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16284"/>
    <a:srgbClr val="5D8BBC"/>
    <a:srgbClr val="2D4059"/>
    <a:srgbClr val="555657"/>
    <a:srgbClr val="BCE0F7"/>
    <a:srgbClr val="549AD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404"/>
    <p:restoredTop sz="96327"/>
  </p:normalViewPr>
  <p:slideViewPr>
    <p:cSldViewPr snapToGrid="0">
      <p:cViewPr varScale="1">
        <p:scale>
          <a:sx n="128" d="100"/>
          <a:sy n="128" d="100"/>
        </p:scale>
        <p:origin x="87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CMDI Highligh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8FEE4A0-DA22-B9C3-B8B4-9B26AD47A817}"/>
              </a:ext>
            </a:extLst>
          </p:cNvPr>
          <p:cNvSpPr/>
          <p:nvPr userDrawn="1"/>
        </p:nvSpPr>
        <p:spPr>
          <a:xfrm>
            <a:off x="1" y="6213473"/>
            <a:ext cx="10654747" cy="644527"/>
          </a:xfrm>
          <a:prstGeom prst="rect">
            <a:avLst/>
          </a:prstGeom>
          <a:solidFill>
            <a:srgbClr val="2D4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0186069-F076-2D37-9828-5FDDE69766B0}"/>
              </a:ext>
            </a:extLst>
          </p:cNvPr>
          <p:cNvSpPr/>
          <p:nvPr userDrawn="1"/>
        </p:nvSpPr>
        <p:spPr>
          <a:xfrm>
            <a:off x="0" y="14736"/>
            <a:ext cx="12192000" cy="955291"/>
          </a:xfrm>
          <a:prstGeom prst="rect">
            <a:avLst/>
          </a:prstGeom>
          <a:solidFill>
            <a:srgbClr val="2D4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28CC64AF-240B-8092-859C-ECAF7C7A5B0A}"/>
              </a:ext>
            </a:extLst>
          </p:cNvPr>
          <p:cNvSpPr/>
          <p:nvPr userDrawn="1"/>
        </p:nvSpPr>
        <p:spPr>
          <a:xfrm>
            <a:off x="10353874" y="6181572"/>
            <a:ext cx="709955" cy="7099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SC Logos | U.S. DOE Office of Science (SC)">
            <a:extLst>
              <a:ext uri="{FF2B5EF4-FFF2-40B4-BE49-F238E27FC236}">
                <a16:creationId xmlns:a16="http://schemas.microsoft.com/office/drawing/2014/main" id="{4DE1D5AB-E320-1E35-9E2F-6A9B36AF896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2400" y="6294956"/>
            <a:ext cx="2969250" cy="498354"/>
          </a:xfrm>
          <a:prstGeom prst="rect">
            <a:avLst/>
          </a:prstGeom>
          <a:noFill/>
          <a:extLst>
            <a:ext uri="{909E8E84-426E-40DD-AFC4-6F175D3DCCD1}">
              <a14:hiddenFill xmlns:a14="http://schemas.microsoft.com/office/drawing/2010/main">
                <a:solidFill>
                  <a:srgbClr val="FFFFFF"/>
                </a:solidFill>
              </a14:hiddenFill>
            </a:ext>
          </a:extLst>
        </p:spPr>
      </p:pic>
      <p:sp>
        <p:nvSpPr>
          <p:cNvPr id="15" name="Text Placeholder 14">
            <a:extLst>
              <a:ext uri="{FF2B5EF4-FFF2-40B4-BE49-F238E27FC236}">
                <a16:creationId xmlns:a16="http://schemas.microsoft.com/office/drawing/2014/main" id="{B34C7779-5143-21CE-FA35-ACD1CDF425BE}"/>
              </a:ext>
            </a:extLst>
          </p:cNvPr>
          <p:cNvSpPr>
            <a:spLocks noGrp="1"/>
          </p:cNvSpPr>
          <p:nvPr userDrawn="1">
            <p:ph type="body" sz="quarter" idx="10"/>
          </p:nvPr>
        </p:nvSpPr>
        <p:spPr>
          <a:xfrm>
            <a:off x="0" y="12739"/>
            <a:ext cx="12192000" cy="957289"/>
          </a:xfrm>
        </p:spPr>
        <p:txBody>
          <a:bodyPr anchor="ctr"/>
          <a:lstStyle>
            <a:lvl1pPr marL="0" indent="0" algn="ctr">
              <a:buNone/>
              <a:defRPr b="1">
                <a:solidFill>
                  <a:schemeClr val="bg1"/>
                </a:solidFill>
              </a:defRPr>
            </a:lvl1pPr>
            <a:lvl5pPr marL="1828800" indent="0">
              <a:buNone/>
              <a:defRPr/>
            </a:lvl5pPr>
          </a:lstStyle>
          <a:p>
            <a:pPr lvl="0"/>
            <a:endParaRPr lang="en-US" dirty="0"/>
          </a:p>
        </p:txBody>
      </p:sp>
      <p:pic>
        <p:nvPicPr>
          <p:cNvPr id="1030" name="Picture 6">
            <a:extLst>
              <a:ext uri="{FF2B5EF4-FFF2-40B4-BE49-F238E27FC236}">
                <a16:creationId xmlns:a16="http://schemas.microsoft.com/office/drawing/2014/main" id="{A055F77E-E214-34DD-BC3A-A80EB3981838}"/>
              </a:ext>
            </a:extLst>
          </p:cNvPr>
          <p:cNvPicPr>
            <a:picLocks noChangeAspect="1" noChangeArrowheads="1"/>
          </p:cNvPicPr>
          <p:nvPr userDrawn="1"/>
        </p:nvPicPr>
        <p:blipFill rotWithShape="1">
          <a:blip r:embed="rId3">
            <a:biLevel thresh="25000"/>
            <a:extLst>
              <a:ext uri="{28A0092B-C50C-407E-A947-70E740481C1C}">
                <a14:useLocalDpi xmlns:a14="http://schemas.microsoft.com/office/drawing/2010/main" val="0"/>
              </a:ext>
            </a:extLst>
          </a:blip>
          <a:srcRect/>
          <a:stretch/>
        </p:blipFill>
        <p:spPr bwMode="auto">
          <a:xfrm>
            <a:off x="3481377" y="6316901"/>
            <a:ext cx="2357532" cy="454464"/>
          </a:xfrm>
          <a:prstGeom prst="rect">
            <a:avLst/>
          </a:prstGeom>
          <a:noFill/>
          <a:extLst>
            <a:ext uri="{909E8E84-426E-40DD-AFC4-6F175D3DCCD1}">
              <a14:hiddenFill xmlns:a14="http://schemas.microsoft.com/office/drawing/2010/main">
                <a:solidFill>
                  <a:srgbClr val="FFFFFF"/>
                </a:solidFill>
              </a14:hiddenFill>
            </a:ext>
          </a:extLst>
        </p:spPr>
      </p:pic>
      <p:sp>
        <p:nvSpPr>
          <p:cNvPr id="21" name="Content Placeholder 20">
            <a:extLst>
              <a:ext uri="{FF2B5EF4-FFF2-40B4-BE49-F238E27FC236}">
                <a16:creationId xmlns:a16="http://schemas.microsoft.com/office/drawing/2014/main" id="{C71597FA-8566-9AF9-690D-67DE107126BC}"/>
              </a:ext>
            </a:extLst>
          </p:cNvPr>
          <p:cNvSpPr>
            <a:spLocks noGrp="1"/>
          </p:cNvSpPr>
          <p:nvPr userDrawn="1">
            <p:ph sz="quarter" idx="11"/>
          </p:nvPr>
        </p:nvSpPr>
        <p:spPr>
          <a:xfrm>
            <a:off x="228600" y="1173164"/>
            <a:ext cx="7046843" cy="4184028"/>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Picture Placeholder 22">
            <a:extLst>
              <a:ext uri="{FF2B5EF4-FFF2-40B4-BE49-F238E27FC236}">
                <a16:creationId xmlns:a16="http://schemas.microsoft.com/office/drawing/2014/main" id="{55D447D5-7B3B-8FF1-8321-75D254327083}"/>
              </a:ext>
            </a:extLst>
          </p:cNvPr>
          <p:cNvSpPr>
            <a:spLocks noGrp="1"/>
          </p:cNvSpPr>
          <p:nvPr userDrawn="1">
            <p:ph type="pic" sz="quarter" idx="12" hasCustomPrompt="1"/>
          </p:nvPr>
        </p:nvSpPr>
        <p:spPr>
          <a:xfrm>
            <a:off x="7345018" y="1173162"/>
            <a:ext cx="4642196" cy="4995293"/>
          </a:xfrm>
        </p:spPr>
        <p:txBody>
          <a:bodyPr/>
          <a:lstStyle>
            <a:lvl1pPr marL="0" indent="0">
              <a:buNone/>
              <a:defRPr/>
            </a:lvl1pPr>
          </a:lstStyle>
          <a:p>
            <a:r>
              <a:rPr lang="en-US" dirty="0"/>
              <a:t>Figure</a:t>
            </a:r>
          </a:p>
        </p:txBody>
      </p:sp>
      <p:sp>
        <p:nvSpPr>
          <p:cNvPr id="25" name="Text Placeholder 24">
            <a:extLst>
              <a:ext uri="{FF2B5EF4-FFF2-40B4-BE49-F238E27FC236}">
                <a16:creationId xmlns:a16="http://schemas.microsoft.com/office/drawing/2014/main" id="{A6169E90-7E91-3B26-3F25-4158CE351257}"/>
              </a:ext>
            </a:extLst>
          </p:cNvPr>
          <p:cNvSpPr>
            <a:spLocks noGrp="1"/>
          </p:cNvSpPr>
          <p:nvPr userDrawn="1">
            <p:ph type="body" sz="quarter" idx="13" hasCustomPrompt="1"/>
          </p:nvPr>
        </p:nvSpPr>
        <p:spPr>
          <a:xfrm>
            <a:off x="39756" y="5517094"/>
            <a:ext cx="7235687" cy="655637"/>
          </a:xfrm>
          <a:solidFill>
            <a:schemeClr val="accent5">
              <a:lumMod val="20000"/>
              <a:lumOff val="80000"/>
            </a:schemeClr>
          </a:solidFill>
          <a:ln>
            <a:noFill/>
          </a:ln>
        </p:spPr>
        <p:txBody>
          <a:bodyPr anchor="ctr">
            <a:noAutofit/>
          </a:bodyPr>
          <a:lstStyle>
            <a:lvl1pPr marL="0" indent="0">
              <a:buNone/>
              <a:defRPr sz="1200"/>
            </a:lvl1pPr>
            <a:lvl2pPr>
              <a:defRPr sz="1200"/>
            </a:lvl2pPr>
            <a:lvl3pPr>
              <a:defRPr sz="1200"/>
            </a:lvl3pPr>
            <a:lvl4pPr>
              <a:defRPr sz="1200"/>
            </a:lvl4pPr>
            <a:lvl5pPr>
              <a:defRPr sz="1200"/>
            </a:lvl5pPr>
          </a:lstStyle>
          <a:p>
            <a:pPr lvl="0"/>
            <a:r>
              <a:rPr lang="en-US" dirty="0"/>
              <a:t>Citation</a:t>
            </a:r>
          </a:p>
        </p:txBody>
      </p:sp>
      <p:pic>
        <p:nvPicPr>
          <p:cNvPr id="26" name="Picture 25">
            <a:extLst>
              <a:ext uri="{FF2B5EF4-FFF2-40B4-BE49-F238E27FC236}">
                <a16:creationId xmlns:a16="http://schemas.microsoft.com/office/drawing/2014/main" id="{D866935B-5243-53C5-4A66-C8100B5DDA70}"/>
              </a:ext>
            </a:extLst>
          </p:cNvPr>
          <p:cNvPicPr>
            <a:picLocks noChangeAspect="1"/>
          </p:cNvPicPr>
          <p:nvPr userDrawn="1"/>
        </p:nvPicPr>
        <p:blipFill>
          <a:blip r:embed="rId4"/>
          <a:stretch>
            <a:fillRect/>
          </a:stretch>
        </p:blipFill>
        <p:spPr>
          <a:xfrm>
            <a:off x="10341826" y="6197597"/>
            <a:ext cx="1856766" cy="680814"/>
          </a:xfrm>
          <a:prstGeom prst="rect">
            <a:avLst/>
          </a:prstGeom>
        </p:spPr>
      </p:pic>
    </p:spTree>
    <p:extLst>
      <p:ext uri="{BB962C8B-B14F-4D97-AF65-F5344CB8AC3E}">
        <p14:creationId xmlns:p14="http://schemas.microsoft.com/office/powerpoint/2010/main" val="3559814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309309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8D6C4F-31F1-BD78-32FE-7304AA80BF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11A31DF-B457-FC01-4847-402DDABE36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70878B-27F9-975A-04C4-F2976FB7FF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44E65F-3932-8741-91B4-E7F3FA2AE57B}" type="datetimeFigureOut">
              <a:rPr lang="en-US" smtClean="0"/>
              <a:t>5/30/23</a:t>
            </a:fld>
            <a:endParaRPr lang="en-US"/>
          </a:p>
        </p:txBody>
      </p:sp>
      <p:sp>
        <p:nvSpPr>
          <p:cNvPr id="5" name="Footer Placeholder 4">
            <a:extLst>
              <a:ext uri="{FF2B5EF4-FFF2-40B4-BE49-F238E27FC236}">
                <a16:creationId xmlns:a16="http://schemas.microsoft.com/office/drawing/2014/main" id="{730C4DBD-A917-9197-F0E0-A48D1B4522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73F1A4A-DAFB-80AC-757D-84513CCABA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192244-F714-3B47-A3E2-A1980DE0C5F1}" type="slidenum">
              <a:rPr lang="en-US" smtClean="0"/>
              <a:t>‹#›</a:t>
            </a:fld>
            <a:endParaRPr lang="en-US"/>
          </a:p>
        </p:txBody>
      </p:sp>
    </p:spTree>
    <p:extLst>
      <p:ext uri="{BB962C8B-B14F-4D97-AF65-F5344CB8AC3E}">
        <p14:creationId xmlns:p14="http://schemas.microsoft.com/office/powerpoint/2010/main" val="201927933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DF59A55-77B6-F553-B636-0345EE8DF323}"/>
              </a:ext>
            </a:extLst>
          </p:cNvPr>
          <p:cNvSpPr>
            <a:spLocks noGrp="1"/>
          </p:cNvSpPr>
          <p:nvPr>
            <p:ph type="body" sz="quarter" idx="10"/>
          </p:nvPr>
        </p:nvSpPr>
        <p:spPr/>
        <p:txBody>
          <a:bodyPr/>
          <a:lstStyle/>
          <a:p>
            <a:r>
              <a:rPr lang="en-US" dirty="0"/>
              <a:t>Data-Driven Predictions of the Time Remaining until Critical Global Warming Thresholds Are Reached</a:t>
            </a:r>
          </a:p>
        </p:txBody>
      </p:sp>
      <p:sp>
        <p:nvSpPr>
          <p:cNvPr id="8" name="Content Placeholder 7">
            <a:extLst>
              <a:ext uri="{FF2B5EF4-FFF2-40B4-BE49-F238E27FC236}">
                <a16:creationId xmlns:a16="http://schemas.microsoft.com/office/drawing/2014/main" id="{4BD4CC3C-6069-1668-7FFD-790859CF46AA}"/>
              </a:ext>
            </a:extLst>
          </p:cNvPr>
          <p:cNvSpPr>
            <a:spLocks noGrp="1"/>
          </p:cNvSpPr>
          <p:nvPr>
            <p:ph sz="quarter" idx="11"/>
          </p:nvPr>
        </p:nvSpPr>
        <p:spPr/>
        <p:txBody>
          <a:bodyPr>
            <a:noAutofit/>
          </a:bodyPr>
          <a:lstStyle/>
          <a:p>
            <a:pPr marL="0" indent="0">
              <a:spcBef>
                <a:spcPts val="0"/>
              </a:spcBef>
              <a:spcAft>
                <a:spcPts val="600"/>
              </a:spcAft>
              <a:buNone/>
            </a:pPr>
            <a:r>
              <a:rPr lang="en-US" sz="1600" b="1" dirty="0">
                <a:solidFill>
                  <a:srgbClr val="5D8BBC"/>
                </a:solidFill>
                <a:latin typeface="Arial" panose="020B0604020202020204" pitchFamily="34" charset="0"/>
                <a:cs typeface="Arial" panose="020B0604020202020204" pitchFamily="34" charset="0"/>
              </a:rPr>
              <a:t>Objective</a:t>
            </a:r>
          </a:p>
          <a:p>
            <a:pPr marL="0" indent="0" defTabSz="914400">
              <a:spcBef>
                <a:spcPts val="0"/>
              </a:spcBef>
              <a:buNone/>
            </a:pPr>
            <a:r>
              <a:rPr lang="en-US" sz="1400" dirty="0"/>
              <a:t>Use data-driven, machine learning methods to leverage climate model simulations to constrain the time remaining (with uncertainties) until critical global warming thresholds (e.g. 2 degrees C above preindustrial) will be reached in the real world.</a:t>
            </a:r>
          </a:p>
          <a:p>
            <a:pPr marL="0" indent="0" defTabSz="914400">
              <a:spcBef>
                <a:spcPts val="0"/>
              </a:spcBef>
              <a:buNone/>
            </a:pPr>
            <a:endParaRPr lang="en-US" sz="600" b="0" dirty="0">
              <a:solidFill>
                <a:schemeClr val="tx1"/>
              </a:solidFill>
            </a:endParaRPr>
          </a:p>
          <a:p>
            <a:pPr marL="0" indent="0">
              <a:spcBef>
                <a:spcPts val="0"/>
              </a:spcBef>
              <a:spcAft>
                <a:spcPts val="600"/>
              </a:spcAft>
              <a:buNone/>
            </a:pPr>
            <a:r>
              <a:rPr lang="en-US" sz="1600" b="1" dirty="0">
                <a:solidFill>
                  <a:srgbClr val="5D8BBC"/>
                </a:solidFill>
                <a:latin typeface="Arial" panose="020B0604020202020204" pitchFamily="34" charset="0"/>
                <a:cs typeface="Arial" panose="020B0604020202020204" pitchFamily="34" charset="0"/>
              </a:rPr>
              <a:t>Approach</a:t>
            </a:r>
          </a:p>
          <a:p>
            <a:pPr marL="0" indent="0" defTabSz="914400">
              <a:spcBef>
                <a:spcPts val="0"/>
              </a:spcBef>
              <a:buNone/>
            </a:pPr>
            <a:r>
              <a:rPr lang="en-US" sz="1400" b="0" dirty="0">
                <a:solidFill>
                  <a:schemeClr val="tx1"/>
                </a:solidFill>
                <a:latin typeface="+mn-lt"/>
              </a:rPr>
              <a:t>Collaborator Prof. Elizabeth Barnes (Colorado State University) and co-author Prof. Noah </a:t>
            </a:r>
            <a:r>
              <a:rPr lang="en-US" sz="1400" b="0" dirty="0" err="1">
                <a:solidFill>
                  <a:schemeClr val="tx1"/>
                </a:solidFill>
                <a:latin typeface="+mn-lt"/>
              </a:rPr>
              <a:t>Diffenbaugh</a:t>
            </a:r>
            <a:r>
              <a:rPr lang="en-US" sz="1400" b="0" dirty="0">
                <a:solidFill>
                  <a:schemeClr val="tx1"/>
                </a:solidFill>
                <a:latin typeface="+mn-lt"/>
              </a:rPr>
              <a:t> (Stanford University) train neural networks using a suite of climate model data as input, and after training is complete, they input observed warming patterns. In this way, the trained neural networks act in a way to merge a range of disparate climate model simulations with the real world to provide estimates (with their uncertainty) of 21st Century climate change.</a:t>
            </a:r>
            <a:endParaRPr lang="en-US" sz="1400" dirty="0"/>
          </a:p>
          <a:p>
            <a:pPr marL="0" indent="0" defTabSz="914400">
              <a:spcBef>
                <a:spcPts val="0"/>
              </a:spcBef>
              <a:buNone/>
            </a:pPr>
            <a:endParaRPr lang="en-US" sz="600" b="0" dirty="0">
              <a:solidFill>
                <a:schemeClr val="tx1"/>
              </a:solidFill>
              <a:latin typeface="+mn-lt"/>
            </a:endParaRPr>
          </a:p>
          <a:p>
            <a:pPr marL="0" indent="0" defTabSz="914400">
              <a:spcBef>
                <a:spcPts val="0"/>
              </a:spcBef>
              <a:spcAft>
                <a:spcPts val="600"/>
              </a:spcAft>
              <a:buNone/>
            </a:pPr>
            <a:r>
              <a:rPr lang="en-US" sz="1600" b="1" dirty="0">
                <a:solidFill>
                  <a:srgbClr val="5D8BBC"/>
                </a:solidFill>
                <a:latin typeface="Arial" panose="020B0604020202020204" pitchFamily="34" charset="0"/>
                <a:cs typeface="Arial" panose="020B0604020202020204" pitchFamily="34" charset="0"/>
              </a:rPr>
              <a:t>Impact</a:t>
            </a:r>
          </a:p>
          <a:p>
            <a:pPr marL="0" indent="0" defTabSz="914400">
              <a:spcBef>
                <a:spcPts val="0"/>
              </a:spcBef>
              <a:buNone/>
            </a:pPr>
            <a:r>
              <a:rPr lang="en-US" sz="1400" b="0" dirty="0">
                <a:solidFill>
                  <a:schemeClr val="tx1"/>
                </a:solidFill>
                <a:latin typeface="+mn-lt"/>
              </a:rPr>
              <a:t>Results provide a central estimate for the 1.5°C global warming threshold between 2033 and 2035 under SSP2-4.5 climate forcing scenario, consistent with previous assessments. However, the observational results suggest a higher likelihood of reaching 2°C in the Low (SSP1-2.6) scenario than indicated in some previous assessments—although the possibility it could be avoided is not ruled out. </a:t>
            </a:r>
          </a:p>
          <a:p>
            <a:pPr marL="0" indent="0">
              <a:spcBef>
                <a:spcPts val="0"/>
              </a:spcBef>
              <a:buNone/>
            </a:pPr>
            <a:endParaRPr lang="en-US" sz="1400" b="1" dirty="0">
              <a:solidFill>
                <a:srgbClr val="555657"/>
              </a:solidFill>
            </a:endParaRPr>
          </a:p>
          <a:p>
            <a:pPr marL="0" indent="0">
              <a:spcBef>
                <a:spcPts val="0"/>
              </a:spcBef>
              <a:buNone/>
            </a:pPr>
            <a:endParaRPr lang="en-US" sz="1400" dirty="0"/>
          </a:p>
        </p:txBody>
      </p:sp>
      <p:sp>
        <p:nvSpPr>
          <p:cNvPr id="4" name="Text Placeholder 3">
            <a:extLst>
              <a:ext uri="{FF2B5EF4-FFF2-40B4-BE49-F238E27FC236}">
                <a16:creationId xmlns:a16="http://schemas.microsoft.com/office/drawing/2014/main" id="{4A13955A-96F7-AEA0-D308-041FEEBA1610}"/>
              </a:ext>
            </a:extLst>
          </p:cNvPr>
          <p:cNvSpPr>
            <a:spLocks noGrp="1"/>
          </p:cNvSpPr>
          <p:nvPr>
            <p:ph type="body" sz="quarter" idx="13"/>
          </p:nvPr>
        </p:nvSpPr>
        <p:spPr/>
        <p:txBody>
          <a:bodyPr/>
          <a:lstStyle/>
          <a:p>
            <a:r>
              <a:rPr lang="en-US" dirty="0" err="1"/>
              <a:t>Diffenbaugh</a:t>
            </a:r>
            <a:r>
              <a:rPr lang="en-US" dirty="0"/>
              <a:t>, Noah S., and </a:t>
            </a:r>
            <a:r>
              <a:rPr lang="en-US" b="1" dirty="0"/>
              <a:t>Elizabeth A. Barnes</a:t>
            </a:r>
            <a:r>
              <a:rPr lang="en-US" dirty="0"/>
              <a:t>. 2023. “Data-Driven Predictions of the Time Remaining until Critical Global Warming Thresholds Are Reached.” Proceedings of the National Academy of Sciences 120 (6): e2207183120. https://</a:t>
            </a:r>
            <a:r>
              <a:rPr lang="en-US" dirty="0" err="1"/>
              <a:t>doi.org</a:t>
            </a:r>
            <a:r>
              <a:rPr lang="en-US" dirty="0"/>
              <a:t>/10.1073/pnas.2207183120.</a:t>
            </a:r>
          </a:p>
        </p:txBody>
      </p:sp>
      <p:sp>
        <p:nvSpPr>
          <p:cNvPr id="9" name="TextBox 8">
            <a:extLst>
              <a:ext uri="{FF2B5EF4-FFF2-40B4-BE49-F238E27FC236}">
                <a16:creationId xmlns:a16="http://schemas.microsoft.com/office/drawing/2014/main" id="{0A665418-4C7B-63CC-99E0-7277E7E7BA28}"/>
              </a:ext>
            </a:extLst>
          </p:cNvPr>
          <p:cNvSpPr txBox="1"/>
          <p:nvPr/>
        </p:nvSpPr>
        <p:spPr>
          <a:xfrm>
            <a:off x="7315200" y="4804034"/>
            <a:ext cx="4671309" cy="938719"/>
          </a:xfrm>
          <a:prstGeom prst="rect">
            <a:avLst/>
          </a:prstGeom>
          <a:noFill/>
        </p:spPr>
        <p:txBody>
          <a:bodyPr wrap="square" rtlCol="0">
            <a:spAutoFit/>
          </a:bodyPr>
          <a:lstStyle/>
          <a:p>
            <a:r>
              <a:rPr lang="en-US" sz="1100" dirty="0">
                <a:solidFill>
                  <a:srgbClr val="416284"/>
                </a:solidFill>
                <a:latin typeface="Arial" panose="020B0604020202020204" pitchFamily="34" charset="0"/>
                <a:cs typeface="Arial" panose="020B0604020202020204" pitchFamily="34" charset="0"/>
              </a:rPr>
              <a:t>(top) Global temperature anomalies under different climate forcing scenarios and across different climate models. (bottom) Neural network predictions of the year (with uncertainties) when the global mean temperature will reach 1.5C and 2C above preindustrial under different climate scenarios. </a:t>
            </a:r>
          </a:p>
        </p:txBody>
      </p:sp>
      <p:pic>
        <p:nvPicPr>
          <p:cNvPr id="6" name="Picture 5">
            <a:extLst>
              <a:ext uri="{FF2B5EF4-FFF2-40B4-BE49-F238E27FC236}">
                <a16:creationId xmlns:a16="http://schemas.microsoft.com/office/drawing/2014/main" id="{D3AAFBCB-8DE3-DAA5-3169-3B03FD852C46}"/>
              </a:ext>
            </a:extLst>
          </p:cNvPr>
          <p:cNvPicPr>
            <a:picLocks noChangeAspect="1"/>
          </p:cNvPicPr>
          <p:nvPr/>
        </p:nvPicPr>
        <p:blipFill>
          <a:blip r:embed="rId2"/>
          <a:stretch>
            <a:fillRect/>
          </a:stretch>
        </p:blipFill>
        <p:spPr>
          <a:xfrm>
            <a:off x="9582822" y="3005562"/>
            <a:ext cx="2163477" cy="1655790"/>
          </a:xfrm>
          <a:prstGeom prst="rect">
            <a:avLst/>
          </a:prstGeom>
        </p:spPr>
      </p:pic>
      <p:pic>
        <p:nvPicPr>
          <p:cNvPr id="7" name="Picture 6">
            <a:extLst>
              <a:ext uri="{FF2B5EF4-FFF2-40B4-BE49-F238E27FC236}">
                <a16:creationId xmlns:a16="http://schemas.microsoft.com/office/drawing/2014/main" id="{5BD354FC-D0D1-A9D4-FA15-374962E68486}"/>
              </a:ext>
            </a:extLst>
          </p:cNvPr>
          <p:cNvPicPr>
            <a:picLocks noChangeAspect="1"/>
          </p:cNvPicPr>
          <p:nvPr/>
        </p:nvPicPr>
        <p:blipFill>
          <a:blip r:embed="rId3"/>
          <a:stretch>
            <a:fillRect/>
          </a:stretch>
        </p:blipFill>
        <p:spPr>
          <a:xfrm>
            <a:off x="7179136" y="1513635"/>
            <a:ext cx="4807373" cy="1349245"/>
          </a:xfrm>
          <a:prstGeom prst="rect">
            <a:avLst/>
          </a:prstGeom>
        </p:spPr>
      </p:pic>
      <p:pic>
        <p:nvPicPr>
          <p:cNvPr id="10" name="Picture 9">
            <a:extLst>
              <a:ext uri="{FF2B5EF4-FFF2-40B4-BE49-F238E27FC236}">
                <a16:creationId xmlns:a16="http://schemas.microsoft.com/office/drawing/2014/main" id="{D424E49C-D5EA-2A36-7DD2-DA3BF52AB899}"/>
              </a:ext>
            </a:extLst>
          </p:cNvPr>
          <p:cNvPicPr>
            <a:picLocks noChangeAspect="1"/>
          </p:cNvPicPr>
          <p:nvPr/>
        </p:nvPicPr>
        <p:blipFill>
          <a:blip r:embed="rId4"/>
          <a:stretch>
            <a:fillRect/>
          </a:stretch>
        </p:blipFill>
        <p:spPr>
          <a:xfrm>
            <a:off x="7315200" y="3004416"/>
            <a:ext cx="2163477" cy="1676900"/>
          </a:xfrm>
          <a:prstGeom prst="rect">
            <a:avLst/>
          </a:prstGeom>
        </p:spPr>
      </p:pic>
    </p:spTree>
    <p:extLst>
      <p:ext uri="{BB962C8B-B14F-4D97-AF65-F5344CB8AC3E}">
        <p14:creationId xmlns:p14="http://schemas.microsoft.com/office/powerpoint/2010/main" val="27079814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2713</TotalTime>
  <Words>312</Words>
  <Application>Microsoft Macintosh PowerPoint</Application>
  <PresentationFormat>Widescreen</PresentationFormat>
  <Paragraphs>11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Ullrich, Paul Aaron</dc:creator>
  <cp:lastModifiedBy>Bonfils, Celine J. W</cp:lastModifiedBy>
  <cp:revision>11</cp:revision>
  <dcterms:created xsi:type="dcterms:W3CDTF">2023-03-22T21:09:49Z</dcterms:created>
  <dcterms:modified xsi:type="dcterms:W3CDTF">2023-05-31T00:50:09Z</dcterms:modified>
</cp:coreProperties>
</file>