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6284"/>
    <a:srgbClr val="5D8BBC"/>
    <a:srgbClr val="2D4059"/>
    <a:srgbClr val="555657"/>
    <a:srgbClr val="BCE0F7"/>
    <a:srgbClr val="549A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85"/>
    <p:restoredTop sz="96327"/>
  </p:normalViewPr>
  <p:slideViewPr>
    <p:cSldViewPr snapToGrid="0">
      <p:cViewPr varScale="1">
        <p:scale>
          <a:sx n="128" d="100"/>
          <a:sy n="128" d="100"/>
        </p:scale>
        <p:origin x="10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CMDI High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EE4A0-DA22-B9C3-B8B4-9B26AD47A817}"/>
              </a:ext>
            </a:extLst>
          </p:cNvPr>
          <p:cNvSpPr/>
          <p:nvPr userDrawn="1"/>
        </p:nvSpPr>
        <p:spPr>
          <a:xfrm>
            <a:off x="1" y="6213473"/>
            <a:ext cx="10654747" cy="644527"/>
          </a:xfrm>
          <a:prstGeom prst="rect">
            <a:avLst/>
          </a:prstGeom>
          <a:solidFill>
            <a:srgbClr val="2D4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186069-F076-2D37-9828-5FDDE69766B0}"/>
              </a:ext>
            </a:extLst>
          </p:cNvPr>
          <p:cNvSpPr/>
          <p:nvPr userDrawn="1"/>
        </p:nvSpPr>
        <p:spPr>
          <a:xfrm>
            <a:off x="0" y="14736"/>
            <a:ext cx="12192000" cy="955291"/>
          </a:xfrm>
          <a:prstGeom prst="rect">
            <a:avLst/>
          </a:prstGeom>
          <a:solidFill>
            <a:srgbClr val="2D4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8CC64AF-240B-8092-859C-ECAF7C7A5B0A}"/>
              </a:ext>
            </a:extLst>
          </p:cNvPr>
          <p:cNvSpPr/>
          <p:nvPr userDrawn="1"/>
        </p:nvSpPr>
        <p:spPr>
          <a:xfrm>
            <a:off x="10353874" y="6181572"/>
            <a:ext cx="709955" cy="7099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C Logos | U.S. DOE Office of Science (SC)">
            <a:extLst>
              <a:ext uri="{FF2B5EF4-FFF2-40B4-BE49-F238E27FC236}">
                <a16:creationId xmlns:a16="http://schemas.microsoft.com/office/drawing/2014/main" id="{4DE1D5AB-E320-1E35-9E2F-6A9B36AF89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294956"/>
            <a:ext cx="2969250" cy="4983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4">
            <a:extLst>
              <a:ext uri="{FF2B5EF4-FFF2-40B4-BE49-F238E27FC236}">
                <a16:creationId xmlns:a16="http://schemas.microsoft.com/office/drawing/2014/main" id="{B34C7779-5143-21CE-FA35-ACD1CDF425BE}"/>
              </a:ext>
            </a:extLst>
          </p:cNvPr>
          <p:cNvSpPr>
            <a:spLocks noGrp="1"/>
          </p:cNvSpPr>
          <p:nvPr userDrawn="1">
            <p:ph type="body" sz="quarter" idx="10"/>
          </p:nvPr>
        </p:nvSpPr>
        <p:spPr>
          <a:xfrm>
            <a:off x="0" y="12739"/>
            <a:ext cx="12192000" cy="957289"/>
          </a:xfrm>
        </p:spPr>
        <p:txBody>
          <a:bodyPr anchor="ctr"/>
          <a:lstStyle>
            <a:lvl1pPr marL="0" indent="0" algn="ctr">
              <a:buNone/>
              <a:defRPr b="1">
                <a:solidFill>
                  <a:schemeClr val="bg1"/>
                </a:solidFill>
              </a:defRPr>
            </a:lvl1pPr>
            <a:lvl5pPr marL="1828800" indent="0">
              <a:buNone/>
              <a:defRPr/>
            </a:lvl5pPr>
          </a:lstStyle>
          <a:p>
            <a:pPr lvl="0"/>
            <a:endParaRPr lang="en-US" dirty="0"/>
          </a:p>
        </p:txBody>
      </p:sp>
      <p:pic>
        <p:nvPicPr>
          <p:cNvPr id="1030" name="Picture 6">
            <a:extLst>
              <a:ext uri="{FF2B5EF4-FFF2-40B4-BE49-F238E27FC236}">
                <a16:creationId xmlns:a16="http://schemas.microsoft.com/office/drawing/2014/main" id="{A055F77E-E214-34DD-BC3A-A80EB3981838}"/>
              </a:ext>
            </a:extLst>
          </p:cNvPr>
          <p:cNvPicPr>
            <a:picLocks noChangeAspect="1" noChangeArrowheads="1"/>
          </p:cNvPicPr>
          <p:nvPr userDrawn="1"/>
        </p:nvPicPr>
        <p:blipFill rotWithShape="1">
          <a:blip r:embed="rId3">
            <a:biLevel thresh="25000"/>
            <a:extLst>
              <a:ext uri="{28A0092B-C50C-407E-A947-70E740481C1C}">
                <a14:useLocalDpi xmlns:a14="http://schemas.microsoft.com/office/drawing/2010/main" val="0"/>
              </a:ext>
            </a:extLst>
          </a:blip>
          <a:srcRect/>
          <a:stretch/>
        </p:blipFill>
        <p:spPr bwMode="auto">
          <a:xfrm>
            <a:off x="3481377" y="6316901"/>
            <a:ext cx="2357532" cy="454464"/>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0">
            <a:extLst>
              <a:ext uri="{FF2B5EF4-FFF2-40B4-BE49-F238E27FC236}">
                <a16:creationId xmlns:a16="http://schemas.microsoft.com/office/drawing/2014/main" id="{C71597FA-8566-9AF9-690D-67DE107126BC}"/>
              </a:ext>
            </a:extLst>
          </p:cNvPr>
          <p:cNvSpPr>
            <a:spLocks noGrp="1"/>
          </p:cNvSpPr>
          <p:nvPr userDrawn="1">
            <p:ph sz="quarter" idx="11"/>
          </p:nvPr>
        </p:nvSpPr>
        <p:spPr>
          <a:xfrm>
            <a:off x="228600" y="1173164"/>
            <a:ext cx="7046843" cy="418402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a:extLst>
              <a:ext uri="{FF2B5EF4-FFF2-40B4-BE49-F238E27FC236}">
                <a16:creationId xmlns:a16="http://schemas.microsoft.com/office/drawing/2014/main" id="{55D447D5-7B3B-8FF1-8321-75D254327083}"/>
              </a:ext>
            </a:extLst>
          </p:cNvPr>
          <p:cNvSpPr>
            <a:spLocks noGrp="1"/>
          </p:cNvSpPr>
          <p:nvPr userDrawn="1">
            <p:ph type="pic" sz="quarter" idx="12" hasCustomPrompt="1"/>
          </p:nvPr>
        </p:nvSpPr>
        <p:spPr>
          <a:xfrm>
            <a:off x="7345018" y="1173162"/>
            <a:ext cx="4642196" cy="4995293"/>
          </a:xfrm>
        </p:spPr>
        <p:txBody>
          <a:bodyPr/>
          <a:lstStyle>
            <a:lvl1pPr marL="0" indent="0">
              <a:buNone/>
              <a:defRPr/>
            </a:lvl1pPr>
          </a:lstStyle>
          <a:p>
            <a:r>
              <a:rPr lang="en-US" dirty="0"/>
              <a:t>Figure</a:t>
            </a:r>
          </a:p>
        </p:txBody>
      </p:sp>
      <p:sp>
        <p:nvSpPr>
          <p:cNvPr id="25" name="Text Placeholder 24">
            <a:extLst>
              <a:ext uri="{FF2B5EF4-FFF2-40B4-BE49-F238E27FC236}">
                <a16:creationId xmlns:a16="http://schemas.microsoft.com/office/drawing/2014/main" id="{A6169E90-7E91-3B26-3F25-4158CE351257}"/>
              </a:ext>
            </a:extLst>
          </p:cNvPr>
          <p:cNvSpPr>
            <a:spLocks noGrp="1"/>
          </p:cNvSpPr>
          <p:nvPr userDrawn="1">
            <p:ph type="body" sz="quarter" idx="13" hasCustomPrompt="1"/>
          </p:nvPr>
        </p:nvSpPr>
        <p:spPr>
          <a:xfrm>
            <a:off x="39756" y="5517094"/>
            <a:ext cx="7235687" cy="655637"/>
          </a:xfrm>
          <a:solidFill>
            <a:schemeClr val="accent5">
              <a:lumMod val="20000"/>
              <a:lumOff val="80000"/>
            </a:schemeClr>
          </a:solidFill>
          <a:ln>
            <a:noFill/>
          </a:ln>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dirty="0"/>
              <a:t>Citation</a:t>
            </a:r>
          </a:p>
        </p:txBody>
      </p:sp>
      <p:pic>
        <p:nvPicPr>
          <p:cNvPr id="26" name="Picture 25">
            <a:extLst>
              <a:ext uri="{FF2B5EF4-FFF2-40B4-BE49-F238E27FC236}">
                <a16:creationId xmlns:a16="http://schemas.microsoft.com/office/drawing/2014/main" id="{D866935B-5243-53C5-4A66-C8100B5DDA70}"/>
              </a:ext>
            </a:extLst>
          </p:cNvPr>
          <p:cNvPicPr>
            <a:picLocks noChangeAspect="1"/>
          </p:cNvPicPr>
          <p:nvPr userDrawn="1"/>
        </p:nvPicPr>
        <p:blipFill>
          <a:blip r:embed="rId4"/>
          <a:stretch>
            <a:fillRect/>
          </a:stretch>
        </p:blipFill>
        <p:spPr>
          <a:xfrm>
            <a:off x="10341826" y="6197597"/>
            <a:ext cx="1856766" cy="680814"/>
          </a:xfrm>
          <a:prstGeom prst="rect">
            <a:avLst/>
          </a:prstGeom>
        </p:spPr>
      </p:pic>
    </p:spTree>
    <p:extLst>
      <p:ext uri="{BB962C8B-B14F-4D97-AF65-F5344CB8AC3E}">
        <p14:creationId xmlns:p14="http://schemas.microsoft.com/office/powerpoint/2010/main" val="355981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9309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8D6C4F-31F1-BD78-32FE-7304AA80B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1A31DF-B457-FC01-4847-402DDABE3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0878B-27F9-975A-04C4-F2976FB7F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4E65F-3932-8741-91B4-E7F3FA2AE57B}" type="datetimeFigureOut">
              <a:rPr lang="en-US" smtClean="0"/>
              <a:t>5/30/23</a:t>
            </a:fld>
            <a:endParaRPr lang="en-US"/>
          </a:p>
        </p:txBody>
      </p:sp>
      <p:sp>
        <p:nvSpPr>
          <p:cNvPr id="5" name="Footer Placeholder 4">
            <a:extLst>
              <a:ext uri="{FF2B5EF4-FFF2-40B4-BE49-F238E27FC236}">
                <a16:creationId xmlns:a16="http://schemas.microsoft.com/office/drawing/2014/main" id="{730C4DBD-A917-9197-F0E0-A48D1B4522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3F1A4A-DAFB-80AC-757D-84513CCABA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92244-F714-3B47-A3E2-A1980DE0C5F1}" type="slidenum">
              <a:rPr lang="en-US" smtClean="0"/>
              <a:t>‹#›</a:t>
            </a:fld>
            <a:endParaRPr lang="en-US"/>
          </a:p>
        </p:txBody>
      </p:sp>
    </p:spTree>
    <p:extLst>
      <p:ext uri="{BB962C8B-B14F-4D97-AF65-F5344CB8AC3E}">
        <p14:creationId xmlns:p14="http://schemas.microsoft.com/office/powerpoint/2010/main" val="20192793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59A55-77B6-F553-B636-0345EE8DF323}"/>
              </a:ext>
            </a:extLst>
          </p:cNvPr>
          <p:cNvSpPr>
            <a:spLocks noGrp="1"/>
          </p:cNvSpPr>
          <p:nvPr>
            <p:ph type="body" sz="quarter" idx="10"/>
          </p:nvPr>
        </p:nvSpPr>
        <p:spPr/>
        <p:txBody>
          <a:bodyPr/>
          <a:lstStyle/>
          <a:p>
            <a:r>
              <a:rPr lang="en-US" dirty="0"/>
              <a:t>Spring Regional Sea Surface Temperatures as a Precursor of European Summer Heatwaves</a:t>
            </a:r>
          </a:p>
        </p:txBody>
      </p:sp>
      <p:sp>
        <p:nvSpPr>
          <p:cNvPr id="8" name="Content Placeholder 7">
            <a:extLst>
              <a:ext uri="{FF2B5EF4-FFF2-40B4-BE49-F238E27FC236}">
                <a16:creationId xmlns:a16="http://schemas.microsoft.com/office/drawing/2014/main" id="{4BD4CC3C-6069-1668-7FFD-790859CF46AA}"/>
              </a:ext>
            </a:extLst>
          </p:cNvPr>
          <p:cNvSpPr>
            <a:spLocks noGrp="1"/>
          </p:cNvSpPr>
          <p:nvPr>
            <p:ph sz="quarter" idx="11"/>
          </p:nvPr>
        </p:nvSpPr>
        <p:spPr/>
        <p:txBody>
          <a:bodyPr>
            <a:noAutofit/>
          </a:bodyPr>
          <a:lstStyle/>
          <a:p>
            <a:pPr marL="0" indent="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Objective</a:t>
            </a:r>
          </a:p>
          <a:p>
            <a:pPr marL="0" indent="0" defTabSz="914400">
              <a:spcBef>
                <a:spcPts val="0"/>
              </a:spcBef>
              <a:buNone/>
            </a:pPr>
            <a:r>
              <a:rPr lang="en-US" sz="1400" dirty="0"/>
              <a:t>Diagnose springtime precursors of summer European heatwaves using explainable machine learning.</a:t>
            </a:r>
          </a:p>
          <a:p>
            <a:pPr marL="0" indent="0" defTabSz="914400">
              <a:spcBef>
                <a:spcPts val="0"/>
              </a:spcBef>
              <a:buNone/>
            </a:pPr>
            <a:endParaRPr lang="en-US" sz="600" b="0" dirty="0">
              <a:solidFill>
                <a:schemeClr val="tx1"/>
              </a:solidFill>
            </a:endParaRPr>
          </a:p>
          <a:p>
            <a:pPr marL="0" indent="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Approach</a:t>
            </a:r>
          </a:p>
          <a:p>
            <a:pPr marL="0" indent="0" defTabSz="914400">
              <a:spcBef>
                <a:spcPts val="0"/>
              </a:spcBef>
              <a:buNone/>
            </a:pPr>
            <a:r>
              <a:rPr lang="en-US" sz="1400" b="0" dirty="0">
                <a:solidFill>
                  <a:schemeClr val="tx1"/>
                </a:solidFill>
                <a:latin typeface="+mn-lt"/>
              </a:rPr>
              <a:t>Collaborator Prof. Elizabeth Barnes (Colorado State University) and co-authors train neural networks to predict the occurrence of European summer heatwaves and use explainable machine learning algorithms to diagnose their springtime sea-surface temperature precursors using 100 historical simulations of the MPI Grand Ensemble. A neural network is tasked to predict whether a summer will occur, given sea-surface temperature maps in spring. The network correctly classifies approximately 70% of all heatwaves/non-heatwave seasons.</a:t>
            </a:r>
          </a:p>
          <a:p>
            <a:pPr marL="0" indent="0" defTabSz="914400">
              <a:spcBef>
                <a:spcPts val="0"/>
              </a:spcBef>
              <a:buNone/>
            </a:pPr>
            <a:endParaRPr lang="en-US" sz="600" b="0" dirty="0">
              <a:solidFill>
                <a:schemeClr val="tx1"/>
              </a:solidFill>
              <a:latin typeface="+mn-lt"/>
            </a:endParaRPr>
          </a:p>
          <a:p>
            <a:pPr marL="0" indent="0" defTabSz="91440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Impact</a:t>
            </a:r>
          </a:p>
          <a:p>
            <a:pPr marL="0" indent="0" defTabSz="914400">
              <a:spcBef>
                <a:spcPts val="0"/>
              </a:spcBef>
              <a:buNone/>
            </a:pPr>
            <a:r>
              <a:rPr lang="en-US" sz="1400" b="0" dirty="0">
                <a:solidFill>
                  <a:schemeClr val="tx1"/>
                </a:solidFill>
                <a:latin typeface="+mn-lt"/>
              </a:rPr>
              <a:t>Although the machine learning algorithms are trained to predict heatwaves in the coming months, the main focus of the article is on heatwave precursors which are identified via explainable machine learning algorithms. Results show three “flavors” of European heatwave, each with different regional sea-surface temperature anomalies that act as precursors. In this way, the work demonstrates an approach to predicting (and understanding) the lead-up to dangerous heatwaves.</a:t>
            </a:r>
          </a:p>
          <a:p>
            <a:pPr marL="0" indent="0" defTabSz="914400">
              <a:spcBef>
                <a:spcPts val="0"/>
              </a:spcBef>
              <a:buNone/>
            </a:pPr>
            <a:endParaRPr lang="en-US" sz="1400" b="0" dirty="0">
              <a:solidFill>
                <a:schemeClr val="tx1"/>
              </a:solidFill>
              <a:latin typeface="+mn-lt"/>
            </a:endParaRPr>
          </a:p>
          <a:p>
            <a:pPr marL="0" indent="0">
              <a:spcBef>
                <a:spcPts val="0"/>
              </a:spcBef>
              <a:buNone/>
            </a:pPr>
            <a:endParaRPr lang="en-US" sz="1400" b="1" dirty="0">
              <a:solidFill>
                <a:srgbClr val="555657"/>
              </a:solidFill>
            </a:endParaRPr>
          </a:p>
          <a:p>
            <a:pPr marL="0" indent="0">
              <a:spcBef>
                <a:spcPts val="0"/>
              </a:spcBef>
              <a:buNone/>
            </a:pPr>
            <a:endParaRPr lang="en-US" sz="1400" dirty="0"/>
          </a:p>
        </p:txBody>
      </p:sp>
      <p:sp>
        <p:nvSpPr>
          <p:cNvPr id="4" name="Text Placeholder 3">
            <a:extLst>
              <a:ext uri="{FF2B5EF4-FFF2-40B4-BE49-F238E27FC236}">
                <a16:creationId xmlns:a16="http://schemas.microsoft.com/office/drawing/2014/main" id="{4A13955A-96F7-AEA0-D308-041FEEBA1610}"/>
              </a:ext>
            </a:extLst>
          </p:cNvPr>
          <p:cNvSpPr>
            <a:spLocks noGrp="1"/>
          </p:cNvSpPr>
          <p:nvPr>
            <p:ph type="body" sz="quarter" idx="13"/>
          </p:nvPr>
        </p:nvSpPr>
        <p:spPr/>
        <p:txBody>
          <a:bodyPr/>
          <a:lstStyle/>
          <a:p>
            <a:r>
              <a:rPr lang="en-US" dirty="0" err="1"/>
              <a:t>Beobide-Arsuaga</a:t>
            </a:r>
            <a:r>
              <a:rPr lang="en-US" dirty="0"/>
              <a:t>, </a:t>
            </a:r>
            <a:r>
              <a:rPr lang="en-US" dirty="0" err="1"/>
              <a:t>Goratz</a:t>
            </a:r>
            <a:r>
              <a:rPr lang="en-US" dirty="0"/>
              <a:t>, André </a:t>
            </a:r>
            <a:r>
              <a:rPr lang="en-US" dirty="0" err="1"/>
              <a:t>Düsterhus</a:t>
            </a:r>
            <a:r>
              <a:rPr lang="en-US" dirty="0"/>
              <a:t>, Wolfgang A. Müller, </a:t>
            </a:r>
            <a:r>
              <a:rPr lang="en-US" b="1" dirty="0"/>
              <a:t>Elizabeth A. Barnes</a:t>
            </a:r>
            <a:r>
              <a:rPr lang="en-US" dirty="0"/>
              <a:t>, and Johanna </a:t>
            </a:r>
            <a:r>
              <a:rPr lang="en-US" dirty="0" err="1"/>
              <a:t>Baehr</a:t>
            </a:r>
            <a:r>
              <a:rPr lang="en-US" dirty="0"/>
              <a:t>. 2023. “Spring Regional Sea Surface Temperatures as a Precursor of European Summer Heatwaves.” Geophysical Research Letters 50 (2). https://</a:t>
            </a:r>
            <a:r>
              <a:rPr lang="en-US" dirty="0" err="1"/>
              <a:t>doi.org</a:t>
            </a:r>
            <a:r>
              <a:rPr lang="en-US" dirty="0"/>
              <a:t>/10.1029/2022gl100727.</a:t>
            </a:r>
          </a:p>
        </p:txBody>
      </p:sp>
      <p:sp>
        <p:nvSpPr>
          <p:cNvPr id="9" name="TextBox 8">
            <a:extLst>
              <a:ext uri="{FF2B5EF4-FFF2-40B4-BE49-F238E27FC236}">
                <a16:creationId xmlns:a16="http://schemas.microsoft.com/office/drawing/2014/main" id="{0A665418-4C7B-63CC-99E0-7277E7E7BA28}"/>
              </a:ext>
            </a:extLst>
          </p:cNvPr>
          <p:cNvSpPr txBox="1"/>
          <p:nvPr/>
        </p:nvSpPr>
        <p:spPr>
          <a:xfrm>
            <a:off x="7473675" y="4551108"/>
            <a:ext cx="4671309" cy="1277273"/>
          </a:xfrm>
          <a:prstGeom prst="rect">
            <a:avLst/>
          </a:prstGeom>
          <a:noFill/>
        </p:spPr>
        <p:txBody>
          <a:bodyPr wrap="square" rtlCol="0">
            <a:spAutoFit/>
          </a:bodyPr>
          <a:lstStyle/>
          <a:p>
            <a:r>
              <a:rPr lang="en-US" sz="1100" dirty="0">
                <a:solidFill>
                  <a:srgbClr val="416284"/>
                </a:solidFill>
                <a:latin typeface="Arial" panose="020B0604020202020204" pitchFamily="34" charset="0"/>
                <a:cs typeface="Arial" panose="020B0604020202020204" pitchFamily="34" charset="0"/>
              </a:rPr>
              <a:t>K-means clustering of explainable machine learning heat-maps for correctly classified European summer heatwave years with model confidence above 60%. Cluster composites of; (a, d, g) heat-maps; (b, e, h) April and May mean sea surface temperature anomalies; (c, f, </a:t>
            </a:r>
            <a:r>
              <a:rPr lang="en-US" sz="1100" dirty="0" err="1">
                <a:solidFill>
                  <a:srgbClr val="416284"/>
                </a:solidFill>
                <a:latin typeface="Arial" panose="020B0604020202020204" pitchFamily="34" charset="0"/>
                <a:cs typeface="Arial" panose="020B0604020202020204" pitchFamily="34" charset="0"/>
              </a:rPr>
              <a:t>i</a:t>
            </a:r>
            <a:r>
              <a:rPr lang="en-US" sz="1100" dirty="0">
                <a:solidFill>
                  <a:srgbClr val="416284"/>
                </a:solidFill>
                <a:latin typeface="Arial" panose="020B0604020202020204" pitchFamily="34" charset="0"/>
                <a:cs typeface="Arial" panose="020B0604020202020204" pitchFamily="34" charset="0"/>
              </a:rPr>
              <a:t>) July and August heatwave intensity expressed as cumulative heat. Cluster one contains 1,103 samples, cluster two 814 samples and cluster three 903 samples.</a:t>
            </a:r>
          </a:p>
        </p:txBody>
      </p:sp>
      <p:pic>
        <p:nvPicPr>
          <p:cNvPr id="5" name="Picture 4">
            <a:extLst>
              <a:ext uri="{FF2B5EF4-FFF2-40B4-BE49-F238E27FC236}">
                <a16:creationId xmlns:a16="http://schemas.microsoft.com/office/drawing/2014/main" id="{EB0C2D13-BC75-D562-A182-71A0A2AA7CCC}"/>
              </a:ext>
            </a:extLst>
          </p:cNvPr>
          <p:cNvPicPr>
            <a:picLocks noChangeAspect="1"/>
          </p:cNvPicPr>
          <p:nvPr/>
        </p:nvPicPr>
        <p:blipFill>
          <a:blip r:embed="rId2"/>
          <a:stretch>
            <a:fillRect/>
          </a:stretch>
        </p:blipFill>
        <p:spPr>
          <a:xfrm>
            <a:off x="7275443" y="1741183"/>
            <a:ext cx="4762974" cy="2773283"/>
          </a:xfrm>
          <a:prstGeom prst="rect">
            <a:avLst/>
          </a:prstGeom>
        </p:spPr>
      </p:pic>
    </p:spTree>
    <p:extLst>
      <p:ext uri="{BB962C8B-B14F-4D97-AF65-F5344CB8AC3E}">
        <p14:creationId xmlns:p14="http://schemas.microsoft.com/office/powerpoint/2010/main" val="2707981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2719</TotalTime>
  <Words>318</Words>
  <Application>Microsoft Macintosh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Ullrich, Paul Aaron</dc:creator>
  <cp:lastModifiedBy>Bonfils, Celine J. W</cp:lastModifiedBy>
  <cp:revision>12</cp:revision>
  <dcterms:created xsi:type="dcterms:W3CDTF">2023-03-22T21:09:49Z</dcterms:created>
  <dcterms:modified xsi:type="dcterms:W3CDTF">2023-05-31T01:08:39Z</dcterms:modified>
</cp:coreProperties>
</file>