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GJm2fc+O2VbQjcQW+RD/pv4vY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CMDI Highlight">
  <p:cSld name="PCMDI Highlight">
    <p:spTree>
      <p:nvGrpSpPr>
        <p:cNvPr id="11" name="Shape 11"/>
        <p:cNvGrpSpPr/>
        <p:nvPr/>
      </p:nvGrpSpPr>
      <p:grpSpPr>
        <a:xfrm>
          <a:off x="0" y="0"/>
          <a:ext cx="0" cy="0"/>
          <a:chOff x="0" y="0"/>
          <a:chExt cx="0" cy="0"/>
        </a:xfrm>
      </p:grpSpPr>
      <p:sp>
        <p:nvSpPr>
          <p:cNvPr id="12" name="Google Shape;12;p3"/>
          <p:cNvSpPr/>
          <p:nvPr/>
        </p:nvSpPr>
        <p:spPr>
          <a:xfrm>
            <a:off x="1" y="6213473"/>
            <a:ext cx="10654747" cy="644527"/>
          </a:xfrm>
          <a:prstGeom prst="rect">
            <a:avLst/>
          </a:prstGeom>
          <a:solidFill>
            <a:srgbClr val="2D40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3"/>
          <p:cNvSpPr/>
          <p:nvPr/>
        </p:nvSpPr>
        <p:spPr>
          <a:xfrm>
            <a:off x="0" y="14736"/>
            <a:ext cx="12192000" cy="955291"/>
          </a:xfrm>
          <a:prstGeom prst="rect">
            <a:avLst/>
          </a:prstGeom>
          <a:solidFill>
            <a:srgbClr val="2D40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3"/>
          <p:cNvSpPr/>
          <p:nvPr/>
        </p:nvSpPr>
        <p:spPr>
          <a:xfrm>
            <a:off x="10353874" y="6181572"/>
            <a:ext cx="709955" cy="70995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C Logos | U.S. DOE Office of Science (SC)" id="15" name="Google Shape;15;p3"/>
          <p:cNvPicPr preferRelativeResize="0"/>
          <p:nvPr/>
        </p:nvPicPr>
        <p:blipFill rotWithShape="1">
          <a:blip r:embed="rId2">
            <a:alphaModFix/>
          </a:blip>
          <a:srcRect b="0" l="0" r="0" t="0"/>
          <a:stretch/>
        </p:blipFill>
        <p:spPr>
          <a:xfrm>
            <a:off x="152400" y="6294956"/>
            <a:ext cx="2969250" cy="498354"/>
          </a:xfrm>
          <a:prstGeom prst="rect">
            <a:avLst/>
          </a:prstGeom>
          <a:noFill/>
          <a:ln>
            <a:noFill/>
          </a:ln>
        </p:spPr>
      </p:pic>
      <p:sp>
        <p:nvSpPr>
          <p:cNvPr id="16" name="Google Shape;16;p3"/>
          <p:cNvSpPr txBox="1"/>
          <p:nvPr>
            <p:ph idx="1" type="body"/>
          </p:nvPr>
        </p:nvSpPr>
        <p:spPr>
          <a:xfrm>
            <a:off x="0" y="12739"/>
            <a:ext cx="12192000" cy="957289"/>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800"/>
              <a:buNone/>
              <a:defRPr b="1">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 name="Google Shape;17;p3"/>
          <p:cNvPicPr preferRelativeResize="0"/>
          <p:nvPr/>
        </p:nvPicPr>
        <p:blipFill rotWithShape="1">
          <a:blip r:embed="rId3">
            <a:alphaModFix/>
          </a:blip>
          <a:srcRect b="0" l="0" r="0" t="0"/>
          <a:stretch/>
        </p:blipFill>
        <p:spPr>
          <a:xfrm>
            <a:off x="3481377" y="6316901"/>
            <a:ext cx="2357532" cy="454464"/>
          </a:xfrm>
          <a:prstGeom prst="rect">
            <a:avLst/>
          </a:prstGeom>
          <a:noFill/>
          <a:ln>
            <a:noFill/>
          </a:ln>
        </p:spPr>
      </p:pic>
      <p:sp>
        <p:nvSpPr>
          <p:cNvPr id="18" name="Google Shape;18;p3"/>
          <p:cNvSpPr txBox="1"/>
          <p:nvPr>
            <p:ph idx="2" type="body"/>
          </p:nvPr>
        </p:nvSpPr>
        <p:spPr>
          <a:xfrm>
            <a:off x="228600" y="1173164"/>
            <a:ext cx="7046843" cy="4184028"/>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000"/>
              </a:spcBef>
              <a:spcAft>
                <a:spcPts val="0"/>
              </a:spcAft>
              <a:buClr>
                <a:schemeClr val="dk1"/>
              </a:buClr>
              <a:buSzPts val="2800"/>
              <a:buChar char="•"/>
              <a:defRPr/>
            </a:lvl1pPr>
            <a:lvl2pPr indent="-381000" lvl="1" marL="914400" algn="l">
              <a:lnSpc>
                <a:spcPct val="100000"/>
              </a:lnSpc>
              <a:spcBef>
                <a:spcPts val="500"/>
              </a:spcBef>
              <a:spcAft>
                <a:spcPts val="0"/>
              </a:spcAft>
              <a:buClr>
                <a:schemeClr val="dk1"/>
              </a:buClr>
              <a:buSzPts val="2400"/>
              <a:buChar char="•"/>
              <a:defRPr/>
            </a:lvl2pPr>
            <a:lvl3pPr indent="-355600" lvl="2" marL="1371600" algn="l">
              <a:lnSpc>
                <a:spcPct val="100000"/>
              </a:lnSpc>
              <a:spcBef>
                <a:spcPts val="500"/>
              </a:spcBef>
              <a:spcAft>
                <a:spcPts val="0"/>
              </a:spcAft>
              <a:buClr>
                <a:schemeClr val="dk1"/>
              </a:buClr>
              <a:buSzPts val="20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3"/>
          <p:cNvSpPr/>
          <p:nvPr>
            <p:ph idx="3" type="pic"/>
          </p:nvPr>
        </p:nvSpPr>
        <p:spPr>
          <a:xfrm>
            <a:off x="7345018" y="1173162"/>
            <a:ext cx="4642196" cy="4995293"/>
          </a:xfrm>
          <a:prstGeom prst="rect">
            <a:avLst/>
          </a:prstGeom>
          <a:noFill/>
          <a:ln>
            <a:noFill/>
          </a:ln>
        </p:spPr>
      </p:sp>
      <p:sp>
        <p:nvSpPr>
          <p:cNvPr id="20" name="Google Shape;20;p3"/>
          <p:cNvSpPr txBox="1"/>
          <p:nvPr>
            <p:ph idx="4" type="body"/>
          </p:nvPr>
        </p:nvSpPr>
        <p:spPr>
          <a:xfrm>
            <a:off x="39756" y="5517094"/>
            <a:ext cx="7235687" cy="655637"/>
          </a:xfrm>
          <a:prstGeom prst="rect">
            <a:avLst/>
          </a:prstGeom>
          <a:solidFill>
            <a:srgbClr val="DDEAF6"/>
          </a:solid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200"/>
              <a:buNone/>
              <a:defRPr sz="1200"/>
            </a:lvl1pPr>
            <a:lvl2pPr indent="-304800" lvl="1" marL="914400" algn="l">
              <a:lnSpc>
                <a:spcPct val="90000"/>
              </a:lnSpc>
              <a:spcBef>
                <a:spcPts val="500"/>
              </a:spcBef>
              <a:spcAft>
                <a:spcPts val="0"/>
              </a:spcAft>
              <a:buClr>
                <a:schemeClr val="dk1"/>
              </a:buClr>
              <a:buSzPts val="1200"/>
              <a:buChar char="•"/>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3"/>
          <p:cNvPicPr preferRelativeResize="0"/>
          <p:nvPr/>
        </p:nvPicPr>
        <p:blipFill rotWithShape="1">
          <a:blip r:embed="rId4">
            <a:alphaModFix/>
          </a:blip>
          <a:srcRect b="0" l="0" r="0" t="0"/>
          <a:stretch/>
        </p:blipFill>
        <p:spPr>
          <a:xfrm>
            <a:off x="10341826" y="6197597"/>
            <a:ext cx="1856766" cy="6808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1"/>
          <p:cNvSpPr txBox="1"/>
          <p:nvPr>
            <p:ph idx="1" type="body"/>
          </p:nvPr>
        </p:nvSpPr>
        <p:spPr>
          <a:xfrm>
            <a:off x="0" y="12739"/>
            <a:ext cx="12192000" cy="9572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Arial"/>
              <a:buNone/>
            </a:pPr>
            <a:r>
              <a:rPr lang="en-US"/>
              <a:t>Assessing Decadal Variability of Subseasonal Forecasts of Opportunity Using Explainable AI</a:t>
            </a:r>
            <a:endParaRPr/>
          </a:p>
        </p:txBody>
      </p:sp>
      <p:sp>
        <p:nvSpPr>
          <p:cNvPr id="28" name="Google Shape;28;p1"/>
          <p:cNvSpPr txBox="1"/>
          <p:nvPr>
            <p:ph idx="2" type="body"/>
          </p:nvPr>
        </p:nvSpPr>
        <p:spPr>
          <a:xfrm>
            <a:off x="228600" y="1173164"/>
            <a:ext cx="7046843" cy="41840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D8BBC"/>
              </a:buClr>
              <a:buSzPts val="1600"/>
              <a:buNone/>
            </a:pPr>
            <a:r>
              <a:rPr b="1" lang="en-US" sz="1600">
                <a:solidFill>
                  <a:srgbClr val="5D8BBC"/>
                </a:solidFill>
                <a:latin typeface="Arial"/>
                <a:ea typeface="Arial"/>
                <a:cs typeface="Arial"/>
                <a:sym typeface="Arial"/>
              </a:rPr>
              <a:t>Objective</a:t>
            </a:r>
            <a:endParaRPr/>
          </a:p>
          <a:p>
            <a:pPr indent="0" lvl="0" marL="0" rtl="0" algn="l">
              <a:lnSpc>
                <a:spcPct val="100000"/>
              </a:lnSpc>
              <a:spcBef>
                <a:spcPts val="600"/>
              </a:spcBef>
              <a:spcAft>
                <a:spcPts val="0"/>
              </a:spcAft>
              <a:buClr>
                <a:schemeClr val="dk1"/>
              </a:buClr>
              <a:buSzPts val="1400"/>
              <a:buNone/>
            </a:pPr>
            <a:r>
              <a:rPr lang="en-US" sz="1400"/>
              <a:t>To </a:t>
            </a:r>
            <a:r>
              <a:rPr lang="en-US" sz="1400"/>
              <a:t>identify and explore decadal variability in midlatitude subseasonal forecasts of opportunity provided by the tropics using explainable AI.</a:t>
            </a:r>
            <a:endParaRPr sz="1400"/>
          </a:p>
          <a:p>
            <a:pPr indent="0" lvl="0" marL="0" rtl="0" algn="l">
              <a:lnSpc>
                <a:spcPct val="100000"/>
              </a:lnSpc>
              <a:spcBef>
                <a:spcPts val="0"/>
              </a:spcBef>
              <a:spcAft>
                <a:spcPts val="0"/>
              </a:spcAft>
              <a:buClr>
                <a:schemeClr val="dk1"/>
              </a:buClr>
              <a:buSzPts val="600"/>
              <a:buNone/>
            </a:pPr>
            <a:r>
              <a:t/>
            </a:r>
            <a:endParaRPr b="0" sz="600">
              <a:solidFill>
                <a:schemeClr val="dk1"/>
              </a:solidFill>
            </a:endParaRPr>
          </a:p>
          <a:p>
            <a:pPr indent="0" lvl="0" marL="0" rtl="0" algn="l">
              <a:lnSpc>
                <a:spcPct val="100000"/>
              </a:lnSpc>
              <a:spcBef>
                <a:spcPts val="0"/>
              </a:spcBef>
              <a:spcAft>
                <a:spcPts val="0"/>
              </a:spcAft>
              <a:buClr>
                <a:srgbClr val="5D8BBC"/>
              </a:buClr>
              <a:buSzPts val="1600"/>
              <a:buNone/>
            </a:pPr>
            <a:r>
              <a:rPr b="1" lang="en-US" sz="1600">
                <a:solidFill>
                  <a:srgbClr val="5D8BBC"/>
                </a:solidFill>
                <a:latin typeface="Arial"/>
                <a:ea typeface="Arial"/>
                <a:cs typeface="Arial"/>
                <a:sym typeface="Arial"/>
              </a:rPr>
              <a:t>Approach</a:t>
            </a:r>
            <a:endParaRPr/>
          </a:p>
          <a:p>
            <a:pPr indent="0" lvl="0" marL="0" rtl="0" algn="l">
              <a:spcBef>
                <a:spcPts val="600"/>
              </a:spcBef>
              <a:spcAft>
                <a:spcPts val="0"/>
              </a:spcAft>
              <a:buClr>
                <a:schemeClr val="dk1"/>
              </a:buClr>
              <a:buSzPts val="1100"/>
              <a:buNone/>
            </a:pPr>
            <a:r>
              <a:rPr lang="en-US" sz="1400"/>
              <a:t>Dr. Marybeth Arcodia (Colorado State University), Dr. Elizabeth Barnes (CSU) and co-authors use neural networks to investigate if subseasonal forecasts of opportunity for U.S. West Coast precipitation provided by tropical precipitation vary on decadal timescales. Explainable artificial intelligence (XAI) methods are used to explore sources of predictability. By calculating a 10-year running mean across confident network predictions throughout the CESM2-LE historical simulation, we extract lower frequency variability in subseasonal predictability during forecasts of opportunity. Analysis is extended to ECMWF Reanalysis v5 data to reveal that the relationships learned within the CESM2-LE holds in modern reanalysis data.</a:t>
            </a:r>
            <a:endParaRPr sz="1400"/>
          </a:p>
          <a:p>
            <a:pPr indent="0" lvl="0" marL="0" rtl="0" algn="l">
              <a:lnSpc>
                <a:spcPct val="100000"/>
              </a:lnSpc>
              <a:spcBef>
                <a:spcPts val="0"/>
              </a:spcBef>
              <a:spcAft>
                <a:spcPts val="0"/>
              </a:spcAft>
              <a:buClr>
                <a:schemeClr val="dk1"/>
              </a:buClr>
              <a:buSzPts val="600"/>
              <a:buNone/>
            </a:pPr>
            <a:r>
              <a:t/>
            </a:r>
            <a:endParaRPr b="0" sz="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5D8BBC"/>
              </a:buClr>
              <a:buSzPts val="1600"/>
              <a:buNone/>
            </a:pPr>
            <a:r>
              <a:rPr b="1" lang="en-US" sz="1600">
                <a:solidFill>
                  <a:srgbClr val="5D8BBC"/>
                </a:solidFill>
                <a:latin typeface="Arial"/>
                <a:ea typeface="Arial"/>
                <a:cs typeface="Arial"/>
                <a:sym typeface="Arial"/>
              </a:rPr>
              <a:t>Impact</a:t>
            </a:r>
            <a:endParaRPr/>
          </a:p>
          <a:p>
            <a:pPr indent="0" lvl="0" marL="0" rtl="0" algn="l">
              <a:lnSpc>
                <a:spcPct val="100000"/>
              </a:lnSpc>
              <a:spcBef>
                <a:spcPts val="600"/>
              </a:spcBef>
              <a:spcAft>
                <a:spcPts val="0"/>
              </a:spcAft>
              <a:buClr>
                <a:schemeClr val="dk1"/>
              </a:buClr>
              <a:buSzPts val="1400"/>
              <a:buNone/>
            </a:pPr>
            <a:r>
              <a:rPr lang="en-US" sz="1400"/>
              <a:t>We find that tropically-driven subseasonal predictability varies on decadal timescales during forecasts of opportunity. These results further indicate that the neural networks are capable of identifying predictable decadal states of the climate system within CESM2 that are useful for making confident, accurate subseasonal precipitation predictions in the real world.</a:t>
            </a:r>
            <a:endParaRPr b="1" sz="1400"/>
          </a:p>
          <a:p>
            <a:pPr indent="0" lvl="0" marL="0" rtl="0" algn="l">
              <a:lnSpc>
                <a:spcPct val="100000"/>
              </a:lnSpc>
              <a:spcBef>
                <a:spcPts val="0"/>
              </a:spcBef>
              <a:spcAft>
                <a:spcPts val="0"/>
              </a:spcAft>
              <a:buClr>
                <a:schemeClr val="dk1"/>
              </a:buClr>
              <a:buSzPts val="1400"/>
              <a:buNone/>
            </a:pPr>
            <a:r>
              <a:t/>
            </a:r>
            <a:endParaRPr sz="1400"/>
          </a:p>
        </p:txBody>
      </p:sp>
      <p:sp>
        <p:nvSpPr>
          <p:cNvPr id="29" name="Google Shape;29;p1"/>
          <p:cNvSpPr txBox="1"/>
          <p:nvPr>
            <p:ph idx="4" type="body"/>
          </p:nvPr>
        </p:nvSpPr>
        <p:spPr>
          <a:xfrm>
            <a:off x="39756" y="5517094"/>
            <a:ext cx="7235687" cy="655637"/>
          </a:xfrm>
          <a:prstGeom prst="rect">
            <a:avLst/>
          </a:prstGeom>
          <a:solidFill>
            <a:srgbClr val="DDEAF6"/>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1000"/>
              </a:spcAft>
              <a:buClr>
                <a:schemeClr val="dk1"/>
              </a:buClr>
              <a:buSzPts val="1100"/>
              <a:buFont typeface="Arial"/>
              <a:buNone/>
            </a:pPr>
            <a:r>
              <a:rPr lang="en-US"/>
              <a:t>Arcodia, Marybeth C., et al. (2023).</a:t>
            </a:r>
            <a:r>
              <a:rPr b="1" lang="en-US"/>
              <a:t> </a:t>
            </a:r>
            <a:r>
              <a:rPr lang="en-US"/>
              <a:t>Assessing decadal variability of subseasonal forecasts of opportunity using explainable AI. </a:t>
            </a:r>
            <a:r>
              <a:rPr i="1" lang="en-US"/>
              <a:t>Environmental Research: Climate</a:t>
            </a:r>
            <a:r>
              <a:rPr lang="en-US"/>
              <a:t>, </a:t>
            </a:r>
            <a:r>
              <a:rPr b="1" lang="en-US"/>
              <a:t>2</a:t>
            </a:r>
            <a:r>
              <a:rPr lang="en-US"/>
              <a:t> 045002. https://doi.org/10.1088/2752-5295/aced60.</a:t>
            </a:r>
            <a:endParaRPr/>
          </a:p>
        </p:txBody>
      </p:sp>
      <p:sp>
        <p:nvSpPr>
          <p:cNvPr id="30" name="Google Shape;30;p1"/>
          <p:cNvSpPr txBox="1"/>
          <p:nvPr/>
        </p:nvSpPr>
        <p:spPr>
          <a:xfrm>
            <a:off x="7315200" y="5062453"/>
            <a:ext cx="46713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416284"/>
                </a:solidFill>
                <a:latin typeface="Arial"/>
                <a:ea typeface="Arial"/>
                <a:cs typeface="Arial"/>
                <a:sym typeface="Arial"/>
              </a:rPr>
              <a:t>(top) Neural network task and architecture. (bottom) (a–</a:t>
            </a:r>
            <a:r>
              <a:rPr lang="en-US" sz="1100">
                <a:solidFill>
                  <a:srgbClr val="416284"/>
                </a:solidFill>
              </a:rPr>
              <a:t>c</a:t>
            </a:r>
            <a:r>
              <a:rPr b="0" i="0" lang="en-US" sz="1100" u="none" cap="none" strike="noStrike">
                <a:solidFill>
                  <a:srgbClr val="416284"/>
                </a:solidFill>
                <a:latin typeface="Arial"/>
                <a:ea typeface="Arial"/>
                <a:cs typeface="Arial"/>
                <a:sym typeface="Arial"/>
              </a:rPr>
              <a:t>) </a:t>
            </a:r>
            <a:r>
              <a:rPr lang="en-US" sz="1100">
                <a:solidFill>
                  <a:srgbClr val="416284"/>
                </a:solidFill>
                <a:highlight>
                  <a:srgbClr val="FFFFFF"/>
                </a:highlight>
              </a:rPr>
              <a:t>Ten year moving windows of accuracy shifted forward by one year for ten random seeds of one CESM2 test ensemble member for all predictions (gray), the 20% most confident predictions (purple), and the 20% least confident predictions (blue) for (a) Alaska, (b) Pacific Northwest, and (c) Californi</a:t>
            </a:r>
            <a:r>
              <a:rPr lang="en-US" sz="1100">
                <a:solidFill>
                  <a:srgbClr val="416284"/>
                </a:solidFill>
              </a:rPr>
              <a:t>a. Darker lines represent the average of the ten random seeds.</a:t>
            </a:r>
            <a:endParaRPr sz="1100">
              <a:solidFill>
                <a:srgbClr val="416284"/>
              </a:solidFill>
            </a:endParaRPr>
          </a:p>
        </p:txBody>
      </p:sp>
      <p:pic>
        <p:nvPicPr>
          <p:cNvPr id="31" name="Google Shape;31;p1"/>
          <p:cNvPicPr preferRelativeResize="0"/>
          <p:nvPr/>
        </p:nvPicPr>
        <p:blipFill>
          <a:blip r:embed="rId3">
            <a:alphaModFix/>
          </a:blip>
          <a:stretch>
            <a:fillRect/>
          </a:stretch>
        </p:blipFill>
        <p:spPr>
          <a:xfrm>
            <a:off x="7315200" y="1176012"/>
            <a:ext cx="4787625" cy="1648079"/>
          </a:xfrm>
          <a:prstGeom prst="rect">
            <a:avLst/>
          </a:prstGeom>
          <a:noFill/>
          <a:ln>
            <a:noFill/>
          </a:ln>
        </p:spPr>
      </p:pic>
      <p:pic>
        <p:nvPicPr>
          <p:cNvPr id="32" name="Google Shape;32;p1"/>
          <p:cNvPicPr preferRelativeResize="0"/>
          <p:nvPr/>
        </p:nvPicPr>
        <p:blipFill>
          <a:blip r:embed="rId4">
            <a:alphaModFix/>
          </a:blip>
          <a:stretch>
            <a:fillRect/>
          </a:stretch>
        </p:blipFill>
        <p:spPr>
          <a:xfrm>
            <a:off x="7575763" y="3030075"/>
            <a:ext cx="4150175" cy="1949450"/>
          </a:xfrm>
          <a:prstGeom prst="rect">
            <a:avLst/>
          </a:prstGeom>
          <a:noFill/>
          <a:ln>
            <a:noFill/>
          </a:ln>
        </p:spPr>
      </p:pic>
      <p:pic>
        <p:nvPicPr>
          <p:cNvPr id="33" name="Google Shape;33;p1"/>
          <p:cNvPicPr preferRelativeResize="0"/>
          <p:nvPr/>
        </p:nvPicPr>
        <p:blipFill>
          <a:blip r:embed="rId5">
            <a:alphaModFix/>
          </a:blip>
          <a:stretch>
            <a:fillRect/>
          </a:stretch>
        </p:blipFill>
        <p:spPr>
          <a:xfrm>
            <a:off x="8736433" y="6202375"/>
            <a:ext cx="1517817" cy="655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2023-03-22T21:09:49Z</dcterms:created>
  <dc:creator>Ullrich, Paul Aaron</dc:creator>
</cp:coreProperties>
</file>