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7739" autoAdjust="0"/>
  </p:normalViewPr>
  <p:slideViewPr>
    <p:cSldViewPr>
      <p:cViewPr varScale="1">
        <p:scale>
          <a:sx n="128" d="100"/>
          <a:sy n="128" d="100"/>
        </p:scale>
        <p:origin x="32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10/8/24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10/8/24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10/8/24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10/8/24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10/8/24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381000" y="1081239"/>
            <a:ext cx="5594002"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l">
              <a:defRPr sz="1300"/>
            </a:pPr>
            <a:r>
              <a:rPr dirty="0"/>
              <a:t>Highlight the development of an integrated and iterative multiscale modeling framework to enhance the robustness of electricity system capacity expansion planning in the face of evolving uncertainties in climate, technology, and policy.</a:t>
            </a:r>
          </a:p>
        </p:txBody>
      </p:sp>
      <p:sp>
        <p:nvSpPr>
          <p:cNvPr id="3076" name="Rectangle 5"/>
          <p:cNvSpPr>
            <a:spLocks noChangeArrowheads="1"/>
          </p:cNvSpPr>
          <p:nvPr/>
        </p:nvSpPr>
        <p:spPr bwMode="auto">
          <a:xfrm>
            <a:off x="160106" y="99938"/>
            <a:ext cx="120318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sz="2400" b="1"/>
              <a:t>Innovative Frameworks for Future-Proof Energy Capacity Planning</a:t>
            </a:r>
          </a:p>
        </p:txBody>
      </p:sp>
      <p:sp>
        <p:nvSpPr>
          <p:cNvPr id="3077" name="Text Box 6"/>
          <p:cNvSpPr txBox="1">
            <a:spLocks noChangeArrowheads="1"/>
          </p:cNvSpPr>
          <p:nvPr/>
        </p:nvSpPr>
        <p:spPr bwMode="auto">
          <a:xfrm>
            <a:off x="6238077" y="5867400"/>
            <a:ext cx="5410200" cy="6001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dirty="0"/>
              <a:t>Mongird, Kendall, and Jennie Rice. 2024. An Integrated and Iterative Multiscale Modeling Framework for Robust Capacity Expansion Planning. Current Sustainable/Renewable Energy Reports. https://</a:t>
            </a:r>
            <a:r>
              <a:rPr sz="1100" b="0" dirty="0" err="1"/>
              <a:t>doi.org</a:t>
            </a:r>
            <a:r>
              <a:rPr sz="1100" b="0" dirty="0"/>
              <a:t>/10.1007/s40518-024-00238-5.</a:t>
            </a:r>
          </a:p>
        </p:txBody>
      </p:sp>
      <p:sp>
        <p:nvSpPr>
          <p:cNvPr id="3078" name="TextBox 9"/>
          <p:cNvSpPr txBox="1">
            <a:spLocks noChangeArrowheads="1"/>
          </p:cNvSpPr>
          <p:nvPr/>
        </p:nvSpPr>
        <p:spPr bwMode="auto">
          <a:xfrm>
            <a:off x="6223016" y="4856202"/>
            <a:ext cx="561336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b="1" dirty="0">
                <a:solidFill>
                  <a:srgbClr val="0000FF"/>
                </a:solidFill>
                <a:latin typeface="Arial" panose="020B0604020202020204" pitchFamily="34" charset="0"/>
              </a:rPr>
              <a:t>The above figure illustrates how different models coordinate to improve energy </a:t>
            </a:r>
            <a:r>
              <a:rPr lang="en-US" sz="1000" b="1">
                <a:solidFill>
                  <a:srgbClr val="0000FF"/>
                </a:solidFill>
                <a:latin typeface="Arial" panose="020B0604020202020204" pitchFamily="34" charset="0"/>
              </a:rPr>
              <a:t>capacity expansion planning</a:t>
            </a:r>
            <a:r>
              <a:rPr lang="en-US" sz="1000" b="1" dirty="0">
                <a:solidFill>
                  <a:srgbClr val="0000FF"/>
                </a:solidFill>
                <a:latin typeface="Arial" panose="020B0604020202020204" pitchFamily="34" charset="0"/>
              </a:rPr>
              <a:t>. It shows the flow of information between models that simulate power plant siting, grid operations, and capacity expansion, ensuring that plans are both feasible and resilient.</a:t>
            </a:r>
            <a:endParaRPr lang="en-US" altLang="en-US" sz="14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98067" y="2202634"/>
            <a:ext cx="5896705"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Develop an integrated workflow that links capacity expansion models with high-resolution production cost and transmission planning models to simulate grid operations under varying conditions.</a:t>
            </a:r>
          </a:p>
          <a:p>
            <a:pPr marL="285750" indent="-285750" algn="l">
              <a:buFont typeface="Arial" panose="020B0604020202020204" pitchFamily="34" charset="0"/>
              <a:buChar char="•"/>
              <a:defRPr sz="1300"/>
            </a:pPr>
            <a:r>
              <a:rPr dirty="0"/>
              <a:t>Implement a spatial disaggregation approach using high-resolution geospatial data to determine feasible siting locations and create realistic resource supply curves for capacity expansion models.</a:t>
            </a:r>
          </a:p>
          <a:p>
            <a:pPr marL="285750" indent="-285750" algn="l">
              <a:buFont typeface="Arial" panose="020B0604020202020204" pitchFamily="34" charset="0"/>
              <a:buChar char="•"/>
              <a:defRPr sz="1300"/>
            </a:pPr>
            <a:r>
              <a:rPr dirty="0"/>
              <a:t>Establish an iterative feedback loop where high-resolution downstream models conduct stress tests on capacity expansion plans, providing critical signals for model updates to enhance system resiliency.</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502280"/>
            <a:ext cx="5834666" cy="2355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Integration of high-resolution temporal and spatial models with capacity expansion frameworks enhances the realism and robustness of energy planning under climate and policy uncertainties.</a:t>
            </a:r>
          </a:p>
          <a:p>
            <a:pPr marL="285750" indent="-285750" algn="l">
              <a:buFont typeface="Arial" panose="020B0604020202020204" pitchFamily="34" charset="0"/>
              <a:buChar char="•"/>
              <a:defRPr sz="1300"/>
            </a:pPr>
            <a:r>
              <a:rPr dirty="0"/>
              <a:t>Iterative workflows that incorporate feedback loops between capacity expansion, grid operations, and power plant siting models improve system resilience by dynamically adjusting to extreme weather and demand fluctuations.</a:t>
            </a:r>
          </a:p>
          <a:p>
            <a:pPr marL="285750" indent="-285750" algn="l">
              <a:buFont typeface="Arial" panose="020B0604020202020204" pitchFamily="34" charset="0"/>
              <a:buChar char="•"/>
              <a:defRPr sz="1300"/>
            </a:pPr>
            <a:r>
              <a:rPr dirty="0"/>
              <a:t>High spatial resolution modeling identifies feasible power plant locations, reducing overestimation of resource availability and providing insights into local land-use impacts and socioeconomic tradeoffs.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98066" y="803379"/>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98066" y="1905000"/>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98067" y="4217154"/>
            <a:ext cx="5997932"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sp>
        <p:nvSpPr>
          <p:cNvPr id="5" name="TextBox 4">
            <a:extLst>
              <a:ext uri="{FF2B5EF4-FFF2-40B4-BE49-F238E27FC236}">
                <a16:creationId xmlns:a16="http://schemas.microsoft.com/office/drawing/2014/main" id="{770A15A0-7B42-9D2D-926F-B99FE1EF247E}"/>
              </a:ext>
            </a:extLst>
          </p:cNvPr>
          <p:cNvSpPr txBox="1"/>
          <p:nvPr/>
        </p:nvSpPr>
        <p:spPr>
          <a:xfrm>
            <a:off x="35168" y="6524061"/>
            <a:ext cx="12031893" cy="276999"/>
          </a:xfrm>
          <a:prstGeom prst="rect">
            <a:avLst/>
          </a:prstGeom>
          <a:noFill/>
        </p:spPr>
        <p:txBody>
          <a:bodyPr wrap="square" rtlCol="0">
            <a:spAutoFit/>
          </a:bodyPr>
          <a:lstStyle/>
          <a:p>
            <a:pPr algn="r"/>
            <a:r>
              <a:rPr lang="en-US" sz="1200" i="1" dirty="0">
                <a:effectLst/>
                <a:latin typeface="Calibri" panose="020F0502020204030204" pitchFamily="34" charset="0"/>
                <a:ea typeface="SimSun" panose="02010600030101010101" pitchFamily="2" charset="-122"/>
                <a:cs typeface="Arial" panose="020B0604020202020204" pitchFamily="34" charset="0"/>
              </a:rPr>
              <a:t>First draft generated using PAIGE, the </a:t>
            </a:r>
            <a:r>
              <a:rPr lang="en-US" sz="1200" i="1" dirty="0" err="1">
                <a:effectLst/>
                <a:latin typeface="Calibri" panose="020F0502020204030204" pitchFamily="34" charset="0"/>
                <a:ea typeface="SimSun" panose="02010600030101010101" pitchFamily="2" charset="-122"/>
                <a:cs typeface="Arial" panose="020B0604020202020204" pitchFamily="34" charset="0"/>
              </a:rPr>
              <a:t>Pnnl</a:t>
            </a:r>
            <a:r>
              <a:rPr lang="en-US" sz="1200" i="1" dirty="0">
                <a:effectLst/>
                <a:latin typeface="Calibri" panose="020F0502020204030204" pitchFamily="34" charset="0"/>
                <a:ea typeface="SimSun" panose="02010600030101010101" pitchFamily="2" charset="-122"/>
                <a:cs typeface="Arial" panose="020B0604020202020204" pitchFamily="34" charset="0"/>
              </a:rPr>
              <a:t> AI assistant for </a:t>
            </a:r>
            <a:r>
              <a:rPr lang="en-US" sz="1200" i="1" dirty="0" err="1">
                <a:effectLst/>
                <a:latin typeface="Calibri" panose="020F0502020204030204" pitchFamily="34" charset="0"/>
                <a:ea typeface="SimSun" panose="02010600030101010101" pitchFamily="2" charset="-122"/>
                <a:cs typeface="Arial" panose="020B0604020202020204" pitchFamily="34" charset="0"/>
              </a:rPr>
              <a:t>GEnerating</a:t>
            </a:r>
            <a:r>
              <a:rPr lang="en-US" sz="1200" i="1" dirty="0">
                <a:effectLst/>
                <a:latin typeface="Calibri" panose="020F0502020204030204" pitchFamily="34" charset="0"/>
                <a:ea typeface="SimSun" panose="02010600030101010101" pitchFamily="2" charset="-122"/>
                <a:cs typeface="Arial" panose="020B0604020202020204" pitchFamily="34" charset="0"/>
              </a:rPr>
              <a:t>  publication highlights</a:t>
            </a:r>
          </a:p>
        </p:txBody>
      </p:sp>
      <p:pic>
        <p:nvPicPr>
          <p:cNvPr id="2" name="Picture 1">
            <a:extLst>
              <a:ext uri="{FF2B5EF4-FFF2-40B4-BE49-F238E27FC236}">
                <a16:creationId xmlns:a16="http://schemas.microsoft.com/office/drawing/2014/main" id="{37695789-C331-A876-7BC9-0CC7D8A81402}"/>
              </a:ext>
            </a:extLst>
          </p:cNvPr>
          <p:cNvPicPr>
            <a:picLocks noChangeAspect="1"/>
          </p:cNvPicPr>
          <p:nvPr/>
        </p:nvPicPr>
        <p:blipFill>
          <a:blip r:embed="rId3"/>
          <a:stretch>
            <a:fillRect/>
          </a:stretch>
        </p:blipFill>
        <p:spPr>
          <a:xfrm>
            <a:off x="6095999" y="900863"/>
            <a:ext cx="5896705" cy="3888575"/>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6240</TotalTime>
  <Words>305</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29</cp:revision>
  <cp:lastPrinted>2011-05-11T17:30:12Z</cp:lastPrinted>
  <dcterms:created xsi:type="dcterms:W3CDTF">2017-11-02T21:19:41Z</dcterms:created>
  <dcterms:modified xsi:type="dcterms:W3CDTF">2024-10-09T03:07:32Z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