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266" autoAdjust="0"/>
    <p:restoredTop sz="97739" autoAdjust="0"/>
  </p:normalViewPr>
  <p:slideViewPr>
    <p:cSldViewPr>
      <p:cViewPr varScale="1">
        <p:scale>
          <a:sx n="128" d="100"/>
          <a:sy n="128" d="100"/>
        </p:scale>
        <p:origin x="1472"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3/20/24</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3/20/24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3/20/24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3/20/24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3/20/24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3/20/24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3/20/24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3/20/24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3/20/24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3/20/24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3/20/24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3/20/24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3/20/24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140336" y="1497059"/>
            <a:ext cx="5834666" cy="1280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spcBef>
                <a:spcPct val="15000"/>
              </a:spcBef>
              <a:buFont typeface="Arial" pitchFamily="34" charset="0"/>
              <a:buChar char="●"/>
              <a:defRPr/>
            </a:pPr>
            <a:r>
              <a:rPr lang="en-US" sz="1300" dirty="0">
                <a:solidFill>
                  <a:prstClr val="black"/>
                </a:solidFill>
              </a:rPr>
              <a:t>Investigate the consequences of dynamic urban land expansion on the land system, crop production, and net primary production (NPP) to understand potential negative impacts on food security and carbon sequestration.</a:t>
            </a:r>
            <a:endParaRPr lang="en-US" sz="1300" b="1" dirty="0">
              <a:solidFill>
                <a:prstClr val="black"/>
              </a:solidFill>
            </a:endParaRPr>
          </a:p>
        </p:txBody>
      </p:sp>
      <p:sp>
        <p:nvSpPr>
          <p:cNvPr id="3076" name="Rectangle 5"/>
          <p:cNvSpPr>
            <a:spLocks noChangeArrowheads="1"/>
          </p:cNvSpPr>
          <p:nvPr/>
        </p:nvSpPr>
        <p:spPr bwMode="auto">
          <a:xfrm>
            <a:off x="160106" y="99938"/>
            <a:ext cx="1203189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800" b="1" dirty="0">
                <a:solidFill>
                  <a:srgbClr val="000000"/>
                </a:solidFill>
                <a:latin typeface="Arial" panose="020B0604020202020204" pitchFamily="34" charset="0"/>
              </a:rPr>
              <a:t>Urban Expansion Poses a Dual Threat to Food Security and Climate Stability</a:t>
            </a:r>
          </a:p>
        </p:txBody>
      </p:sp>
      <p:sp>
        <p:nvSpPr>
          <p:cNvPr id="3077" name="Text Box 6"/>
          <p:cNvSpPr txBox="1">
            <a:spLocks noChangeArrowheads="1"/>
          </p:cNvSpPr>
          <p:nvPr/>
        </p:nvSpPr>
        <p:spPr bwMode="auto">
          <a:xfrm>
            <a:off x="6324600" y="5905715"/>
            <a:ext cx="5410200" cy="86177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dirty="0" err="1">
                <a:solidFill>
                  <a:srgbClr val="000000"/>
                </a:solidFill>
                <a:latin typeface="+mn-lt"/>
              </a:rPr>
              <a:t>McManamay</a:t>
            </a:r>
            <a:r>
              <a:rPr lang="en-US" altLang="en-US" sz="1000" dirty="0">
                <a:solidFill>
                  <a:srgbClr val="000000"/>
                </a:solidFill>
                <a:latin typeface="+mn-lt"/>
              </a:rPr>
              <a:t>, R.A., C.R. Vernon, M. Chen, I. Thompson, Z. Khan,  &amp; K.B. Narayan. 2024. "Dynamic urban land extensification is projected to lead to imbalances in the global land-carbon equilibrium." Communications Earth &amp; Environment 5.1 (2024): 70. DOI: </a:t>
            </a:r>
            <a:r>
              <a:rPr lang="en-US" sz="1000" b="0" i="0" dirty="0">
                <a:solidFill>
                  <a:srgbClr val="222222"/>
                </a:solidFill>
                <a:effectLst/>
                <a:cs typeface="Calibri" panose="020F0502020204030204" pitchFamily="34" charset="0"/>
              </a:rPr>
              <a:t>10.1038/s43247-024-01231-y </a:t>
            </a:r>
          </a:p>
          <a:p>
            <a:pPr eaLnBrk="1" hangingPunct="1">
              <a:spcBef>
                <a:spcPct val="0"/>
              </a:spcBef>
              <a:buNone/>
            </a:pPr>
            <a:endParaRPr lang="en-US" sz="1000" b="0" i="0" dirty="0">
              <a:solidFill>
                <a:srgbClr val="222222"/>
              </a:solidFill>
              <a:effectLst/>
              <a:cs typeface="Calibri" panose="020F0502020204030204" pitchFamily="34" charset="0"/>
            </a:endParaRPr>
          </a:p>
        </p:txBody>
      </p:sp>
      <p:sp>
        <p:nvSpPr>
          <p:cNvPr id="3078" name="TextBox 9"/>
          <p:cNvSpPr txBox="1">
            <a:spLocks noChangeArrowheads="1"/>
          </p:cNvSpPr>
          <p:nvPr/>
        </p:nvSpPr>
        <p:spPr bwMode="auto">
          <a:xfrm>
            <a:off x="6223016" y="4876800"/>
            <a:ext cx="561336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b="1" dirty="0">
                <a:solidFill>
                  <a:srgbClr val="0000FF"/>
                </a:solidFill>
                <a:latin typeface="Arial" panose="020B0604020202020204" pitchFamily="34" charset="0"/>
              </a:rPr>
              <a:t>This figure highlights the significant impact of urban growth on key land types, such as agricultural and forested areas, vital for food production and carbon sequestration. The results are shown for the five Shared Socioeconomic Pathways (SSP1-5) and the ranges in values for each SSP represent different scenarios based on a range of Global Circulation Models, Representative Concentration Pathways, and the land harmonization procedure.</a:t>
            </a:r>
          </a:p>
        </p:txBody>
      </p:sp>
      <p:sp>
        <p:nvSpPr>
          <p:cNvPr id="3" name="Rectangle 4">
            <a:extLst>
              <a:ext uri="{FF2B5EF4-FFF2-40B4-BE49-F238E27FC236}">
                <a16:creationId xmlns:a16="http://schemas.microsoft.com/office/drawing/2014/main" id="{68BF74B0-DE2D-377C-83B3-52E22BD1DD2D}"/>
              </a:ext>
            </a:extLst>
          </p:cNvPr>
          <p:cNvSpPr>
            <a:spLocks noChangeArrowheads="1"/>
          </p:cNvSpPr>
          <p:nvPr/>
        </p:nvSpPr>
        <p:spPr bwMode="auto">
          <a:xfrm>
            <a:off x="160106" y="2483644"/>
            <a:ext cx="5834666" cy="1859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spcBef>
                <a:spcPct val="15000"/>
              </a:spcBef>
              <a:buFont typeface="Arial" pitchFamily="34" charset="0"/>
              <a:buChar char="●"/>
              <a:defRPr/>
            </a:pPr>
            <a:r>
              <a:rPr lang="en-US" sz="1300" dirty="0">
                <a:solidFill>
                  <a:prstClr val="black"/>
                </a:solidFill>
              </a:rPr>
              <a:t>Integrate high-resolution urban land projections from the SELECT model with dynamic non-urban land projections from the GCAM-Demeter model to quantify the displacement of agricultural and forest lands due to urban expansion.</a:t>
            </a:r>
          </a:p>
          <a:p>
            <a:pPr marL="285750" indent="-285750">
              <a:spcBef>
                <a:spcPct val="15000"/>
              </a:spcBef>
              <a:buFont typeface="Arial" pitchFamily="34" charset="0"/>
              <a:buChar char="●"/>
              <a:defRPr/>
            </a:pPr>
            <a:r>
              <a:rPr lang="en-US" sz="1300" dirty="0">
                <a:solidFill>
                  <a:prstClr val="black"/>
                </a:solidFill>
              </a:rPr>
              <a:t>Calculate the changes in crop yields and net primary production (NPP) by applying region- and basin-specific average crop yield rates and a range of NPP estimates to the areas of land lost to urbanization, providing a conservative estimate of the impact on land-carbon equilibrium.</a:t>
            </a:r>
          </a:p>
        </p:txBody>
      </p:sp>
      <p:sp>
        <p:nvSpPr>
          <p:cNvPr id="4" name="Rectangle 4">
            <a:extLst>
              <a:ext uri="{FF2B5EF4-FFF2-40B4-BE49-F238E27FC236}">
                <a16:creationId xmlns:a16="http://schemas.microsoft.com/office/drawing/2014/main" id="{EF94BB43-E224-DEE9-15D1-8FDDF20D201A}"/>
              </a:ext>
            </a:extLst>
          </p:cNvPr>
          <p:cNvSpPr>
            <a:spLocks noChangeArrowheads="1"/>
          </p:cNvSpPr>
          <p:nvPr/>
        </p:nvSpPr>
        <p:spPr bwMode="auto">
          <a:xfrm>
            <a:off x="145098" y="4543425"/>
            <a:ext cx="5834666" cy="246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3464" indent="-283464">
              <a:spcBef>
                <a:spcPct val="15000"/>
              </a:spcBef>
              <a:buFont typeface="Arial" panose="020B0604020202020204" pitchFamily="34" charset="0"/>
              <a:buChar char="●"/>
            </a:pPr>
            <a:r>
              <a:rPr lang="en-US" altLang="en-US" sz="1300" dirty="0">
                <a:solidFill>
                  <a:srgbClr val="000000"/>
                </a:solidFill>
              </a:rPr>
              <a:t>Urban land expansion by 2100 could displace up to 1.4 million km² of agricultural lands, compromising significant quantities of staple crop production.</a:t>
            </a:r>
          </a:p>
          <a:p>
            <a:pPr marL="283464" indent="-283464">
              <a:spcBef>
                <a:spcPct val="15000"/>
              </a:spcBef>
              <a:buFont typeface="Arial" panose="020B0604020202020204" pitchFamily="34" charset="0"/>
              <a:buChar char="●"/>
            </a:pPr>
            <a:r>
              <a:rPr lang="en-US" altLang="en-US" sz="1300" dirty="0">
                <a:solidFill>
                  <a:srgbClr val="000000"/>
                </a:solidFill>
              </a:rPr>
              <a:t>Projected urbanization may reduce global net primary production by 0.24 to 2.24 Gt C yr⁻¹, potentially increasing land CO₂ emissions by 1.19 to 6.59 Gt CO₂ yr⁻¹.</a:t>
            </a:r>
          </a:p>
          <a:p>
            <a:pPr marL="283464" indent="-283464">
              <a:spcBef>
                <a:spcPct val="15000"/>
              </a:spcBef>
              <a:buFont typeface="Arial" panose="020B0604020202020204" pitchFamily="34" charset="0"/>
              <a:buChar char="●"/>
            </a:pPr>
            <a:r>
              <a:rPr lang="en-US" sz="1300" dirty="0">
                <a:solidFill>
                  <a:prstClr val="black"/>
                </a:solidFill>
              </a:rPr>
              <a:t>The study highlights that not accounting for dynamic urban land changes in models can lead to underestimations of urbanization's impact on land-carbon equilibria.</a:t>
            </a:r>
          </a:p>
        </p:txBody>
      </p:sp>
      <p:sp>
        <p:nvSpPr>
          <p:cNvPr id="8" name="Rectangle 4">
            <a:extLst>
              <a:ext uri="{FF2B5EF4-FFF2-40B4-BE49-F238E27FC236}">
                <a16:creationId xmlns:a16="http://schemas.microsoft.com/office/drawing/2014/main" id="{7401EFDF-50E3-340F-EBF7-9002B0511AE6}"/>
              </a:ext>
            </a:extLst>
          </p:cNvPr>
          <p:cNvSpPr>
            <a:spLocks noChangeArrowheads="1"/>
          </p:cNvSpPr>
          <p:nvPr/>
        </p:nvSpPr>
        <p:spPr bwMode="auto">
          <a:xfrm>
            <a:off x="179929" y="121920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Objective</a:t>
            </a:r>
          </a:p>
        </p:txBody>
      </p:sp>
      <p:sp>
        <p:nvSpPr>
          <p:cNvPr id="9" name="Rectangle 4">
            <a:extLst>
              <a:ext uri="{FF2B5EF4-FFF2-40B4-BE49-F238E27FC236}">
                <a16:creationId xmlns:a16="http://schemas.microsoft.com/office/drawing/2014/main" id="{E7A84942-FEBE-A930-6496-9FA34FD6C745}"/>
              </a:ext>
            </a:extLst>
          </p:cNvPr>
          <p:cNvSpPr>
            <a:spLocks noChangeArrowheads="1"/>
          </p:cNvSpPr>
          <p:nvPr/>
        </p:nvSpPr>
        <p:spPr bwMode="auto">
          <a:xfrm>
            <a:off x="175167" y="218601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Approach</a:t>
            </a:r>
          </a:p>
        </p:txBody>
      </p:sp>
      <p:sp>
        <p:nvSpPr>
          <p:cNvPr id="10" name="Rectangle 4">
            <a:extLst>
              <a:ext uri="{FF2B5EF4-FFF2-40B4-BE49-F238E27FC236}">
                <a16:creationId xmlns:a16="http://schemas.microsoft.com/office/drawing/2014/main" id="{145C8B62-5EEE-2E74-C2BB-F43010C0A1E8}"/>
              </a:ext>
            </a:extLst>
          </p:cNvPr>
          <p:cNvSpPr>
            <a:spLocks noChangeArrowheads="1"/>
          </p:cNvSpPr>
          <p:nvPr/>
        </p:nvSpPr>
        <p:spPr bwMode="auto">
          <a:xfrm>
            <a:off x="175167" y="421784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Impact</a:t>
            </a:r>
          </a:p>
        </p:txBody>
      </p:sp>
      <p:pic>
        <p:nvPicPr>
          <p:cNvPr id="5" name="Picture 4">
            <a:extLst>
              <a:ext uri="{FF2B5EF4-FFF2-40B4-BE49-F238E27FC236}">
                <a16:creationId xmlns:a16="http://schemas.microsoft.com/office/drawing/2014/main" id="{50F61A6A-997F-F6DF-D523-953C9506C8A0}"/>
              </a:ext>
            </a:extLst>
          </p:cNvPr>
          <p:cNvPicPr>
            <a:picLocks noChangeAspect="1"/>
          </p:cNvPicPr>
          <p:nvPr/>
        </p:nvPicPr>
        <p:blipFill>
          <a:blip r:embed="rId3"/>
          <a:stretch>
            <a:fillRect/>
          </a:stretch>
        </p:blipFill>
        <p:spPr>
          <a:xfrm>
            <a:off x="6843551" y="1302575"/>
            <a:ext cx="4372298" cy="3574225"/>
          </a:xfrm>
          <a:prstGeom prst="rect">
            <a:avLst/>
          </a:prstGeom>
        </p:spPr>
      </p:pic>
      <p:sp>
        <p:nvSpPr>
          <p:cNvPr id="2" name="TextBox 1">
            <a:extLst>
              <a:ext uri="{FF2B5EF4-FFF2-40B4-BE49-F238E27FC236}">
                <a16:creationId xmlns:a16="http://schemas.microsoft.com/office/drawing/2014/main" id="{38612E6D-2611-F5A2-A80C-DA90F9000620}"/>
              </a:ext>
            </a:extLst>
          </p:cNvPr>
          <p:cNvSpPr txBox="1"/>
          <p:nvPr/>
        </p:nvSpPr>
        <p:spPr>
          <a:xfrm>
            <a:off x="6819287" y="1052589"/>
            <a:ext cx="4420826" cy="307777"/>
          </a:xfrm>
          <a:prstGeom prst="rect">
            <a:avLst/>
          </a:prstGeom>
          <a:noFill/>
        </p:spPr>
        <p:txBody>
          <a:bodyPr wrap="none" rtlCol="0">
            <a:spAutoFit/>
          </a:bodyPr>
          <a:lstStyle/>
          <a:p>
            <a:r>
              <a:rPr lang="en-US" sz="1400" b="1" i="0" dirty="0">
                <a:solidFill>
                  <a:srgbClr val="222222"/>
                </a:solidFill>
                <a:effectLst/>
                <a:highlight>
                  <a:srgbClr val="FFFFFF"/>
                </a:highlight>
                <a:latin typeface="-apple-system"/>
              </a:rPr>
              <a:t>Global land area adjustments from dynamic urbanization</a:t>
            </a:r>
            <a:endParaRPr lang="en-US" sz="1400" dirty="0"/>
          </a:p>
        </p:txBody>
      </p:sp>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F6AD9F8B4FFE4AB38BD0C762315BE6" ma:contentTypeVersion="12" ma:contentTypeDescription="Create a new document." ma:contentTypeScope="" ma:versionID="e422ebd4274b3a162ca1fec6100d2eff">
  <xsd:schema xmlns:xsd="http://www.w3.org/2001/XMLSchema" xmlns:xs="http://www.w3.org/2001/XMLSchema" xmlns:p="http://schemas.microsoft.com/office/2006/metadata/properties" xmlns:ns2="d8a9b28a-468d-4f89-a24a-ae448d085101" xmlns:ns3="46a18389-f917-48ab-8f10-3a1967a18774" targetNamespace="http://schemas.microsoft.com/office/2006/metadata/properties" ma:root="true" ma:fieldsID="1e56ff8d7fa227df85432f8c13b5b208" ns2:_="" ns3:_="">
    <xsd:import namespace="d8a9b28a-468d-4f89-a24a-ae448d085101"/>
    <xsd:import namespace="46a18389-f917-48ab-8f10-3a1967a1877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a9b28a-468d-4f89-a24a-ae448d085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6a18389-f917-48ab-8f10-3a1967a1877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5bf9843-7740-4fe6-90cf-0b165ea11b63}" ma:internalName="TaxCatchAll" ma:showField="CatchAllData" ma:web="46a18389-f917-48ab-8f10-3a1967a1877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8a9b28a-468d-4f89-a24a-ae448d085101">
      <Terms xmlns="http://schemas.microsoft.com/office/infopath/2007/PartnerControls"/>
    </lcf76f155ced4ddcb4097134ff3c332f>
    <TaxCatchAll xmlns="46a18389-f917-48ab-8f10-3a1967a18774" xsi:nil="true"/>
    <SharedWithUsers xmlns="46a18389-f917-48ab-8f10-3a1967a18774">
      <UserInfo>
        <DisplayName>Rice, Jennie S</DisplayName>
        <AccountId>12</AccountId>
        <AccountType/>
      </UserInfo>
      <UserInfo>
        <DisplayName>Vernon, Chris R</DisplayName>
        <AccountId>27</AccountId>
        <AccountType/>
      </UserInfo>
      <UserInfo>
        <DisplayName>Mcgrath, Casey R</DisplayName>
        <AccountId>11</AccountId>
        <AccountType/>
      </UserInfo>
    </SharedWithUsers>
  </documentManagement>
</p:properties>
</file>

<file path=customXml/itemProps1.xml><?xml version="1.0" encoding="utf-8"?>
<ds:datastoreItem xmlns:ds="http://schemas.openxmlformats.org/officeDocument/2006/customXml" ds:itemID="{E3C549A3-69A4-4111-9D7F-9ED6E69EE5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a9b28a-468d-4f89-a24a-ae448d085101"/>
    <ds:schemaRef ds:uri="46a18389-f917-48ab-8f10-3a1967a187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8A57D9F0-2B85-430B-8843-0027C0E6F07C}">
  <ds:schemaRefs>
    <ds:schemaRef ds:uri="http://www.w3.org/XML/1998/namespace"/>
    <ds:schemaRef ds:uri="http://purl.org/dc/dcmitype/"/>
    <ds:schemaRef ds:uri="http://purl.org/dc/elements/1.1/"/>
    <ds:schemaRef ds:uri="d8a9b28a-468d-4f89-a24a-ae448d08510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46a18389-f917-48ab-8f10-3a1967a18774"/>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6235</TotalTime>
  <Words>358</Words>
  <Application>Microsoft Macintosh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-apple-system</vt: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Rice, Jennie S</cp:lastModifiedBy>
  <cp:revision>23</cp:revision>
  <cp:lastPrinted>2011-05-11T17:30:12Z</cp:lastPrinted>
  <dcterms:created xsi:type="dcterms:W3CDTF">2017-11-02T21:19:41Z</dcterms:created>
  <dcterms:modified xsi:type="dcterms:W3CDTF">2024-03-20T23:31:09Z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0x01010043F6AD9F8B4FFE4AB38BD0C762315BE6</vt:lpwstr>
  </property>
  <property fmtid="{D5CDD505-2E9C-101B-9397-08002B2CF9AE}" pid="4" name="Order">
    <vt:r8>3400</vt:r8>
  </property>
  <property fmtid="{D5CDD505-2E9C-101B-9397-08002B2CF9AE}" pid="5" name="MediaServiceImageTags">
    <vt:lpwstr/>
  </property>
</Properties>
</file>