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AA85E-2BCD-5248-89F4-984DD1947B3F}" v="2" dt="2024-11-21T04:50:06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6165" autoAdjust="0"/>
  </p:normalViewPr>
  <p:slideViewPr>
    <p:cSldViewPr>
      <p:cViewPr varScale="1">
        <p:scale>
          <a:sx n="122" d="100"/>
          <a:sy n="122" d="100"/>
        </p:scale>
        <p:origin x="296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aguru, Karthik" userId="e501cec4-f4e7-4b51-aaa0-fd8e55588330" providerId="ADAL" clId="{264AA85E-2BCD-5248-89F4-984DD1947B3F}"/>
    <pc:docChg chg="custSel modSld">
      <pc:chgData name="Balaguru, Karthik" userId="e501cec4-f4e7-4b51-aaa0-fd8e55588330" providerId="ADAL" clId="{264AA85E-2BCD-5248-89F4-984DD1947B3F}" dt="2024-11-21T05:01:11.382" v="276" actId="20577"/>
      <pc:docMkLst>
        <pc:docMk/>
      </pc:docMkLst>
      <pc:sldChg chg="addSp delSp modSp mod">
        <pc:chgData name="Balaguru, Karthik" userId="e501cec4-f4e7-4b51-aaa0-fd8e55588330" providerId="ADAL" clId="{264AA85E-2BCD-5248-89F4-984DD1947B3F}" dt="2024-11-21T05:01:11.382" v="276" actId="20577"/>
        <pc:sldMkLst>
          <pc:docMk/>
          <pc:sldMk cId="0" sldId="258"/>
        </pc:sldMkLst>
        <pc:spChg chg="mod">
          <ac:chgData name="Balaguru, Karthik" userId="e501cec4-f4e7-4b51-aaa0-fd8e55588330" providerId="ADAL" clId="{264AA85E-2BCD-5248-89F4-984DD1947B3F}" dt="2024-11-21T04:58:13.579" v="240" actId="20577"/>
          <ac:spMkLst>
            <pc:docMk/>
            <pc:sldMk cId="0" sldId="258"/>
            <ac:spMk id="3" creationId="{68BF74B0-DE2D-377C-83B3-52E22BD1DD2D}"/>
          </ac:spMkLst>
        </pc:spChg>
        <pc:spChg chg="mod">
          <ac:chgData name="Balaguru, Karthik" userId="e501cec4-f4e7-4b51-aaa0-fd8e55588330" providerId="ADAL" clId="{264AA85E-2BCD-5248-89F4-984DD1947B3F}" dt="2024-11-21T05:01:11.382" v="276" actId="20577"/>
          <ac:spMkLst>
            <pc:docMk/>
            <pc:sldMk cId="0" sldId="258"/>
            <ac:spMk id="4" creationId="{EF94BB43-E224-DEE9-15D1-8FDDF20D201A}"/>
          </ac:spMkLst>
        </pc:spChg>
        <pc:spChg chg="mod">
          <ac:chgData name="Balaguru, Karthik" userId="e501cec4-f4e7-4b51-aaa0-fd8e55588330" providerId="ADAL" clId="{264AA85E-2BCD-5248-89F4-984DD1947B3F}" dt="2024-11-21T04:53:18.063" v="186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Balaguru, Karthik" userId="e501cec4-f4e7-4b51-aaa0-fd8e55588330" providerId="ADAL" clId="{264AA85E-2BCD-5248-89F4-984DD1947B3F}" dt="2024-11-21T04:51:50.439" v="131" actId="20577"/>
          <ac:spMkLst>
            <pc:docMk/>
            <pc:sldMk cId="0" sldId="258"/>
            <ac:spMk id="3078" creationId="{00000000-0000-0000-0000-000000000000}"/>
          </ac:spMkLst>
        </pc:spChg>
        <pc:picChg chg="del">
          <ac:chgData name="Balaguru, Karthik" userId="e501cec4-f4e7-4b51-aaa0-fd8e55588330" providerId="ADAL" clId="{264AA85E-2BCD-5248-89F4-984DD1947B3F}" dt="2024-11-21T04:19:25.317" v="0" actId="21"/>
          <ac:picMkLst>
            <pc:docMk/>
            <pc:sldMk cId="0" sldId="258"/>
            <ac:picMk id="2" creationId="{C4C9EF06-FD00-9E54-4B81-63D64957E2D1}"/>
          </ac:picMkLst>
        </pc:picChg>
        <pc:picChg chg="add mod">
          <ac:chgData name="Balaguru, Karthik" userId="e501cec4-f4e7-4b51-aaa0-fd8e55588330" providerId="ADAL" clId="{264AA85E-2BCD-5248-89F4-984DD1947B3F}" dt="2024-11-21T04:20:55.305" v="9" actId="14100"/>
          <ac:picMkLst>
            <pc:docMk/>
            <pc:sldMk cId="0" sldId="258"/>
            <ac:picMk id="7" creationId="{72792FA8-AC4C-6579-DFA3-EC9992577D8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8297" y="1081239"/>
            <a:ext cx="5896705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sz="1400" dirty="0"/>
              <a:t>Assess the evolving risk to U.S. offshore wind turbines from Atlantic tropical </a:t>
            </a:r>
            <a:r>
              <a:rPr lang="en-US" sz="1400" dirty="0"/>
              <a:t>cyclone</a:t>
            </a:r>
            <a:r>
              <a:rPr sz="1400" dirty="0"/>
              <a:t>s</a:t>
            </a:r>
            <a:r>
              <a:rPr lang="en-US" sz="1400" dirty="0"/>
              <a:t> (TCs)</a:t>
            </a:r>
            <a:r>
              <a:rPr sz="1400" dirty="0"/>
              <a:t> in </a:t>
            </a:r>
            <a:r>
              <a:rPr lang="en-US" sz="1400" dirty="0"/>
              <a:t>future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r>
              <a:rPr sz="1400" dirty="0"/>
              <a:t>climate to inform future wind farm development and enhance turbine resilience.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sz="2400" b="1"/>
              <a:t>Tropical Cyclones Pose Growing Risk to Offshore Wind Energy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23016" y="5580202"/>
            <a:ext cx="5410200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1100" b="0" dirty="0"/>
              <a:t>Lipari, Serena, Karthik </a:t>
            </a:r>
            <a:r>
              <a:rPr sz="1100" b="0" dirty="0" err="1"/>
              <a:t>Balaguru</a:t>
            </a:r>
            <a:r>
              <a:rPr sz="1100" b="0" dirty="0"/>
              <a:t>, Julian Rice, Sha Feng, </a:t>
            </a:r>
            <a:r>
              <a:rPr sz="1100" b="0" dirty="0" err="1"/>
              <a:t>Wenwei</a:t>
            </a:r>
            <a:r>
              <a:rPr sz="1100" b="0" dirty="0"/>
              <a:t> Xu, Larry Berg, and David Judi. 2023. Amplified Threat of Tropical Cyclones to U.S. Offshore Wind Energy in a Changing Climate. </a:t>
            </a:r>
            <a:r>
              <a:rPr lang="en-US" sz="1100" b="0" dirty="0"/>
              <a:t>Nature Communications Earth &amp; Environment. https://doi.org/10.1038/s43247-024-01887-6</a:t>
            </a:r>
            <a:endParaRPr sz="1100" b="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176052" y="4487111"/>
            <a:ext cx="57873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This figure shows the likelihood of offshore wind turbine towers beginning to yield due to TCs. It compares historical and future peak TC winds and turbine damage probabilities corresponding to a 20-yr return period event, highlighting increased damage risks in a changing climate with strong agreement among CMIP6 models. Regions with at least 8/9 CMIP6 model agreement on the sign of change are denoted with black markers in panels (c) and (f).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200218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sz="1400" dirty="0"/>
              <a:t>Integrate the Risk Analysis Framework for Tropical Cyclones (RAFT) with climate model simulations to generate large ensembles of synthetic TCs consistent with historical and future climate scenarios.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sz="1400" dirty="0"/>
              <a:t>Utilize turbine fragility curves to simulate the structural response of fixed-bottom 5 megawatt offshore wind turbines to TC-induced wind and wave loadings, focusing on the U.S. Atlantic and Gulf Coasts.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sz="1400" dirty="0"/>
              <a:t>Conduct subregional analyses and state-level assessments to evaluate spatial variability in TC behavior and impacts, ensuring a comprehensive risk assessment framework for offshore wind turbine resilience in a non-stationary climate.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098" y="4883280"/>
            <a:ext cx="5834666" cy="235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sz="1400" dirty="0"/>
              <a:t>Projected</a:t>
            </a:r>
            <a:r>
              <a:rPr lang="en-US" sz="1400" dirty="0"/>
              <a:t> future</a:t>
            </a:r>
            <a:r>
              <a:rPr sz="1400" dirty="0"/>
              <a:t> climate increases the frequency</a:t>
            </a:r>
            <a:r>
              <a:rPr lang="en-US" sz="1400" dirty="0"/>
              <a:t> and intensity</a:t>
            </a:r>
            <a:r>
              <a:rPr sz="1400" dirty="0"/>
              <a:t> of </a:t>
            </a:r>
            <a:r>
              <a:rPr lang="en-US" sz="1400" dirty="0"/>
              <a:t>TC</a:t>
            </a:r>
            <a:r>
              <a:rPr sz="1400" dirty="0"/>
              <a:t>s impacting U.S. offshore wind energy areas</a:t>
            </a:r>
            <a:r>
              <a:rPr lang="en-US" sz="1400" dirty="0"/>
              <a:t>. Historical 20-year storms are expected to occur every 12.7 years and escalate to Category 2 or 3, while 50-year storms reach Category 4, significantly elevating risk to offshore wind turbines.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lang="en-US" sz="1400" dirty="0"/>
              <a:t>The probability of turbine yielding and buckling due to TCs is projected to increase by approximately 37% and 13%, respectively, with regional increases reaching up to 51%.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803379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190258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598154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Impact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0A15A0-7B42-9D2D-926F-B99FE1EF247E}"/>
              </a:ext>
            </a:extLst>
          </p:cNvPr>
          <p:cNvSpPr txBox="1"/>
          <p:nvPr/>
        </p:nvSpPr>
        <p:spPr>
          <a:xfrm>
            <a:off x="35168" y="6524061"/>
            <a:ext cx="12031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First draft generated using PAIGE, the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Pnnl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AI assistant for </a:t>
            </a:r>
            <a:r>
              <a:rPr lang="en-US" sz="1200" i="1" dirty="0" err="1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GEnerating</a:t>
            </a:r>
            <a:r>
              <a:rPr lang="en-US" sz="12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  publication highlights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72792FA8-AC4C-6579-DFA3-EC9992577D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049" y="690722"/>
            <a:ext cx="6069012" cy="37463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6a18389-f917-48ab-8f10-3a1967a18774"/>
    <ds:schemaRef ds:uri="d8a9b28a-468d-4f89-a24a-ae448d08510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6305</TotalTime>
  <Words>380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Balaguru, Karthik</cp:lastModifiedBy>
  <cp:revision>29</cp:revision>
  <cp:lastPrinted>2011-05-11T17:30:12Z</cp:lastPrinted>
  <dcterms:created xsi:type="dcterms:W3CDTF">2017-11-02T21:19:41Z</dcterms:created>
  <dcterms:modified xsi:type="dcterms:W3CDTF">2024-11-21T05:01:18Z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