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2"/>
    <p:restoredTop sz="93741"/>
  </p:normalViewPr>
  <p:slideViewPr>
    <p:cSldViewPr snapToGrid="0" snapToObjects="1">
      <p:cViewPr varScale="1">
        <p:scale>
          <a:sx n="82" d="100"/>
          <a:sy n="82" d="100"/>
        </p:scale>
        <p:origin x="67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5/12/2022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5/12/2022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5/12/2022</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cuucar.idm.oclc.org/10.1175/JCLI-D-20-0572.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830997"/>
          </a:xfrm>
          <a:prstGeom prst="rect">
            <a:avLst/>
          </a:prstGeom>
          <a:noFill/>
        </p:spPr>
        <p:txBody>
          <a:bodyPr wrap="square" rtlCol="0">
            <a:spAutoFit/>
          </a:bodyPr>
          <a:lstStyle/>
          <a:p>
            <a:pPr algn="ctr"/>
            <a:r>
              <a:rPr lang="en-US" sz="2400" b="1" dirty="0"/>
              <a:t>AMOC Stability and Diverging Response to Arctic Sea Ice Decline in Two Climate Models </a:t>
            </a:r>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996897"/>
            <a:ext cx="11785928" cy="646331"/>
          </a:xfrm>
          <a:prstGeom prst="rect">
            <a:avLst/>
          </a:prstGeom>
          <a:noFill/>
          <a:ln>
            <a:solidFill>
              <a:schemeClr val="accent1"/>
            </a:solidFill>
          </a:ln>
        </p:spPr>
        <p:txBody>
          <a:bodyPr wrap="square" rtlCol="0">
            <a:spAutoFit/>
          </a:bodyPr>
          <a:lstStyle/>
          <a:p>
            <a:pPr algn="ctr"/>
            <a:r>
              <a:rPr lang="en-US" b="1" dirty="0"/>
              <a:t>Li, H.</a:t>
            </a:r>
            <a:r>
              <a:rPr lang="en-US" dirty="0"/>
              <a:t>, Fedorov, A., &amp; Liu, W. (2021): </a:t>
            </a:r>
          </a:p>
          <a:p>
            <a:pPr algn="ctr"/>
            <a:r>
              <a:rPr lang="en-US" i="1" dirty="0"/>
              <a:t>Journal of Climate</a:t>
            </a:r>
            <a:r>
              <a:rPr lang="en-US" dirty="0"/>
              <a:t>, </a:t>
            </a:r>
            <a:r>
              <a:rPr lang="en-US" i="1" dirty="0"/>
              <a:t>34</a:t>
            </a:r>
            <a:r>
              <a:rPr lang="en-US" dirty="0"/>
              <a:t>(13), 5443-5460. </a:t>
            </a:r>
            <a:r>
              <a:rPr lang="en-US" dirty="0">
                <a:hlinkClick r:id="rId3"/>
              </a:rPr>
              <a:t>10.1175/JCLI-D-20-0572.1</a:t>
            </a:r>
            <a:endParaRPr lang="en-US" dirty="0"/>
          </a:p>
        </p:txBody>
      </p:sp>
      <p:sp>
        <p:nvSpPr>
          <p:cNvPr id="11" name="TextBox 10">
            <a:extLst>
              <a:ext uri="{FF2B5EF4-FFF2-40B4-BE49-F238E27FC236}">
                <a16:creationId xmlns:a16="http://schemas.microsoft.com/office/drawing/2014/main" id="{C1487AF8-B774-BC41-BABF-E7279BA534C8}"/>
              </a:ext>
            </a:extLst>
          </p:cNvPr>
          <p:cNvSpPr txBox="1"/>
          <p:nvPr/>
        </p:nvSpPr>
        <p:spPr>
          <a:xfrm>
            <a:off x="98433" y="1876010"/>
            <a:ext cx="5643148" cy="984885"/>
          </a:xfrm>
          <a:prstGeom prst="rect">
            <a:avLst/>
          </a:prstGeom>
          <a:noFill/>
        </p:spPr>
        <p:txBody>
          <a:bodyPr wrap="square" rtlCol="0">
            <a:spAutoFit/>
          </a:bodyPr>
          <a:lstStyle/>
          <a:p>
            <a:r>
              <a:rPr lang="en-US" sz="1600" b="1" i="1" dirty="0">
                <a:latin typeface="Arial"/>
                <a:cs typeface="Arial"/>
              </a:rPr>
              <a:t>OBJECTIVE</a:t>
            </a:r>
          </a:p>
          <a:p>
            <a:r>
              <a:rPr lang="en-US" sz="1400" dirty="0">
                <a:latin typeface="Arial"/>
                <a:cs typeface="Arial"/>
              </a:rPr>
              <a:t>To understand the diverging responses of the Atlantic meridional overturning circulation (AMOC) to Arctic sea ice decline in two configurations of the CESM with different horizontal resolution. </a:t>
            </a:r>
          </a:p>
        </p:txBody>
      </p:sp>
      <p:sp>
        <p:nvSpPr>
          <p:cNvPr id="12" name="TextBox 11">
            <a:extLst>
              <a:ext uri="{FF2B5EF4-FFF2-40B4-BE49-F238E27FC236}">
                <a16:creationId xmlns:a16="http://schemas.microsoft.com/office/drawing/2014/main" id="{ADD8E89C-8017-E545-8990-66150241C46E}"/>
              </a:ext>
            </a:extLst>
          </p:cNvPr>
          <p:cNvSpPr txBox="1"/>
          <p:nvPr/>
        </p:nvSpPr>
        <p:spPr>
          <a:xfrm>
            <a:off x="98432" y="2933008"/>
            <a:ext cx="5441131" cy="1200329"/>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We performed a suite of model experiments where we impose radiative imbalance at the ice surface, replicating a loss of sea ice cover comparable to that observed during 1979–2014, and we compare the AMOC response between the two models. </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98432" y="4353839"/>
            <a:ext cx="11512321" cy="1846659"/>
          </a:xfrm>
          <a:prstGeom prst="rect">
            <a:avLst/>
          </a:prstGeom>
          <a:noFill/>
        </p:spPr>
        <p:txBody>
          <a:bodyPr wrap="square" rtlCol="0">
            <a:spAutoFit/>
          </a:bodyPr>
          <a:lstStyle/>
          <a:p>
            <a:r>
              <a:rPr lang="en-US" sz="1600" b="1" i="1" dirty="0">
                <a:latin typeface="Arial"/>
                <a:cs typeface="Arial"/>
              </a:rPr>
              <a:t>IMPACT</a:t>
            </a:r>
          </a:p>
          <a:p>
            <a:r>
              <a:rPr lang="en-US" sz="1400" dirty="0">
                <a:latin typeface="Arial"/>
                <a:cs typeface="Arial"/>
              </a:rPr>
              <a:t>Variations in the AMOC are critical for global and regional climate.</a:t>
            </a:r>
          </a:p>
          <a:p>
            <a:r>
              <a:rPr lang="en-US" sz="1400" dirty="0">
                <a:latin typeface="Arial"/>
                <a:cs typeface="Arial"/>
              </a:rPr>
              <a:t>The decreasing Arctic sea ice can contribute to the AMOC slowdown by inducing warm and fresh surface anomalies that could spread into the subpolar region on multidecadal time scales.  This study shows the AMOC response to transient buoyancy forcing induced by Arctic sea ice decline in two CESM models and investigate how the different behaviors can be related to the AMOC stability properties. Our results demonstrate that the AMOC stability indicator is indeed useful for evaluating AMOC sensitivity to perturbations. We emphasize that, despite the differences in the long-term adjustment, both models simulate a multidecadal AMOC weakening caused by Arctic sea ice decline, relevant to climate change. </a:t>
            </a:r>
          </a:p>
        </p:txBody>
      </p:sp>
      <p:pic>
        <p:nvPicPr>
          <p:cNvPr id="8" name="Picture 7">
            <a:extLst>
              <a:ext uri="{FF2B5EF4-FFF2-40B4-BE49-F238E27FC236}">
                <a16:creationId xmlns:a16="http://schemas.microsoft.com/office/drawing/2014/main" id="{DD6276FB-DE30-FE49-B461-6A26F0A1BC7B}"/>
              </a:ext>
            </a:extLst>
          </p:cNvPr>
          <p:cNvPicPr>
            <a:picLocks noChangeAspect="1"/>
          </p:cNvPicPr>
          <p:nvPr/>
        </p:nvPicPr>
        <p:blipFill>
          <a:blip r:embed="rId4"/>
          <a:stretch>
            <a:fillRect/>
          </a:stretch>
        </p:blipFill>
        <p:spPr>
          <a:xfrm>
            <a:off x="5411973" y="2061740"/>
            <a:ext cx="4795283" cy="2790698"/>
          </a:xfrm>
          <a:prstGeom prst="rect">
            <a:avLst/>
          </a:prstGeom>
        </p:spPr>
      </p:pic>
      <p:sp>
        <p:nvSpPr>
          <p:cNvPr id="16" name="Rectangle 15">
            <a:extLst>
              <a:ext uri="{FF2B5EF4-FFF2-40B4-BE49-F238E27FC236}">
                <a16:creationId xmlns:a16="http://schemas.microsoft.com/office/drawing/2014/main" id="{57AD3E24-C690-7340-9302-44442045F3CE}"/>
              </a:ext>
            </a:extLst>
          </p:cNvPr>
          <p:cNvSpPr/>
          <p:nvPr/>
        </p:nvSpPr>
        <p:spPr>
          <a:xfrm>
            <a:off x="10207256" y="1693608"/>
            <a:ext cx="1886311" cy="3046988"/>
          </a:xfrm>
          <a:prstGeom prst="rect">
            <a:avLst/>
          </a:prstGeom>
        </p:spPr>
        <p:txBody>
          <a:bodyPr wrap="square">
            <a:spAutoFit/>
          </a:bodyPr>
          <a:lstStyle/>
          <a:p>
            <a:r>
              <a:rPr lang="en-US" sz="1200" dirty="0"/>
              <a:t>AMOC strength (</a:t>
            </a:r>
            <a:r>
              <a:rPr lang="en-US" sz="1200" dirty="0" err="1"/>
              <a:t>Sv</a:t>
            </a:r>
            <a:r>
              <a:rPr lang="en-US" sz="1200" dirty="0"/>
              <a:t>) in the (a) low-res and (b) high-res simulations as a function of time. Black curves show the respective control, and red curves show AMOC responses to sea ice decline. Also shown is the ensemble mean time series of the AMOC stability indicator (steel blue) in the (c) low-res and (d) high-res sea ice perturbed simulations. </a:t>
            </a:r>
          </a:p>
        </p:txBody>
      </p:sp>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547</TotalTime>
  <Words>316</Words>
  <Application>Microsoft Office PowerPoint</Application>
  <PresentationFormat>Widescreen</PresentationFormat>
  <Paragraphs>12</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59</cp:revision>
  <dcterms:created xsi:type="dcterms:W3CDTF">2017-08-29T22:43:04Z</dcterms:created>
  <dcterms:modified xsi:type="dcterms:W3CDTF">2022-05-12T19:13:49Z</dcterms:modified>
</cp:coreProperties>
</file>