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52"/>
    <p:restoredTop sz="96405"/>
  </p:normalViewPr>
  <p:slideViewPr>
    <p:cSldViewPr snapToGrid="0" snapToObjects="1">
      <p:cViewPr varScale="1">
        <p:scale>
          <a:sx n="128" d="100"/>
          <a:sy n="128" d="100"/>
        </p:scale>
        <p:origin x="10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9/30/24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9/30/24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9/30/24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9/30/24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9/30/24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9/30/24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9/30/24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9/30/24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9/30/24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9/30/24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9/30/24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579254" y="23193"/>
            <a:ext cx="11058564"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Upstream surface roughness and terrain are a strong driver of contrast in tornado potential  North and South America</a:t>
            </a:r>
          </a:p>
        </p:txBody>
      </p:sp>
      <p:sp>
        <p:nvSpPr>
          <p:cNvPr id="5" name="TextBox 4">
            <a:extLst>
              <a:ext uri="{FF2B5EF4-FFF2-40B4-BE49-F238E27FC236}">
                <a16:creationId xmlns:a16="http://schemas.microsoft.com/office/drawing/2014/main" id="{6AF21CA0-BFB2-FD49-B87B-691F5EF29D9D}"/>
              </a:ext>
            </a:extLst>
          </p:cNvPr>
          <p:cNvSpPr txBox="1"/>
          <p:nvPr/>
        </p:nvSpPr>
        <p:spPr>
          <a:xfrm>
            <a:off x="579254" y="833642"/>
            <a:ext cx="11058564" cy="584775"/>
          </a:xfrm>
          <a:prstGeom prst="rect">
            <a:avLst/>
          </a:prstGeom>
          <a:noFill/>
          <a:ln>
            <a:solidFill>
              <a:schemeClr val="accent1"/>
            </a:solidFill>
          </a:ln>
        </p:spPr>
        <p:txBody>
          <a:bodyPr wrap="square" rtlCol="0">
            <a:spAutoFit/>
          </a:bodyPr>
          <a:lstStyle/>
          <a:p>
            <a:pPr algn="ctr"/>
            <a:r>
              <a:rPr lang="de-CH" sz="1600" dirty="0" err="1">
                <a:latin typeface="Arial" panose="020B0604020202020204" pitchFamily="34" charset="0"/>
                <a:cs typeface="Arial" panose="020B0604020202020204" pitchFamily="34" charset="0"/>
              </a:rPr>
              <a:t>Funing</a:t>
            </a:r>
            <a:r>
              <a:rPr lang="de-CH" sz="1600" dirty="0">
                <a:latin typeface="Arial" panose="020B0604020202020204" pitchFamily="34" charset="0"/>
                <a:cs typeface="Arial" panose="020B0604020202020204" pitchFamily="34" charset="0"/>
              </a:rPr>
              <a:t> Li, Daniel R. Chavas, </a:t>
            </a:r>
            <a:r>
              <a:rPr lang="de-CH" sz="1600" b="1" dirty="0">
                <a:latin typeface="Arial" panose="020B0604020202020204" pitchFamily="34" charset="0"/>
                <a:cs typeface="Arial" panose="020B0604020202020204" pitchFamily="34" charset="0"/>
              </a:rPr>
              <a:t>Brian Medeiros</a:t>
            </a:r>
            <a:r>
              <a:rPr lang="en-US" sz="1600" dirty="0">
                <a:latin typeface="Arial" panose="020B0604020202020204" pitchFamily="34" charset="0"/>
                <a:cs typeface="Arial" panose="020B0604020202020204" pitchFamily="34" charset="0"/>
              </a:rPr>
              <a:t>, Kevin A. Reed, Kristen L. Rasmussen</a:t>
            </a:r>
          </a:p>
          <a:p>
            <a:pPr algn="ctr"/>
            <a:r>
              <a:rPr lang="en-US" sz="1600" i="1" dirty="0">
                <a:latin typeface="Arial" panose="020B0604020202020204" pitchFamily="34" charset="0"/>
                <a:cs typeface="Arial" panose="020B0604020202020204" pitchFamily="34" charset="0"/>
              </a:rPr>
              <a:t>Proceedings of the National Academy of Sciences (2024) </a:t>
            </a:r>
            <a:r>
              <a:rPr lang="en-US" sz="1600" i="1" dirty="0" err="1">
                <a:latin typeface="Arial" panose="020B0604020202020204" pitchFamily="34" charset="0"/>
                <a:cs typeface="Arial" panose="020B0604020202020204" pitchFamily="34" charset="0"/>
              </a:rPr>
              <a:t>doi</a:t>
            </a:r>
            <a:r>
              <a:rPr lang="en-US" sz="1600" i="1" dirty="0">
                <a:latin typeface="Arial" panose="020B0604020202020204" pitchFamily="34" charset="0"/>
                <a:cs typeface="Arial" panose="020B0604020202020204" pitchFamily="34" charset="0"/>
              </a:rPr>
              <a:t>: 10.1073/pnas.2315425121</a:t>
            </a:r>
            <a:endParaRPr lang="en-US" sz="1600" dirty="0">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7235487" y="4584366"/>
            <a:ext cx="4402331" cy="1415772"/>
          </a:xfrm>
          <a:prstGeom prst="rect">
            <a:avLst/>
          </a:prstGeom>
          <a:solidFill>
            <a:schemeClr val="bg1"/>
          </a:solidFill>
        </p:spPr>
        <p:txBody>
          <a:bodyPr wrap="square" rtlCol="0">
            <a:spAutoFit/>
          </a:bodyPr>
          <a:lstStyle/>
          <a:p>
            <a:r>
              <a:rPr lang="en-US" sz="1600" b="1" i="1" dirty="0">
                <a:latin typeface="Arial"/>
                <a:cs typeface="Arial"/>
              </a:rPr>
              <a:t>IMPACT</a:t>
            </a:r>
          </a:p>
          <a:p>
            <a:r>
              <a:rPr lang="en-US" sz="1400" dirty="0">
                <a:latin typeface="Arial" panose="020B0604020202020204" pitchFamily="34" charset="0"/>
                <a:cs typeface="Arial" panose="020B0604020202020204" pitchFamily="34" charset="0"/>
              </a:rPr>
              <a:t>This study questions the canonical view of North America’s “tornado alley” by comparing with South America. The results show that the surface conditions upstream from severe storm hotspots affect the lower atmosphere and the potential for tornadic activity.</a:t>
            </a:r>
          </a:p>
        </p:txBody>
      </p:sp>
      <p:sp>
        <p:nvSpPr>
          <p:cNvPr id="11" name="TextBox 10">
            <a:extLst>
              <a:ext uri="{FF2B5EF4-FFF2-40B4-BE49-F238E27FC236}">
                <a16:creationId xmlns:a16="http://schemas.microsoft.com/office/drawing/2014/main" id="{C1487AF8-B774-BC41-BABF-E7279BA534C8}"/>
              </a:ext>
            </a:extLst>
          </p:cNvPr>
          <p:cNvSpPr txBox="1"/>
          <p:nvPr/>
        </p:nvSpPr>
        <p:spPr>
          <a:xfrm>
            <a:off x="7235486" y="1533163"/>
            <a:ext cx="4528424" cy="769441"/>
          </a:xfrm>
          <a:prstGeom prst="rect">
            <a:avLst/>
          </a:prstGeom>
          <a:solidFill>
            <a:schemeClr val="bg1"/>
          </a:solidFill>
        </p:spPr>
        <p:txBody>
          <a:bodyPr wrap="square" rtlCol="0">
            <a:spAutoFit/>
          </a:bodyPr>
          <a:lstStyle/>
          <a:p>
            <a:r>
              <a:rPr lang="en-US" sz="1600" b="1" i="1" dirty="0">
                <a:latin typeface="Arial"/>
                <a:cs typeface="Arial"/>
              </a:rPr>
              <a:t>OBJECTIVE</a:t>
            </a:r>
          </a:p>
          <a:p>
            <a:r>
              <a:rPr lang="en-US" sz="1400" dirty="0">
                <a:solidFill>
                  <a:prstClr val="black"/>
                </a:solidFill>
                <a:latin typeface="Arial"/>
                <a:cs typeface="Arial"/>
              </a:rPr>
              <a:t>Provide an explanation for why North America has more tornado activity than South America.</a:t>
            </a:r>
            <a:endParaRPr lang="en-US" sz="1600" b="1" i="1" dirty="0">
              <a:latin typeface="Arial"/>
              <a:cs typeface="Arial"/>
            </a:endParaRPr>
          </a:p>
        </p:txBody>
      </p:sp>
      <p:sp>
        <p:nvSpPr>
          <p:cNvPr id="7" name="TextBox 6">
            <a:extLst>
              <a:ext uri="{FF2B5EF4-FFF2-40B4-BE49-F238E27FC236}">
                <a16:creationId xmlns:a16="http://schemas.microsoft.com/office/drawing/2014/main" id="{2448E423-0B78-F2FC-A77A-008552E784A4}"/>
              </a:ext>
            </a:extLst>
          </p:cNvPr>
          <p:cNvSpPr txBox="1"/>
          <p:nvPr/>
        </p:nvSpPr>
        <p:spPr>
          <a:xfrm>
            <a:off x="670610" y="4685349"/>
            <a:ext cx="4782312" cy="1015663"/>
          </a:xfrm>
          <a:prstGeom prst="rect">
            <a:avLst/>
          </a:prstGeom>
          <a:noFill/>
        </p:spPr>
        <p:txBody>
          <a:bodyPr wrap="square" rtlCol="0">
            <a:spAutoFi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Color shading in A &amp; B shows potential for tornado activity (hours/year) with 850 </a:t>
            </a:r>
            <a:r>
              <a:rPr lang="en-US" sz="1200" dirty="0" err="1">
                <a:latin typeface="Helvetica Neue" panose="02000503000000020004" pitchFamily="2" charset="0"/>
                <a:ea typeface="Helvetica Neue" panose="02000503000000020004" pitchFamily="2" charset="0"/>
                <a:cs typeface="Helvetica Neue" panose="02000503000000020004" pitchFamily="2" charset="0"/>
              </a:rPr>
              <a:t>hPa</a:t>
            </a:r>
            <a:r>
              <a:rPr lang="en-US" sz="1200" dirty="0">
                <a:latin typeface="Helvetica Neue" panose="02000503000000020004" pitchFamily="2" charset="0"/>
                <a:ea typeface="Helvetica Neue" panose="02000503000000020004" pitchFamily="2" charset="0"/>
                <a:cs typeface="Helvetica Neue" panose="02000503000000020004" pitchFamily="2" charset="0"/>
              </a:rPr>
              <a:t> wind vectors overlaid. </a:t>
            </a:r>
            <a:r>
              <a:rPr lang="en-US" sz="1200" b="1" dirty="0">
                <a:latin typeface="Helvetica Neue" panose="02000503000000020004" pitchFamily="2" charset="0"/>
                <a:ea typeface="Helvetica Neue" panose="02000503000000020004" pitchFamily="2" charset="0"/>
                <a:cs typeface="Helvetica Neue" panose="02000503000000020004" pitchFamily="2" charset="0"/>
              </a:rPr>
              <a:t>A</a:t>
            </a:r>
            <a:r>
              <a:rPr lang="en-US" sz="1200" dirty="0">
                <a:latin typeface="Helvetica Neue" panose="02000503000000020004" pitchFamily="2" charset="0"/>
                <a:ea typeface="Helvetica Neue" panose="02000503000000020004" pitchFamily="2" charset="0"/>
                <a:cs typeface="Helvetica Neue" panose="02000503000000020004" pitchFamily="2" charset="0"/>
              </a:rPr>
              <a:t> shows the control simulation, </a:t>
            </a:r>
            <a:r>
              <a:rPr lang="en-US" sz="1200" b="1" dirty="0">
                <a:latin typeface="Helvetica Neue" panose="02000503000000020004" pitchFamily="2" charset="0"/>
                <a:ea typeface="Helvetica Neue" panose="02000503000000020004" pitchFamily="2" charset="0"/>
                <a:cs typeface="Helvetica Neue" panose="02000503000000020004" pitchFamily="2" charset="0"/>
              </a:rPr>
              <a:t>B</a:t>
            </a:r>
            <a:r>
              <a:rPr lang="en-US" sz="1200" dirty="0">
                <a:latin typeface="Helvetica Neue" panose="02000503000000020004" pitchFamily="2" charset="0"/>
                <a:ea typeface="Helvetica Neue" panose="02000503000000020004" pitchFamily="2" charset="0"/>
                <a:cs typeface="Helvetica Neue" panose="02000503000000020004" pitchFamily="2" charset="0"/>
              </a:rPr>
              <a:t> shows an experiment with a smooth, flat ocean-like upstream land surface (hatched area). </a:t>
            </a:r>
            <a:r>
              <a:rPr lang="en-US" sz="1200" b="1" dirty="0">
                <a:latin typeface="Helvetica Neue" panose="02000503000000020004" pitchFamily="2" charset="0"/>
                <a:ea typeface="Helvetica Neue" panose="02000503000000020004" pitchFamily="2" charset="0"/>
                <a:cs typeface="Helvetica Neue" panose="02000503000000020004" pitchFamily="2" charset="0"/>
              </a:rPr>
              <a:t>C</a:t>
            </a:r>
            <a:r>
              <a:rPr lang="en-US" sz="1200" dirty="0">
                <a:latin typeface="Helvetica Neue" panose="02000503000000020004" pitchFamily="2" charset="0"/>
                <a:ea typeface="Helvetica Neue" panose="02000503000000020004" pitchFamily="2" charset="0"/>
                <a:cs typeface="Helvetica Neue" panose="02000503000000020004" pitchFamily="2" charset="0"/>
              </a:rPr>
              <a:t> shows the relative change. </a:t>
            </a:r>
          </a:p>
        </p:txBody>
      </p:sp>
      <p:sp>
        <p:nvSpPr>
          <p:cNvPr id="12" name="TextBox 11">
            <a:extLst>
              <a:ext uri="{FF2B5EF4-FFF2-40B4-BE49-F238E27FC236}">
                <a16:creationId xmlns:a16="http://schemas.microsoft.com/office/drawing/2014/main" id="{ADD8E89C-8017-E545-8990-66150241C46E}"/>
              </a:ext>
            </a:extLst>
          </p:cNvPr>
          <p:cNvSpPr txBox="1"/>
          <p:nvPr/>
        </p:nvSpPr>
        <p:spPr>
          <a:xfrm>
            <a:off x="7235486" y="2428512"/>
            <a:ext cx="4528424" cy="2062103"/>
          </a:xfrm>
          <a:prstGeom prst="rect">
            <a:avLst/>
          </a:prstGeom>
          <a:solidFill>
            <a:schemeClr val="bg1"/>
          </a:solidFill>
        </p:spPr>
        <p:txBody>
          <a:bodyPr wrap="square" rtlCol="0">
            <a:spAutoFit/>
          </a:bodyPr>
          <a:lstStyle/>
          <a:p>
            <a:r>
              <a:rPr lang="en-US" sz="1600" b="1" i="1" dirty="0">
                <a:latin typeface="Arial"/>
                <a:cs typeface="Arial"/>
              </a:rPr>
              <a:t>APPROACH</a:t>
            </a:r>
          </a:p>
          <a:p>
            <a:r>
              <a:rPr lang="en-US" sz="1400" dirty="0">
                <a:solidFill>
                  <a:prstClr val="black"/>
                </a:solidFill>
                <a:latin typeface="Arial"/>
                <a:cs typeface="Arial"/>
              </a:rPr>
              <a:t>Severe storm environments are diagnosed using thresholds for CAPE and wind shear from the surface to 6km. Tornado potential is assess based on severe storm environments that also have storm relative helicity beyond a threshold. Numerical experiments show that artificially smoothing the upstream region of South America induces much more tornado activity. Idealized experiments show this is a general result.</a:t>
            </a:r>
            <a:endParaRPr lang="en-US" sz="1400" dirty="0">
              <a:latin typeface="Arial"/>
              <a:cs typeface="Arial"/>
            </a:endParaRPr>
          </a:p>
        </p:txBody>
      </p:sp>
      <p:pic>
        <p:nvPicPr>
          <p:cNvPr id="3" name="Picture 2">
            <a:extLst>
              <a:ext uri="{FF2B5EF4-FFF2-40B4-BE49-F238E27FC236}">
                <a16:creationId xmlns:a16="http://schemas.microsoft.com/office/drawing/2014/main" id="{A2030B45-936C-ADBF-7631-D62A7D6C7024}"/>
              </a:ext>
            </a:extLst>
          </p:cNvPr>
          <p:cNvPicPr>
            <a:picLocks noChangeAspect="1"/>
          </p:cNvPicPr>
          <p:nvPr/>
        </p:nvPicPr>
        <p:blipFill rotWithShape="1">
          <a:blip r:embed="rId2"/>
          <a:srcRect b="49489"/>
          <a:stretch/>
        </p:blipFill>
        <p:spPr>
          <a:xfrm>
            <a:off x="14996" y="2256353"/>
            <a:ext cx="6093540" cy="2098892"/>
          </a:xfrm>
          <a:prstGeom prst="rect">
            <a:avLst/>
          </a:prstGeom>
        </p:spPr>
      </p:pic>
      <p:pic>
        <p:nvPicPr>
          <p:cNvPr id="8" name="Picture 7">
            <a:extLst>
              <a:ext uri="{FF2B5EF4-FFF2-40B4-BE49-F238E27FC236}">
                <a16:creationId xmlns:a16="http://schemas.microsoft.com/office/drawing/2014/main" id="{F69A0E80-44DE-6519-2E21-18ECE58DC1ED}"/>
              </a:ext>
            </a:extLst>
          </p:cNvPr>
          <p:cNvPicPr>
            <a:picLocks noChangeAspect="1"/>
          </p:cNvPicPr>
          <p:nvPr/>
        </p:nvPicPr>
        <p:blipFill>
          <a:blip r:embed="rId3"/>
          <a:stretch>
            <a:fillRect/>
          </a:stretch>
        </p:blipFill>
        <p:spPr>
          <a:xfrm>
            <a:off x="7712562" y="6373078"/>
            <a:ext cx="2425351" cy="431912"/>
          </a:xfrm>
          <a:prstGeom prst="rect">
            <a:avLst/>
          </a:prstGeom>
          <a:solidFill>
            <a:schemeClr val="bg1"/>
          </a:solidFill>
        </p:spPr>
        <p:style>
          <a:lnRef idx="2">
            <a:schemeClr val="dk1">
              <a:shade val="15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231</Words>
  <Application>Microsoft Macintosh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Helvetica Neue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Brian Medeiros</cp:lastModifiedBy>
  <cp:revision>48</cp:revision>
  <dcterms:created xsi:type="dcterms:W3CDTF">2017-08-29T22:43:04Z</dcterms:created>
  <dcterms:modified xsi:type="dcterms:W3CDTF">2024-09-30T18:03:47Z</dcterms:modified>
</cp:coreProperties>
</file>