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7739" autoAdjust="0"/>
  </p:normalViewPr>
  <p:slideViewPr>
    <p:cSldViewPr>
      <p:cViewPr varScale="1">
        <p:scale>
          <a:sx n="128" d="100"/>
          <a:sy n="128" d="100"/>
        </p:scale>
        <p:origin x="320"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10/8/24</a:t>
            </a:fld>
            <a:endParaRPr lang="en-US" dirty="0"/>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10/8/24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10/8/24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10/8/24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10/8/24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10/8/24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10/8/24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10/8/24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10/8/24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10/8/24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10/8/24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10/8/24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10/8/24</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ChangeArrowheads="1"/>
          </p:cNvSpPr>
          <p:nvPr/>
        </p:nvSpPr>
        <p:spPr bwMode="auto">
          <a:xfrm>
            <a:off x="228600" y="1081239"/>
            <a:ext cx="5746402" cy="688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algn="l">
              <a:defRPr sz="1300"/>
            </a:pPr>
            <a:r>
              <a:rPr dirty="0"/>
              <a:t>Demonstrate that urban surface and near-surface air temperatures exhibit significantly greater persistence than rural temperatures, particularly in cities with impervious materials of high thermal inertia, and highlight mitigation strategies to address the enhanced urban temperature persistence.</a:t>
            </a:r>
          </a:p>
        </p:txBody>
      </p:sp>
      <p:sp>
        <p:nvSpPr>
          <p:cNvPr id="3076" name="Rectangle 5"/>
          <p:cNvSpPr>
            <a:spLocks noChangeArrowheads="1"/>
          </p:cNvSpPr>
          <p:nvPr/>
        </p:nvSpPr>
        <p:spPr bwMode="auto">
          <a:xfrm>
            <a:off x="160106" y="99938"/>
            <a:ext cx="1203189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sz="2400" b="1"/>
              <a:t>Persistent Urban Heat: Understanding Temperature Anomalies in Cities</a:t>
            </a:r>
          </a:p>
        </p:txBody>
      </p:sp>
      <p:sp>
        <p:nvSpPr>
          <p:cNvPr id="3077" name="Text Box 6"/>
          <p:cNvSpPr txBox="1">
            <a:spLocks noChangeArrowheads="1"/>
          </p:cNvSpPr>
          <p:nvPr/>
        </p:nvSpPr>
        <p:spPr bwMode="auto">
          <a:xfrm>
            <a:off x="6238076" y="5876836"/>
            <a:ext cx="5725323" cy="60016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sz="1100" b="0" dirty="0"/>
              <a:t>Li, Dan, </a:t>
            </a:r>
            <a:r>
              <a:rPr sz="1100" b="0" dirty="0" err="1"/>
              <a:t>Linying</a:t>
            </a:r>
            <a:r>
              <a:rPr sz="1100" b="0" dirty="0"/>
              <a:t> Wang, Weilin Liao, Ting Sun, Gabriel </a:t>
            </a:r>
            <a:r>
              <a:rPr sz="1100" b="0" dirty="0" err="1"/>
              <a:t>Katul</a:t>
            </a:r>
            <a:r>
              <a:rPr sz="1100" b="0" dirty="0"/>
              <a:t>, Elie Bou-</a:t>
            </a:r>
            <a:r>
              <a:rPr sz="1100" b="0" dirty="0" err="1"/>
              <a:t>Zeid</a:t>
            </a:r>
            <a:r>
              <a:rPr sz="1100" b="0" dirty="0"/>
              <a:t>, and Björn </a:t>
            </a:r>
            <a:r>
              <a:rPr sz="1100" b="0" dirty="0" err="1"/>
              <a:t>Maronga</a:t>
            </a:r>
            <a:r>
              <a:rPr sz="1100" b="0" dirty="0"/>
              <a:t>. 2024. Persistent Urban Heat. *Science Advances* 10 (April): eadj7398. https://</a:t>
            </a:r>
            <a:r>
              <a:rPr sz="1100" b="0" dirty="0" err="1"/>
              <a:t>doi.org</a:t>
            </a:r>
            <a:r>
              <a:rPr sz="1100" b="0" dirty="0"/>
              <a:t>/10.1126/sciadv.adj7398.</a:t>
            </a:r>
          </a:p>
        </p:txBody>
      </p:sp>
      <p:sp>
        <p:nvSpPr>
          <p:cNvPr id="3078" name="TextBox 9"/>
          <p:cNvSpPr txBox="1">
            <a:spLocks noChangeArrowheads="1"/>
          </p:cNvSpPr>
          <p:nvPr/>
        </p:nvSpPr>
        <p:spPr bwMode="auto">
          <a:xfrm>
            <a:off x="6216728" y="4222459"/>
            <a:ext cx="5613368"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sz="1000" b="1" dirty="0">
                <a:solidFill>
                  <a:srgbClr val="0000FF"/>
                </a:solidFill>
                <a:latin typeface="Arial" panose="020B0604020202020204" pitchFamily="34" charset="0"/>
              </a:rPr>
              <a:t>This figure shows the differences between urban and rural areas in how long air and surface temperatures stay the same (persistence) and how this is related to urban heat storage (thermal inertia). (A) Shows how air temperature persistence differs between urban and rural areas, with stippled areas highlighting where the difference is statistically significant. (B) Shows the same for surface temperatures. (C) Displays the thermal inertia of urban materials, which is how much heat they can store. (D) Illustrates the relationship between temperature persistence and thermal inertia, where larger dots represent the average difference in persistence, and shading shows the variation.</a:t>
            </a:r>
          </a:p>
        </p:txBody>
      </p:sp>
      <p:sp>
        <p:nvSpPr>
          <p:cNvPr id="3" name="Rectangle 4">
            <a:extLst>
              <a:ext uri="{FF2B5EF4-FFF2-40B4-BE49-F238E27FC236}">
                <a16:creationId xmlns:a16="http://schemas.microsoft.com/office/drawing/2014/main" id="{68BF74B0-DE2D-377C-83B3-52E22BD1DD2D}"/>
              </a:ext>
            </a:extLst>
          </p:cNvPr>
          <p:cNvSpPr>
            <a:spLocks noChangeArrowheads="1"/>
          </p:cNvSpPr>
          <p:nvPr/>
        </p:nvSpPr>
        <p:spPr bwMode="auto">
          <a:xfrm>
            <a:off x="98067" y="2352618"/>
            <a:ext cx="5896705" cy="2143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5750" indent="-285750" algn="l">
              <a:buFont typeface="Arial" panose="020B0604020202020204" pitchFamily="34" charset="0"/>
              <a:buChar char="•"/>
              <a:defRPr sz="1300"/>
            </a:pPr>
            <a:r>
              <a:rPr dirty="0"/>
              <a:t>Integrate numerical simulations from the Community Earth System Model (CESM) with a surface energy balance theory to analyze urban and rural temperature persistence.</a:t>
            </a:r>
          </a:p>
          <a:p>
            <a:pPr marL="285750" indent="-285750" algn="l">
              <a:buFont typeface="Arial" panose="020B0604020202020204" pitchFamily="34" charset="0"/>
              <a:buChar char="•"/>
              <a:defRPr sz="1300"/>
            </a:pPr>
            <a:r>
              <a:rPr dirty="0"/>
              <a:t>Apply autocorrelation and spectral analyses to quantify temperature persistence, removing long-term trends and mean annual cycles to focus on daily temperature anomalies.</a:t>
            </a:r>
          </a:p>
          <a:p>
            <a:pPr marL="285750" indent="-285750" algn="l">
              <a:buFont typeface="Arial" panose="020B0604020202020204" pitchFamily="34" charset="0"/>
              <a:buChar char="•"/>
              <a:defRPr sz="1300"/>
            </a:pPr>
            <a:r>
              <a:rPr dirty="0"/>
              <a:t>Compute the fractional difference in persistence timescales between urban and rural areas using the thermal inertia of urban impervious materials, supported by a surface energy balance model to elucidate the role of thermal inertia in temperature persistence.</a:t>
            </a:r>
          </a:p>
        </p:txBody>
      </p:sp>
      <p:sp>
        <p:nvSpPr>
          <p:cNvPr id="4" name="Rectangle 4">
            <a:extLst>
              <a:ext uri="{FF2B5EF4-FFF2-40B4-BE49-F238E27FC236}">
                <a16:creationId xmlns:a16="http://schemas.microsoft.com/office/drawing/2014/main" id="{EF94BB43-E224-DEE9-15D1-8FDDF20D201A}"/>
              </a:ext>
            </a:extLst>
          </p:cNvPr>
          <p:cNvSpPr>
            <a:spLocks noChangeArrowheads="1"/>
          </p:cNvSpPr>
          <p:nvPr/>
        </p:nvSpPr>
        <p:spPr bwMode="auto">
          <a:xfrm>
            <a:off x="145098" y="4783342"/>
            <a:ext cx="5834666" cy="1998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5750" indent="-285750" algn="l">
              <a:buFont typeface="Arial" panose="020B0604020202020204" pitchFamily="34" charset="0"/>
              <a:buChar char="•"/>
              <a:defRPr sz="1300"/>
            </a:pPr>
            <a:r>
              <a:rPr dirty="0"/>
              <a:t>Urban surface and near-surface air temperatures exhibit significantly higher persistence than rural temperatures, particularly in cities with impervious materials of high thermal inertia.</a:t>
            </a:r>
          </a:p>
          <a:p>
            <a:pPr marL="285750" indent="-285750" algn="l">
              <a:buFont typeface="Arial" panose="020B0604020202020204" pitchFamily="34" charset="0"/>
              <a:buChar char="•"/>
              <a:defRPr sz="1300"/>
            </a:pPr>
            <a:r>
              <a:rPr dirty="0"/>
              <a:t>Urban temperature persistence is most pronounced in tropical regions like Central America, West Africa, and India, where impervious materials such as corrugated metal roofs are prevalent.</a:t>
            </a:r>
          </a:p>
          <a:p>
            <a:pPr marL="285750" indent="-285750" algn="l">
              <a:buFont typeface="Arial" panose="020B0604020202020204" pitchFamily="34" charset="0"/>
              <a:buChar char="•"/>
              <a:defRPr sz="1300"/>
            </a:pPr>
            <a:r>
              <a:rPr dirty="0"/>
              <a:t>Increasing urban thermal inertia, due to ongoing urbanization, is projected to further enhance temperature persistence, with tropical cities being especially vulnerable to prolonged heat events.</a:t>
            </a:r>
          </a:p>
        </p:txBody>
      </p:sp>
      <p:sp>
        <p:nvSpPr>
          <p:cNvPr id="8" name="Rectangle 4">
            <a:extLst>
              <a:ext uri="{FF2B5EF4-FFF2-40B4-BE49-F238E27FC236}">
                <a16:creationId xmlns:a16="http://schemas.microsoft.com/office/drawing/2014/main" id="{7401EFDF-50E3-340F-EBF7-9002B0511AE6}"/>
              </a:ext>
            </a:extLst>
          </p:cNvPr>
          <p:cNvSpPr>
            <a:spLocks noChangeArrowheads="1"/>
          </p:cNvSpPr>
          <p:nvPr/>
        </p:nvSpPr>
        <p:spPr bwMode="auto">
          <a:xfrm>
            <a:off x="98066" y="803379"/>
            <a:ext cx="5997933"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Objective</a:t>
            </a:r>
          </a:p>
        </p:txBody>
      </p:sp>
      <p:sp>
        <p:nvSpPr>
          <p:cNvPr id="9" name="Rectangle 4">
            <a:extLst>
              <a:ext uri="{FF2B5EF4-FFF2-40B4-BE49-F238E27FC236}">
                <a16:creationId xmlns:a16="http://schemas.microsoft.com/office/drawing/2014/main" id="{E7A84942-FEBE-A930-6496-9FA34FD6C745}"/>
              </a:ext>
            </a:extLst>
          </p:cNvPr>
          <p:cNvSpPr>
            <a:spLocks noChangeArrowheads="1"/>
          </p:cNvSpPr>
          <p:nvPr/>
        </p:nvSpPr>
        <p:spPr bwMode="auto">
          <a:xfrm>
            <a:off x="98066" y="2054984"/>
            <a:ext cx="5997933"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Approach</a:t>
            </a:r>
          </a:p>
        </p:txBody>
      </p:sp>
      <p:sp>
        <p:nvSpPr>
          <p:cNvPr id="10" name="Rectangle 4">
            <a:extLst>
              <a:ext uri="{FF2B5EF4-FFF2-40B4-BE49-F238E27FC236}">
                <a16:creationId xmlns:a16="http://schemas.microsoft.com/office/drawing/2014/main" id="{145C8B62-5EEE-2E74-C2BB-F43010C0A1E8}"/>
              </a:ext>
            </a:extLst>
          </p:cNvPr>
          <p:cNvSpPr>
            <a:spLocks noChangeArrowheads="1"/>
          </p:cNvSpPr>
          <p:nvPr/>
        </p:nvSpPr>
        <p:spPr bwMode="auto">
          <a:xfrm>
            <a:off x="98067" y="4498216"/>
            <a:ext cx="5997932"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Impact</a:t>
            </a:r>
          </a:p>
        </p:txBody>
      </p:sp>
      <p:sp>
        <p:nvSpPr>
          <p:cNvPr id="5" name="TextBox 4">
            <a:extLst>
              <a:ext uri="{FF2B5EF4-FFF2-40B4-BE49-F238E27FC236}">
                <a16:creationId xmlns:a16="http://schemas.microsoft.com/office/drawing/2014/main" id="{770A15A0-7B42-9D2D-926F-B99FE1EF247E}"/>
              </a:ext>
            </a:extLst>
          </p:cNvPr>
          <p:cNvSpPr txBox="1"/>
          <p:nvPr/>
        </p:nvSpPr>
        <p:spPr>
          <a:xfrm>
            <a:off x="35168" y="6524061"/>
            <a:ext cx="12031893" cy="276999"/>
          </a:xfrm>
          <a:prstGeom prst="rect">
            <a:avLst/>
          </a:prstGeom>
          <a:noFill/>
        </p:spPr>
        <p:txBody>
          <a:bodyPr wrap="square" rtlCol="0">
            <a:spAutoFit/>
          </a:bodyPr>
          <a:lstStyle/>
          <a:p>
            <a:pPr algn="r"/>
            <a:r>
              <a:rPr lang="en-US" sz="1200" i="1" dirty="0">
                <a:effectLst/>
                <a:latin typeface="Calibri" panose="020F0502020204030204" pitchFamily="34" charset="0"/>
                <a:ea typeface="SimSun" panose="02010600030101010101" pitchFamily="2" charset="-122"/>
                <a:cs typeface="Arial" panose="020B0604020202020204" pitchFamily="34" charset="0"/>
              </a:rPr>
              <a:t>First draft generated using PAIGE, the </a:t>
            </a:r>
            <a:r>
              <a:rPr lang="en-US" sz="1200" i="1" dirty="0" err="1">
                <a:effectLst/>
                <a:latin typeface="Calibri" panose="020F0502020204030204" pitchFamily="34" charset="0"/>
                <a:ea typeface="SimSun" panose="02010600030101010101" pitchFamily="2" charset="-122"/>
                <a:cs typeface="Arial" panose="020B0604020202020204" pitchFamily="34" charset="0"/>
              </a:rPr>
              <a:t>Pnnl</a:t>
            </a:r>
            <a:r>
              <a:rPr lang="en-US" sz="1200" i="1" dirty="0">
                <a:effectLst/>
                <a:latin typeface="Calibri" panose="020F0502020204030204" pitchFamily="34" charset="0"/>
                <a:ea typeface="SimSun" panose="02010600030101010101" pitchFamily="2" charset="-122"/>
                <a:cs typeface="Arial" panose="020B0604020202020204" pitchFamily="34" charset="0"/>
              </a:rPr>
              <a:t> AI assistant for </a:t>
            </a:r>
            <a:r>
              <a:rPr lang="en-US" sz="1200" i="1" dirty="0" err="1">
                <a:effectLst/>
                <a:latin typeface="Calibri" panose="020F0502020204030204" pitchFamily="34" charset="0"/>
                <a:ea typeface="SimSun" panose="02010600030101010101" pitchFamily="2" charset="-122"/>
                <a:cs typeface="Arial" panose="020B0604020202020204" pitchFamily="34" charset="0"/>
              </a:rPr>
              <a:t>GEnerating</a:t>
            </a:r>
            <a:r>
              <a:rPr lang="en-US" sz="1200" i="1" dirty="0">
                <a:effectLst/>
                <a:latin typeface="Calibri" panose="020F0502020204030204" pitchFamily="34" charset="0"/>
                <a:ea typeface="SimSun" panose="02010600030101010101" pitchFamily="2" charset="-122"/>
                <a:cs typeface="Arial" panose="020B0604020202020204" pitchFamily="34" charset="0"/>
              </a:rPr>
              <a:t>  publication highlights</a:t>
            </a:r>
          </a:p>
        </p:txBody>
      </p:sp>
      <p:pic>
        <p:nvPicPr>
          <p:cNvPr id="2" name="Picture 1">
            <a:extLst>
              <a:ext uri="{FF2B5EF4-FFF2-40B4-BE49-F238E27FC236}">
                <a16:creationId xmlns:a16="http://schemas.microsoft.com/office/drawing/2014/main" id="{80A27272-21C6-9856-DAA5-CB5E6700DF49}"/>
              </a:ext>
            </a:extLst>
          </p:cNvPr>
          <p:cNvPicPr>
            <a:picLocks noChangeAspect="1"/>
          </p:cNvPicPr>
          <p:nvPr/>
        </p:nvPicPr>
        <p:blipFill>
          <a:blip r:embed="rId3"/>
          <a:stretch>
            <a:fillRect/>
          </a:stretch>
        </p:blipFill>
        <p:spPr>
          <a:xfrm>
            <a:off x="6112564" y="1320658"/>
            <a:ext cx="5790019" cy="2852120"/>
          </a:xfrm>
          <a:prstGeom prst="rect">
            <a:avLst/>
          </a:prstGeom>
        </p:spPr>
      </p:pic>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8a9b28a-468d-4f89-a24a-ae448d085101">
      <Terms xmlns="http://schemas.microsoft.com/office/infopath/2007/PartnerControls"/>
    </lcf76f155ced4ddcb4097134ff3c332f>
    <TaxCatchAll xmlns="46a18389-f917-48ab-8f10-3a1967a18774" xsi:nil="true"/>
    <SharedWithUsers xmlns="46a18389-f917-48ab-8f10-3a1967a18774">
      <UserInfo>
        <DisplayName>Rice, Jennie S</DisplayName>
        <AccountId>12</AccountId>
        <AccountType/>
      </UserInfo>
      <UserInfo>
        <DisplayName>Vernon, Chris R</DisplayName>
        <AccountId>27</AccountId>
        <AccountType/>
      </UserInfo>
      <UserInfo>
        <DisplayName>Mcgrath, Casey R</DisplayName>
        <AccountId>11</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3F6AD9F8B4FFE4AB38BD0C762315BE6" ma:contentTypeVersion="12" ma:contentTypeDescription="Create a new document." ma:contentTypeScope="" ma:versionID="e422ebd4274b3a162ca1fec6100d2eff">
  <xsd:schema xmlns:xsd="http://www.w3.org/2001/XMLSchema" xmlns:xs="http://www.w3.org/2001/XMLSchema" xmlns:p="http://schemas.microsoft.com/office/2006/metadata/properties" xmlns:ns2="d8a9b28a-468d-4f89-a24a-ae448d085101" xmlns:ns3="46a18389-f917-48ab-8f10-3a1967a18774" targetNamespace="http://schemas.microsoft.com/office/2006/metadata/properties" ma:root="true" ma:fieldsID="1e56ff8d7fa227df85432f8c13b5b208" ns2:_="" ns3:_="">
    <xsd:import namespace="d8a9b28a-468d-4f89-a24a-ae448d085101"/>
    <xsd:import namespace="46a18389-f917-48ab-8f10-3a1967a1877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a9b28a-468d-4f89-a24a-ae448d0851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260f1aaf-6244-4bb9-9bf9-38bf37385302"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6a18389-f917-48ab-8f10-3a1967a1877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35bf9843-7740-4fe6-90cf-0b165ea11b63}" ma:internalName="TaxCatchAll" ma:showField="CatchAllData" ma:web="46a18389-f917-48ab-8f10-3a1967a18774">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A57D9F0-2B85-430B-8843-0027C0E6F07C}">
  <ds:schemaRefs>
    <ds:schemaRef ds:uri="http://www.w3.org/XML/1998/namespace"/>
    <ds:schemaRef ds:uri="http://purl.org/dc/dcmitype/"/>
    <ds:schemaRef ds:uri="http://purl.org/dc/elements/1.1/"/>
    <ds:schemaRef ds:uri="d8a9b28a-468d-4f89-a24a-ae448d085101"/>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46a18389-f917-48ab-8f10-3a1967a18774"/>
    <ds:schemaRef ds:uri="http://schemas.microsoft.com/office/2006/metadata/properties"/>
  </ds:schemaRefs>
</ds:datastoreItem>
</file>

<file path=customXml/itemProps2.xml><?xml version="1.0" encoding="utf-8"?>
<ds:datastoreItem xmlns:ds="http://schemas.openxmlformats.org/officeDocument/2006/customXml" ds:itemID="{E3C549A3-69A4-4111-9D7F-9ED6E69EE5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8a9b28a-468d-4f89-a24a-ae448d085101"/>
    <ds:schemaRef ds:uri="46a18389-f917-48ab-8f10-3a1967a187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C74935E-4390-47DD-99CE-60A5373B7B5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6240</TotalTime>
  <Words>411</Words>
  <Application>Microsoft Macintosh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Vernon, Chris R</cp:lastModifiedBy>
  <cp:revision>29</cp:revision>
  <cp:lastPrinted>2011-05-11T17:30:12Z</cp:lastPrinted>
  <dcterms:created xsi:type="dcterms:W3CDTF">2017-11-02T21:19:41Z</dcterms:created>
  <dcterms:modified xsi:type="dcterms:W3CDTF">2024-10-09T02:06:57Z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0x01010043F6AD9F8B4FFE4AB38BD0C762315BE6</vt:lpwstr>
  </property>
  <property fmtid="{D5CDD505-2E9C-101B-9397-08002B2CF9AE}" pid="4" name="Order">
    <vt:r8>3400</vt:r8>
  </property>
  <property fmtid="{D5CDD505-2E9C-101B-9397-08002B2CF9AE}" pid="5" name="MediaServiceImageTags">
    <vt:lpwstr/>
  </property>
</Properties>
</file>