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4"/>
    <p:restoredTop sz="96405"/>
  </p:normalViewPr>
  <p:slideViewPr>
    <p:cSldViewPr snapToGrid="0" snapToObjects="1">
      <p:cViewPr varScale="1">
        <p:scale>
          <a:sx n="124" d="100"/>
          <a:sy n="124" d="100"/>
        </p:scale>
        <p:origin x="10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77408" y="2645"/>
            <a:ext cx="10963656"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Anthropogenic Aerosols Contribute to the Recent Decline in </a:t>
            </a:r>
          </a:p>
          <a:p>
            <a:pPr algn="ctr"/>
            <a:r>
              <a:rPr lang="en-US" sz="2400" b="1" dirty="0">
                <a:latin typeface="Arial" panose="020B0604020202020204" pitchFamily="34" charset="0"/>
                <a:cs typeface="Arial" panose="020B0604020202020204" pitchFamily="34" charset="0"/>
              </a:rPr>
              <a:t>Precipitation Over the U.S. Southwest</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AF21CA0-BFB2-FD49-B87B-691F5EF29D9D}"/>
              </a:ext>
            </a:extLst>
          </p:cNvPr>
          <p:cNvSpPr txBox="1"/>
          <p:nvPr/>
        </p:nvSpPr>
        <p:spPr>
          <a:xfrm>
            <a:off x="579254" y="833642"/>
            <a:ext cx="11058564" cy="584775"/>
          </a:xfrm>
          <a:prstGeom prst="rect">
            <a:avLst/>
          </a:prstGeom>
          <a:noFill/>
          <a:ln>
            <a:solidFill>
              <a:schemeClr val="accent1"/>
            </a:solidFill>
          </a:ln>
        </p:spPr>
        <p:txBody>
          <a:bodyPr wrap="square" rtlCol="0">
            <a:spAutoFit/>
          </a:bodyPr>
          <a:lstStyle/>
          <a:p>
            <a:pPr algn="ctr"/>
            <a:r>
              <a:rPr lang="de-CH" sz="1600" dirty="0" err="1">
                <a:latin typeface="Arial" panose="020B0604020202020204" pitchFamily="34" charset="0"/>
                <a:cs typeface="Arial" panose="020B0604020202020204" pitchFamily="34" charset="0"/>
              </a:rPr>
              <a:t>Kuo</a:t>
            </a:r>
            <a:r>
              <a:rPr lang="de-CH" sz="1600" dirty="0">
                <a:latin typeface="Arial" panose="020B0604020202020204" pitchFamily="34" charset="0"/>
                <a:cs typeface="Arial" panose="020B0604020202020204" pitchFamily="34" charset="0"/>
              </a:rPr>
              <a:t>, Y.-N., Kim, H., </a:t>
            </a:r>
            <a:r>
              <a:rPr lang="de-CH" sz="1600" b="1" dirty="0">
                <a:latin typeface="Arial" panose="020B0604020202020204" pitchFamily="34" charset="0"/>
                <a:cs typeface="Arial" panose="020B0604020202020204" pitchFamily="34" charset="0"/>
              </a:rPr>
              <a:t>Lehner, F.</a:t>
            </a:r>
            <a:r>
              <a:rPr lang="de-CH"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p>
          <a:p>
            <a:pPr algn="ctr"/>
            <a:r>
              <a:rPr lang="en-US" sz="1600" i="1" dirty="0">
                <a:latin typeface="Arial" panose="020B0604020202020204" pitchFamily="34" charset="0"/>
                <a:cs typeface="Arial" panose="020B0604020202020204" pitchFamily="34" charset="0"/>
              </a:rPr>
              <a:t>Geophysical Research Letters (2023) </a:t>
            </a:r>
            <a:r>
              <a:rPr lang="en-US" sz="1600" i="1" dirty="0" err="1">
                <a:latin typeface="Arial" panose="020B0604020202020204" pitchFamily="34" charset="0"/>
                <a:cs typeface="Arial" panose="020B0604020202020204" pitchFamily="34" charset="0"/>
              </a:rPr>
              <a:t>doi</a:t>
            </a:r>
            <a:r>
              <a:rPr lang="en-US" sz="1600" i="1" dirty="0">
                <a:latin typeface="Arial" panose="020B0604020202020204" pitchFamily="34" charset="0"/>
                <a:cs typeface="Arial" panose="020B0604020202020204" pitchFamily="34" charset="0"/>
              </a:rPr>
              <a:t>: 10.1029/2023GL105389</a:t>
            </a:r>
            <a:endParaRPr lang="en-US" sz="1600"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7235486" y="2738888"/>
            <a:ext cx="4528424" cy="1200329"/>
          </a:xfrm>
          <a:prstGeom prst="rect">
            <a:avLst/>
          </a:prstGeom>
          <a:solidFill>
            <a:schemeClr val="bg1"/>
          </a:solidFill>
        </p:spPr>
        <p:txBody>
          <a:bodyPr wrap="square" rtlCol="0">
            <a:spAutoFit/>
          </a:bodyPr>
          <a:lstStyle/>
          <a:p>
            <a:r>
              <a:rPr lang="en-US" sz="1600" b="1" i="1" dirty="0">
                <a:latin typeface="Arial"/>
                <a:cs typeface="Arial"/>
              </a:rPr>
              <a:t>APPROACH</a:t>
            </a:r>
          </a:p>
          <a:p>
            <a:r>
              <a:rPr lang="en-US" sz="1400" dirty="0">
                <a:solidFill>
                  <a:prstClr val="black"/>
                </a:solidFill>
                <a:latin typeface="Arial"/>
                <a:cs typeface="Arial"/>
              </a:rPr>
              <a:t>We use a Low Frequency </a:t>
            </a:r>
            <a:r>
              <a:rPr lang="en-US" sz="1400">
                <a:solidFill>
                  <a:prstClr val="black"/>
                </a:solidFill>
                <a:latin typeface="Arial"/>
                <a:cs typeface="Arial"/>
              </a:rPr>
              <a:t>Component Analysis </a:t>
            </a:r>
            <a:r>
              <a:rPr lang="en-US" sz="1400" dirty="0">
                <a:solidFill>
                  <a:prstClr val="black"/>
                </a:solidFill>
                <a:latin typeface="Arial"/>
                <a:cs typeface="Arial"/>
              </a:rPr>
              <a:t>and single forcing large ensemble simulations to build evidence for aerosols having contributed to the precipitation decline via their influence on Pacific SSTs.</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35487" y="4015841"/>
            <a:ext cx="4402331" cy="1631216"/>
          </a:xfrm>
          <a:prstGeom prst="rect">
            <a:avLst/>
          </a:prstGeom>
          <a:solidFill>
            <a:schemeClr val="bg1"/>
          </a:solidFill>
        </p:spPr>
        <p:txBody>
          <a:bodyPr wrap="square" rtlCol="0">
            <a:spAutoFit/>
          </a:bodyPr>
          <a:lstStyle/>
          <a:p>
            <a:r>
              <a:rPr lang="en-US" sz="1600" b="1" i="1" dirty="0">
                <a:latin typeface="Arial"/>
                <a:cs typeface="Arial"/>
              </a:rPr>
              <a:t>IMPACT</a:t>
            </a:r>
          </a:p>
          <a:p>
            <a:r>
              <a:rPr lang="en-US" sz="1400" dirty="0">
                <a:latin typeface="Arial" panose="020B0604020202020204" pitchFamily="34" charset="0"/>
                <a:cs typeface="Arial" panose="020B0604020202020204" pitchFamily="34" charset="0"/>
              </a:rPr>
              <a:t>If aerosols can meaningfully influence regional precipitation trends, then important questions like future drought trajectories need to contend with this often overlooked forcing. However, more work is needed to understand whether models are depicting the aerosol influence correctly.</a:t>
            </a:r>
          </a:p>
        </p:txBody>
      </p:sp>
      <p:sp>
        <p:nvSpPr>
          <p:cNvPr id="11" name="TextBox 10">
            <a:extLst>
              <a:ext uri="{FF2B5EF4-FFF2-40B4-BE49-F238E27FC236}">
                <a16:creationId xmlns:a16="http://schemas.microsoft.com/office/drawing/2014/main" id="{C1487AF8-B774-BC41-BABF-E7279BA534C8}"/>
              </a:ext>
            </a:extLst>
          </p:cNvPr>
          <p:cNvSpPr txBox="1"/>
          <p:nvPr/>
        </p:nvSpPr>
        <p:spPr>
          <a:xfrm>
            <a:off x="7235486" y="1509620"/>
            <a:ext cx="4528424" cy="1200329"/>
          </a:xfrm>
          <a:prstGeom prst="rect">
            <a:avLst/>
          </a:prstGeom>
          <a:solidFill>
            <a:schemeClr val="bg1"/>
          </a:solidFill>
        </p:spPr>
        <p:txBody>
          <a:bodyPr wrap="square" rtlCol="0">
            <a:spAutoFit/>
          </a:bodyPr>
          <a:lstStyle/>
          <a:p>
            <a:r>
              <a:rPr lang="en-US" sz="1600" b="1" i="1" dirty="0">
                <a:latin typeface="Arial"/>
                <a:cs typeface="Arial"/>
              </a:rPr>
              <a:t>OBJECTIVE</a:t>
            </a:r>
          </a:p>
          <a:p>
            <a:r>
              <a:rPr lang="en-US" sz="1400" dirty="0">
                <a:solidFill>
                  <a:prstClr val="black"/>
                </a:solidFill>
                <a:latin typeface="Arial"/>
                <a:cs typeface="Arial"/>
              </a:rPr>
              <a:t>Regional precipitation trends are still poorly understood. Here, we attempt to better understand what caused the recent precipitation decline over the Southwestern U.S.</a:t>
            </a:r>
            <a:endParaRPr lang="en-US" sz="1600" b="1" i="1" dirty="0">
              <a:latin typeface="Arial"/>
              <a:cs typeface="Arial"/>
            </a:endParaRPr>
          </a:p>
        </p:txBody>
      </p:sp>
      <p:pic>
        <p:nvPicPr>
          <p:cNvPr id="6" name="Picture 5">
            <a:extLst>
              <a:ext uri="{FF2B5EF4-FFF2-40B4-BE49-F238E27FC236}">
                <a16:creationId xmlns:a16="http://schemas.microsoft.com/office/drawing/2014/main" id="{98343E35-F723-0784-BF0D-F4F837880B6B}"/>
              </a:ext>
            </a:extLst>
          </p:cNvPr>
          <p:cNvPicPr>
            <a:picLocks noChangeAspect="1"/>
          </p:cNvPicPr>
          <p:nvPr/>
        </p:nvPicPr>
        <p:blipFill rotWithShape="1">
          <a:blip r:embed="rId2"/>
          <a:srcRect t="2325"/>
          <a:stretch/>
        </p:blipFill>
        <p:spPr>
          <a:xfrm>
            <a:off x="554182" y="1509620"/>
            <a:ext cx="6423471" cy="3748052"/>
          </a:xfrm>
          <a:prstGeom prst="rect">
            <a:avLst/>
          </a:prstGeom>
        </p:spPr>
      </p:pic>
      <p:sp>
        <p:nvSpPr>
          <p:cNvPr id="7" name="TextBox 6">
            <a:extLst>
              <a:ext uri="{FF2B5EF4-FFF2-40B4-BE49-F238E27FC236}">
                <a16:creationId xmlns:a16="http://schemas.microsoft.com/office/drawing/2014/main" id="{2448E423-0B78-F2FC-A77A-008552E784A4}"/>
              </a:ext>
            </a:extLst>
          </p:cNvPr>
          <p:cNvSpPr txBox="1"/>
          <p:nvPr/>
        </p:nvSpPr>
        <p:spPr>
          <a:xfrm>
            <a:off x="579255" y="5124241"/>
            <a:ext cx="640288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Fig. 2 from </a:t>
            </a:r>
            <a:r>
              <a:rPr lang="en-US" sz="1400" dirty="0" err="1">
                <a:latin typeface="Arial" panose="020B0604020202020204" pitchFamily="34" charset="0"/>
                <a:cs typeface="Arial" panose="020B0604020202020204" pitchFamily="34" charset="0"/>
              </a:rPr>
              <a:t>Kuo</a:t>
            </a:r>
            <a:r>
              <a:rPr lang="en-US" sz="1400" dirty="0">
                <a:latin typeface="Arial" panose="020B0604020202020204" pitchFamily="34" charset="0"/>
                <a:cs typeface="Arial" panose="020B0604020202020204" pitchFamily="34" charset="0"/>
              </a:rPr>
              <a:t> et al. (2023), showing the similarity between observed and simulated modes of low-frequency SST variability in the Pacific and their imprint on circulation and precipitation. Subsequent figures illustrate the role of aerosols via single-forcing simulations.</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1221</TotalTime>
  <Words>189</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Flavio Lehner</cp:lastModifiedBy>
  <cp:revision>39</cp:revision>
  <dcterms:created xsi:type="dcterms:W3CDTF">2017-08-29T22:43:04Z</dcterms:created>
  <dcterms:modified xsi:type="dcterms:W3CDTF">2024-01-20T22:00:48Z</dcterms:modified>
</cp:coreProperties>
</file>