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BB12022-46BE-65BB-543B-4293F4725A25}" name="Waller, Anita J" initials="WAJ" userId="S::anita.waller@pnnl.gov::b52ba0f1-61b2-4c97-815d-658d9b39bfb1" providerId="AD"/>
  <p188:author id="{9F59EE29-C68A-FA7D-25AF-EA26CC0A1E7E}" name="Wise, Marshall A" initials="WA" userId="S::marshall.wise@pnnl.gov::d84c1332-f494-433f-b3f1-35d3dd929719" providerId="AD"/>
  <p188:author id="{E223A341-9583-D9DD-1A12-7ED5DB7BBEEA}" name="Snyder, Abigail C" initials="SC" userId="S::abigail.snyder@pnnl.gov::e919b681-6d0a-40fa-b090-d7906b810622" providerId="AD"/>
  <p188:author id="{D04AEBAD-A7B8-3075-9AAB-08133B673BBB}" name="Wise, Marshall A" initials="WMA" userId="S::Marshall.Wise@pnnl.gov::d84c1332-f494-433f-b3f1-35d3dd92971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20" autoAdjust="0"/>
    <p:restoredTop sz="97739" autoAdjust="0"/>
  </p:normalViewPr>
  <p:slideViewPr>
    <p:cSldViewPr>
      <p:cViewPr varScale="1">
        <p:scale>
          <a:sx n="66" d="100"/>
          <a:sy n="66" d="100"/>
        </p:scale>
        <p:origin x="94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9/16/2024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411661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9/16/2024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9/16/2024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9/16/2024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9/16/2024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9/16/2024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9/16/2024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40336" y="1047179"/>
            <a:ext cx="5834666" cy="128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300" dirty="0">
                <a:solidFill>
                  <a:prstClr val="black"/>
                </a:solidFill>
              </a:rPr>
              <a:t>Create and validate a library of average global-to-local relationships for each of the 38 Coupled Model Intercomparison Project Phase 6 (CMIP6)-participating models, updating available libraries of the Coupled Model Intercomparison Project Phase 5 (CMIP5) model results and extending to new output variables and time scales.  </a:t>
            </a:r>
            <a:endParaRPr lang="en-US" sz="1300" b="1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0106" y="109503"/>
            <a:ext cx="120318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Updating available patterns of mean field behavior for CMIP6 models</a:t>
            </a:r>
            <a:endParaRPr lang="en-US" sz="2800" b="1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324600" y="6019800"/>
            <a:ext cx="54102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Kravitz, B. and Snyder, A. (2023).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Pangeo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-Enabled ESM Pattern Scaling (PEEPS): A customizable dataset of emulated Earth System Model output.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PLOS </a:t>
            </a:r>
            <a:r>
              <a:rPr lang="en-US" altLang="en-US" sz="1000" i="1" dirty="0" err="1">
                <a:solidFill>
                  <a:srgbClr val="000000"/>
                </a:solidFill>
                <a:latin typeface="+mn-lt"/>
              </a:rPr>
              <a:t>Clim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2(12), e0000159. https://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doi.org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/10.1371/journal.pclm.0000159</a:t>
            </a:r>
            <a:endParaRPr lang="en-US" sz="1000" b="0" i="0" dirty="0">
              <a:solidFill>
                <a:srgbClr val="222222"/>
              </a:solidFill>
              <a:effectLst/>
              <a:cs typeface="Calibri" panose="020F0502020204030204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312094" y="5105400"/>
            <a:ext cx="574474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000" b="1" dirty="0">
                <a:solidFill>
                  <a:srgbClr val="0000FF"/>
                </a:solidFill>
                <a:latin typeface="Arial"/>
                <a:cs typeface="Arial"/>
              </a:rPr>
              <a:t>This figure illustrates the PEEPS dataset's success (dark red) in emulating climate patterns, This figure shows for each grid point the number of scenarios among the </a:t>
            </a:r>
            <a:r>
              <a:rPr lang="en-US" altLang="en-US" sz="1000" b="1">
                <a:solidFill>
                  <a:srgbClr val="0000FF"/>
                </a:solidFill>
                <a:latin typeface="Arial"/>
                <a:cs typeface="Arial"/>
              </a:rPr>
              <a:t>6 total for </a:t>
            </a:r>
            <a:r>
              <a:rPr lang="en-US" altLang="en-US" sz="1000" b="1" dirty="0">
                <a:solidFill>
                  <a:srgbClr val="0000FF"/>
                </a:solidFill>
                <a:latin typeface="Arial"/>
                <a:cs typeface="Arial"/>
              </a:rPr>
              <a:t>which the value (percent of models within one standard deviation of baseline) is at least 90%.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8BF74B0-DE2D-377C-83B3-52E22BD1D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89" y="2359184"/>
            <a:ext cx="5834666" cy="1291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300" dirty="0">
                <a:solidFill>
                  <a:prstClr val="black"/>
                </a:solidFill>
              </a:rPr>
              <a:t>Use established linear pattern scaling methods to update existing libraries of CMIP5 mean field behaviors and extend to new variables and time scales.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300" dirty="0">
                <a:solidFill>
                  <a:prstClr val="black"/>
                </a:solidFill>
              </a:rPr>
              <a:t>Streamline this generation process by relying on cloud-hosted CMIP6 data, resulting in faster generation of these patterns with less labor and computing memory required. 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BB43-E224-DEE9-15D1-8FDDF20D2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228" y="3796895"/>
            <a:ext cx="5834666" cy="260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83210" indent="-283210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300" dirty="0" err="1">
                <a:solidFill>
                  <a:srgbClr val="000000"/>
                </a:solidFill>
                <a:latin typeface="Calibri"/>
                <a:cs typeface="Arial"/>
              </a:rPr>
              <a:t>Pangeo</a:t>
            </a:r>
            <a:r>
              <a:rPr lang="en-US" altLang="en-US" sz="1300" dirty="0">
                <a:solidFill>
                  <a:srgbClr val="000000"/>
                </a:solidFill>
                <a:latin typeface="Calibri"/>
                <a:cs typeface="Arial"/>
              </a:rPr>
              <a:t>-Enabled Earth ESM Pattern Scaling (PEEPS) provides a data set of spatial patterns for temperature, precipitation, and relative humidity on annual and monthly timescales, for each of 38 models under 6 different scenarios (where data is available).</a:t>
            </a:r>
            <a:endParaRPr lang="en-US" dirty="0">
              <a:latin typeface="Calibri"/>
              <a:cs typeface="Arial"/>
            </a:endParaRPr>
          </a:p>
          <a:p>
            <a:pPr marL="283210" indent="-283210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300" dirty="0">
                <a:solidFill>
                  <a:srgbClr val="000000"/>
                </a:solidFill>
                <a:latin typeface="Calibri"/>
                <a:cs typeface="Arial"/>
              </a:rPr>
              <a:t>PEEPS patterns facilitate rapid spatial visualization of long-term average outcomes for future scenarios, such as is done in </a:t>
            </a:r>
            <a:r>
              <a:rPr lang="en-US" altLang="en-US" sz="1300" dirty="0" err="1">
                <a:solidFill>
                  <a:srgbClr val="000000"/>
                </a:solidFill>
                <a:latin typeface="Calibri"/>
                <a:cs typeface="Arial"/>
              </a:rPr>
              <a:t>hectorUI</a:t>
            </a:r>
            <a:r>
              <a:rPr lang="en-US" altLang="en-US" sz="1300" dirty="0">
                <a:solidFill>
                  <a:srgbClr val="000000"/>
                </a:solidFill>
                <a:latin typeface="Calibri"/>
                <a:cs typeface="Arial"/>
              </a:rPr>
              <a:t>, the graphical user interface for the HECTOR simple climate model.</a:t>
            </a:r>
          </a:p>
          <a:p>
            <a:pPr marL="283210" indent="-283210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300" dirty="0">
                <a:solidFill>
                  <a:srgbClr val="000000"/>
                </a:solidFill>
                <a:latin typeface="Calibri"/>
                <a:cs typeface="Arial"/>
              </a:rPr>
              <a:t>Average global-to-local relationships like these spatial patterns may improve the understanding of differences among long term outcomes from CMIP6 models, so that multisectoral modelers can use these outcomes intentionally.</a:t>
            </a:r>
          </a:p>
          <a:p>
            <a:pPr marL="283210" indent="-283210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300" dirty="0">
                <a:solidFill>
                  <a:srgbClr val="000000"/>
                </a:solidFill>
              </a:rPr>
              <a:t>The approach can be used for more rapid calculation of these spatial patterns in future eras of model runs, providing earlier insight and plotting capabilities.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401EFDF-50E3-340F-EBF7-9002B0511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106" y="816433"/>
            <a:ext cx="5834666" cy="37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E7A84942-FEBE-A930-6496-9FA34FD6C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52" y="2141677"/>
            <a:ext cx="5834666" cy="37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145C8B62-5EEE-2E74-C2BB-F43010C0A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228" y="3506849"/>
            <a:ext cx="5834666" cy="37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Impact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2624B64-7887-0501-050C-60BBA729EE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914400"/>
            <a:ext cx="3943350" cy="390302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BAEBC59-4C14-F323-C1D4-8990E66908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5625" y="4800600"/>
            <a:ext cx="4457700" cy="300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381791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F3DCE4A35DF2489B0FA14578B7EB9C" ma:contentTypeVersion="6" ma:contentTypeDescription="Create a new document." ma:contentTypeScope="" ma:versionID="e2a616fd8b8821c3b7c6fdbc675099db">
  <xsd:schema xmlns:xsd="http://www.w3.org/2001/XMLSchema" xmlns:xs="http://www.w3.org/2001/XMLSchema" xmlns:p="http://schemas.microsoft.com/office/2006/metadata/properties" xmlns:ns2="3dd6b36f-9053-431b-948e-c92c94fa1af8" xmlns:ns3="6c393795-268f-4662-9efe-940c571d540a" targetNamespace="http://schemas.microsoft.com/office/2006/metadata/properties" ma:root="true" ma:fieldsID="6d8bbc7f7f4906d342c05c4b13e171c9" ns2:_="" ns3:_="">
    <xsd:import namespace="3dd6b36f-9053-431b-948e-c92c94fa1af8"/>
    <xsd:import namespace="6c393795-268f-4662-9efe-940c571d54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d6b36f-9053-431b-948e-c92c94fa1a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393795-268f-4662-9efe-940c571d540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107025-61CD-474F-B713-A2ADFF4D3E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d6b36f-9053-431b-948e-c92c94fa1af8"/>
    <ds:schemaRef ds:uri="6c393795-268f-4662-9efe-940c571d54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http://schemas.openxmlformats.org/package/2006/metadata/core-properties"/>
    <ds:schemaRef ds:uri="http://purl.org/dc/terms/"/>
    <ds:schemaRef ds:uri="http://www.w3.org/XML/1998/namespace"/>
    <ds:schemaRef ds:uri="6c393795-268f-4662-9efe-940c571d540a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3dd6b36f-9053-431b-948e-c92c94fa1af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6433</TotalTime>
  <Words>350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Steyn, Rita A</cp:lastModifiedBy>
  <cp:revision>53</cp:revision>
  <cp:lastPrinted>2011-05-11T17:30:12Z</cp:lastPrinted>
  <dcterms:created xsi:type="dcterms:W3CDTF">2017-11-02T21:19:41Z</dcterms:created>
  <dcterms:modified xsi:type="dcterms:W3CDTF">2024-09-16T16:03:07Z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0x0101000AF3DCE4A35DF2489B0FA14578B7EB9C</vt:lpwstr>
  </property>
  <property fmtid="{D5CDD505-2E9C-101B-9397-08002B2CF9AE}" pid="4" name="Order">
    <vt:r8>3400</vt:r8>
  </property>
  <property fmtid="{D5CDD505-2E9C-101B-9397-08002B2CF9AE}" pid="5" name="MediaServiceImageTags">
    <vt:lpwstr/>
  </property>
</Properties>
</file>