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1">
          <p15:clr>
            <a:srgbClr val="000000"/>
          </p15:clr>
        </p15:guide>
      </p15:sldGuideLst>
    </p:ext>
    <p:ext uri="{2D200454-40CA-4A62-9FC3-DE9A4176ACB9}">
      <p15:notesGuideLst xmlns:p15="http://schemas.microsoft.com/office/powerpoint/2012/main">
        <p15:guide id="1" orient="horz" pos="2880">
          <p15:clr>
            <a:srgbClr val="000000"/>
          </p15:clr>
        </p15:guide>
        <p15:guide id="2" pos="2160">
          <p15:clr>
            <a:srgbClr val="000000"/>
          </p15:clr>
        </p15:guide>
      </p15:notes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hcAo5duOK0T4YPxL2PXbeI49tcG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21" d="100"/>
          <a:sy n="121" d="100"/>
        </p:scale>
        <p:origin x="696" y="176"/>
      </p:cViewPr>
      <p:guideLst>
        <p:guide orient="horz" pos="2160"/>
        <p:guide pos="2881"/>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8" Type="http://schemas.openxmlformats.org/officeDocument/2006/relationships/tableStyles" Target="tableStyles.xml"/><Relationship Id="rId3"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15" Type="http://schemas.openxmlformats.org/officeDocument/2006/relationships/presProps" Target="presProps.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9" name="Google Shape;59;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OE-SC generic (BER or BES)">
  <p:cSld name="DOE-SC generic (BER or BES)">
    <p:bg>
      <p:bgPr>
        <a:solidFill>
          <a:srgbClr val="FFFFFF"/>
        </a:solidFill>
        <a:effectLst/>
      </p:bgPr>
    </p:bg>
    <p:spTree>
      <p:nvGrpSpPr>
        <p:cNvPr id="1" name="Shape 10"/>
        <p:cNvGrpSpPr/>
        <p:nvPr/>
      </p:nvGrpSpPr>
      <p:grpSpPr>
        <a:xfrm>
          <a:off x="0" y="0"/>
          <a:ext cx="0" cy="0"/>
          <a:chOff x="0" y="0"/>
          <a:chExt cx="0" cy="0"/>
        </a:xfrm>
      </p:grpSpPr>
      <p:sp>
        <p:nvSpPr>
          <p:cNvPr id="11" name="Google Shape;11;p4"/>
          <p:cNvSpPr txBox="1">
            <a:spLocks noGrp="1"/>
          </p:cNvSpPr>
          <p:nvPr>
            <p:ph type="title"/>
          </p:nvPr>
        </p:nvSpPr>
        <p:spPr>
          <a:xfrm>
            <a:off x="366486" y="-4627"/>
            <a:ext cx="8392886" cy="70866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2400" b="1" i="0" u="none" strike="noStrike" cap="none">
                <a:solidFill>
                  <a:srgbClr val="008000"/>
                </a:solidFill>
                <a:latin typeface="Arial"/>
                <a:ea typeface="Arial"/>
                <a:cs typeface="Arial"/>
                <a:sym typeface="Arial"/>
              </a:defRPr>
            </a:lvl1pPr>
            <a:lvl2pPr marR="0" lvl="1" algn="ctr" rtl="0">
              <a:spcBef>
                <a:spcPts val="0"/>
              </a:spcBef>
              <a:spcAft>
                <a:spcPts val="0"/>
              </a:spcAft>
              <a:buSzPts val="1400"/>
              <a:buNone/>
              <a:defRPr sz="2400" b="0" i="0" u="none" strike="noStrike" cap="none">
                <a:solidFill>
                  <a:srgbClr val="106636"/>
                </a:solidFill>
                <a:latin typeface="Arial"/>
                <a:ea typeface="Arial"/>
                <a:cs typeface="Arial"/>
                <a:sym typeface="Arial"/>
              </a:defRPr>
            </a:lvl2pPr>
            <a:lvl3pPr marR="0" lvl="2" algn="ctr" rtl="0">
              <a:spcBef>
                <a:spcPts val="0"/>
              </a:spcBef>
              <a:spcAft>
                <a:spcPts val="0"/>
              </a:spcAft>
              <a:buSzPts val="1400"/>
              <a:buNone/>
              <a:defRPr sz="2400" b="0" i="0" u="none" strike="noStrike" cap="none">
                <a:solidFill>
                  <a:srgbClr val="106636"/>
                </a:solidFill>
                <a:latin typeface="Arial"/>
                <a:ea typeface="Arial"/>
                <a:cs typeface="Arial"/>
                <a:sym typeface="Arial"/>
              </a:defRPr>
            </a:lvl3pPr>
            <a:lvl4pPr marR="0" lvl="3" algn="ctr" rtl="0">
              <a:spcBef>
                <a:spcPts val="0"/>
              </a:spcBef>
              <a:spcAft>
                <a:spcPts val="0"/>
              </a:spcAft>
              <a:buSzPts val="1400"/>
              <a:buNone/>
              <a:defRPr sz="2400" b="0" i="0" u="none" strike="noStrike" cap="none">
                <a:solidFill>
                  <a:srgbClr val="106636"/>
                </a:solidFill>
                <a:latin typeface="Arial"/>
                <a:ea typeface="Arial"/>
                <a:cs typeface="Arial"/>
                <a:sym typeface="Arial"/>
              </a:defRPr>
            </a:lvl4pPr>
            <a:lvl5pPr marR="0" lvl="4" algn="ctr" rtl="0">
              <a:spcBef>
                <a:spcPts val="0"/>
              </a:spcBef>
              <a:spcAft>
                <a:spcPts val="0"/>
              </a:spcAft>
              <a:buSzPts val="1400"/>
              <a:buNone/>
              <a:defRPr sz="2400" b="0" i="0" u="none" strike="noStrike" cap="none">
                <a:solidFill>
                  <a:srgbClr val="106636"/>
                </a:solidFill>
                <a:latin typeface="Arial"/>
                <a:ea typeface="Arial"/>
                <a:cs typeface="Arial"/>
                <a:sym typeface="Arial"/>
              </a:defRPr>
            </a:lvl5pPr>
            <a:lvl6pPr marR="0" lvl="5" algn="ctr" rtl="0">
              <a:spcBef>
                <a:spcPts val="0"/>
              </a:spcBef>
              <a:spcAft>
                <a:spcPts val="0"/>
              </a:spcAft>
              <a:buSzPts val="1400"/>
              <a:buNone/>
              <a:defRPr sz="2400" b="0" i="0" u="none" strike="noStrike" cap="none">
                <a:solidFill>
                  <a:srgbClr val="106636"/>
                </a:solidFill>
                <a:latin typeface="Arial"/>
                <a:ea typeface="Arial"/>
                <a:cs typeface="Arial"/>
                <a:sym typeface="Arial"/>
              </a:defRPr>
            </a:lvl6pPr>
            <a:lvl7pPr marR="0" lvl="6" algn="ctr" rtl="0">
              <a:spcBef>
                <a:spcPts val="0"/>
              </a:spcBef>
              <a:spcAft>
                <a:spcPts val="0"/>
              </a:spcAft>
              <a:buSzPts val="1400"/>
              <a:buNone/>
              <a:defRPr sz="2400" b="0" i="0" u="none" strike="noStrike" cap="none">
                <a:solidFill>
                  <a:srgbClr val="106636"/>
                </a:solidFill>
                <a:latin typeface="Arial"/>
                <a:ea typeface="Arial"/>
                <a:cs typeface="Arial"/>
                <a:sym typeface="Arial"/>
              </a:defRPr>
            </a:lvl7pPr>
            <a:lvl8pPr marR="0" lvl="7" algn="ctr" rtl="0">
              <a:spcBef>
                <a:spcPts val="0"/>
              </a:spcBef>
              <a:spcAft>
                <a:spcPts val="0"/>
              </a:spcAft>
              <a:buSzPts val="1400"/>
              <a:buNone/>
              <a:defRPr sz="2400" b="0" i="0" u="none" strike="noStrike" cap="none">
                <a:solidFill>
                  <a:srgbClr val="106636"/>
                </a:solidFill>
                <a:latin typeface="Arial"/>
                <a:ea typeface="Arial"/>
                <a:cs typeface="Arial"/>
                <a:sym typeface="Arial"/>
              </a:defRPr>
            </a:lvl8pPr>
            <a:lvl9pPr marR="0" lvl="8" algn="ctr" rtl="0">
              <a:spcBef>
                <a:spcPts val="0"/>
              </a:spcBef>
              <a:spcAft>
                <a:spcPts val="0"/>
              </a:spcAft>
              <a:buSzPts val="1400"/>
              <a:buNone/>
              <a:defRPr sz="2400" b="0" i="0" u="none" strike="noStrike" cap="none">
                <a:solidFill>
                  <a:srgbClr val="106636"/>
                </a:solidFill>
                <a:latin typeface="Arial"/>
                <a:ea typeface="Arial"/>
                <a:cs typeface="Arial"/>
                <a:sym typeface="Arial"/>
              </a:defRPr>
            </a:lvl9pPr>
          </a:lstStyle>
          <a:p>
            <a:endParaRPr/>
          </a:p>
        </p:txBody>
      </p:sp>
      <p:sp>
        <p:nvSpPr>
          <p:cNvPr id="12" name="Google Shape;12;p4"/>
          <p:cNvSpPr txBox="1">
            <a:spLocks noGrp="1"/>
          </p:cNvSpPr>
          <p:nvPr>
            <p:ph type="body" idx="1"/>
          </p:nvPr>
        </p:nvSpPr>
        <p:spPr>
          <a:xfrm>
            <a:off x="13996" y="782956"/>
            <a:ext cx="3351000" cy="47709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Clr>
                <a:srgbClr val="008000"/>
              </a:buClr>
              <a:buSzPts val="1800"/>
              <a:buFont typeface="Arial"/>
              <a:buNone/>
              <a:defRPr sz="1800" b="0" i="0" u="none" strike="noStrike" cap="none">
                <a:solidFill>
                  <a:srgbClr val="008000"/>
                </a:solidFill>
                <a:latin typeface="Arial"/>
                <a:ea typeface="Arial"/>
                <a:cs typeface="Arial"/>
                <a:sym typeface="Arial"/>
              </a:defRPr>
            </a:lvl1pPr>
            <a:lvl2pPr marL="914400" marR="0" lvl="1" indent="-228600" algn="l" rtl="0">
              <a:spcBef>
                <a:spcPts val="280"/>
              </a:spcBef>
              <a:spcAft>
                <a:spcPts val="0"/>
              </a:spcAft>
              <a:buClr>
                <a:srgbClr val="404040"/>
              </a:buClr>
              <a:buSzPts val="1400"/>
              <a:buFont typeface="Arial"/>
              <a:buNone/>
              <a:defRPr sz="14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3" name="Google Shape;13;p4"/>
          <p:cNvSpPr txBox="1">
            <a:spLocks noGrp="1"/>
          </p:cNvSpPr>
          <p:nvPr>
            <p:ph type="body" idx="2"/>
          </p:nvPr>
        </p:nvSpPr>
        <p:spPr>
          <a:xfrm>
            <a:off x="3387840" y="1079048"/>
            <a:ext cx="5786275" cy="121420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Google Shape;14;p4"/>
          <p:cNvSpPr txBox="1">
            <a:spLocks noGrp="1"/>
          </p:cNvSpPr>
          <p:nvPr>
            <p:ph type="body" idx="3"/>
          </p:nvPr>
        </p:nvSpPr>
        <p:spPr>
          <a:xfrm>
            <a:off x="3387840" y="2641148"/>
            <a:ext cx="5786275" cy="1212396"/>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 name="Google Shape;15;p4"/>
          <p:cNvSpPr txBox="1">
            <a:spLocks noGrp="1"/>
          </p:cNvSpPr>
          <p:nvPr>
            <p:ph type="body" idx="4"/>
          </p:nvPr>
        </p:nvSpPr>
        <p:spPr>
          <a:xfrm>
            <a:off x="3387840" y="3299959"/>
            <a:ext cx="5786400" cy="2034000"/>
          </a:xfrm>
          <a:prstGeom prst="rect">
            <a:avLst/>
          </a:prstGeom>
          <a:noFill/>
          <a:ln>
            <a:noFill/>
          </a:ln>
        </p:spPr>
        <p:txBody>
          <a:bodyPr spcFirstLastPara="1" wrap="square" lIns="91425" tIns="45700" rIns="91425" bIns="45700" anchor="t" anchorCtr="0">
            <a:noAutofit/>
          </a:bodyPr>
          <a:lstStyle>
            <a:lvl1pPr marL="457200" marR="0" lvl="0" indent="-317500" algn="l" rtl="0">
              <a:spcBef>
                <a:spcPts val="28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rgbClr val="404040"/>
              </a:buClr>
              <a:buSzPts val="1800"/>
              <a:buFont typeface="Arial"/>
              <a:buNone/>
              <a:defRPr sz="1800" b="0" i="0" u="none" strike="noStrike" cap="none">
                <a:solidFill>
                  <a:srgbClr val="404040"/>
                </a:solidFill>
                <a:latin typeface="Arial"/>
                <a:ea typeface="Arial"/>
                <a:cs typeface="Arial"/>
                <a:sym typeface="Arial"/>
              </a:defRPr>
            </a:lvl2pPr>
            <a:lvl3pPr marL="1371600" marR="0" lvl="2"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457200" y="274638"/>
            <a:ext cx="8229600" cy="781050"/>
          </a:xfrm>
          <a:prstGeom prst="rect">
            <a:avLst/>
          </a:prstGeom>
          <a:noFill/>
          <a:ln>
            <a:noFill/>
          </a:ln>
        </p:spPr>
        <p:txBody>
          <a:bodyPr spcFirstLastPara="1" wrap="square" lIns="91425" tIns="91425" rIns="91425" bIns="91425" anchor="ctr" anchorCtr="0">
            <a:noAutofit/>
          </a:bodyPr>
          <a:lstStyle>
            <a:lvl1pPr marR="0" lvl="0" algn="ctr" rtl="0">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2pPr>
            <a:lvl3pPr marR="0" lvl="2"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3pPr>
            <a:lvl4pPr marR="0" lvl="3"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4pPr>
            <a:lvl5pPr marR="0" lvl="4"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5pPr>
            <a:lvl6pPr marR="0" lvl="5"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6pPr>
            <a:lvl7pPr marR="0" lvl="6"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7pPr>
            <a:lvl8pPr marR="0" lvl="7"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8pPr>
            <a:lvl9pPr marR="0" lvl="8"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9pPr>
          </a:lstStyle>
          <a:p>
            <a:endParaRPr/>
          </a:p>
        </p:txBody>
      </p:sp>
      <p:sp>
        <p:nvSpPr>
          <p:cNvPr id="18" name="Google Shape;18;p5"/>
          <p:cNvSpPr txBox="1">
            <a:spLocks noGrp="1"/>
          </p:cNvSpPr>
          <p:nvPr>
            <p:ph type="body" idx="1"/>
          </p:nvPr>
        </p:nvSpPr>
        <p:spPr>
          <a:xfrm>
            <a:off x="457200" y="1238250"/>
            <a:ext cx="4040188" cy="246888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9" name="Google Shape;19;p5"/>
          <p:cNvSpPr txBox="1">
            <a:spLocks noGrp="1"/>
          </p:cNvSpPr>
          <p:nvPr>
            <p:ph type="body" idx="2"/>
          </p:nvPr>
        </p:nvSpPr>
        <p:spPr>
          <a:xfrm>
            <a:off x="4645025" y="1238250"/>
            <a:ext cx="4041775" cy="2468880"/>
          </a:xfrm>
          <a:prstGeom prst="rect">
            <a:avLst/>
          </a:prstGeom>
          <a:noFill/>
          <a:ln>
            <a:noFill/>
          </a:ln>
        </p:spPr>
        <p:txBody>
          <a:bodyPr spcFirstLastPara="1" wrap="square" lIns="91425" tIns="91425" rIns="91425" bIns="91425" anchor="t" anchorCtr="0">
            <a:noAutofit/>
          </a:bodyPr>
          <a:lstStyle>
            <a:lvl1pPr marL="457200" marR="0" lvl="0" indent="-22860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0" name="Google Shape;20;p5"/>
          <p:cNvSpPr txBox="1">
            <a:spLocks noGrp="1"/>
          </p:cNvSpPr>
          <p:nvPr>
            <p:ph type="body" idx="3"/>
          </p:nvPr>
        </p:nvSpPr>
        <p:spPr>
          <a:xfrm>
            <a:off x="457200" y="3836975"/>
            <a:ext cx="4040188" cy="246888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1" name="Google Shape;21;p5"/>
          <p:cNvSpPr txBox="1">
            <a:spLocks noGrp="1"/>
          </p:cNvSpPr>
          <p:nvPr>
            <p:ph type="body" idx="4"/>
          </p:nvPr>
        </p:nvSpPr>
        <p:spPr>
          <a:xfrm>
            <a:off x="4645025" y="3829037"/>
            <a:ext cx="4041775" cy="246888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22" name="Google Shape;22;p5"/>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
          <p:cNvSpPr txBox="1">
            <a:spLocks noGrp="1"/>
          </p:cNvSpPr>
          <p:nvPr>
            <p:ph type="title"/>
          </p:nvPr>
        </p:nvSpPr>
        <p:spPr>
          <a:xfrm>
            <a:off x="82575" y="-4625"/>
            <a:ext cx="8999700" cy="708600"/>
          </a:xfrm>
          <a:prstGeom prst="rect">
            <a:avLst/>
          </a:prstGeom>
          <a:noFill/>
          <a:ln>
            <a:noFill/>
          </a:ln>
        </p:spPr>
        <p:txBody>
          <a:bodyPr spcFirstLastPara="1" wrap="square" lIns="91425" tIns="45700" rIns="91425" bIns="45700" anchor="ctr" anchorCtr="0">
            <a:noAutofit/>
          </a:bodyPr>
          <a:lstStyle/>
          <a:p>
            <a:pPr lvl="0" algn="l"/>
            <a:r>
              <a:rPr lang="en-US" dirty="0">
                <a:solidFill>
                  <a:srgbClr val="0070C0"/>
                </a:solidFill>
                <a:latin typeface="Calibri"/>
                <a:ea typeface="Calibri"/>
                <a:cs typeface="Calibri"/>
                <a:sym typeface="Calibri"/>
              </a:rPr>
              <a:t>Understanding long-term climate response to CO</a:t>
            </a:r>
            <a:r>
              <a:rPr lang="en-US" baseline="-25000" dirty="0">
                <a:solidFill>
                  <a:srgbClr val="0070C0"/>
                </a:solidFill>
                <a:latin typeface="Calibri"/>
                <a:ea typeface="Calibri"/>
                <a:cs typeface="Calibri"/>
                <a:sym typeface="Calibri"/>
              </a:rPr>
              <a:t>2</a:t>
            </a:r>
            <a:r>
              <a:rPr lang="en-US" dirty="0">
                <a:solidFill>
                  <a:srgbClr val="0070C0"/>
                </a:solidFill>
                <a:latin typeface="Calibri"/>
                <a:ea typeface="Calibri"/>
                <a:cs typeface="Calibri"/>
                <a:sym typeface="Calibri"/>
              </a:rPr>
              <a:t> emissions under both very high and net-negative CO</a:t>
            </a:r>
            <a:r>
              <a:rPr lang="en-US" baseline="-25000" dirty="0">
                <a:solidFill>
                  <a:srgbClr val="0070C0"/>
                </a:solidFill>
                <a:latin typeface="Calibri"/>
                <a:ea typeface="Calibri"/>
                <a:cs typeface="Calibri"/>
                <a:sym typeface="Calibri"/>
              </a:rPr>
              <a:t>2 </a:t>
            </a:r>
            <a:r>
              <a:rPr lang="en-US" dirty="0">
                <a:solidFill>
                  <a:srgbClr val="0070C0"/>
                </a:solidFill>
                <a:latin typeface="Calibri"/>
                <a:ea typeface="Calibri"/>
                <a:cs typeface="Calibri"/>
                <a:sym typeface="Calibri"/>
              </a:rPr>
              <a:t>emissions scenarios</a:t>
            </a:r>
            <a:endParaRPr dirty="0">
              <a:solidFill>
                <a:srgbClr val="0070C0"/>
              </a:solidFill>
              <a:latin typeface="Calibri"/>
              <a:ea typeface="Calibri"/>
              <a:cs typeface="Calibri"/>
              <a:sym typeface="Calibri"/>
            </a:endParaRPr>
          </a:p>
        </p:txBody>
      </p:sp>
      <p:sp>
        <p:nvSpPr>
          <p:cNvPr id="63" name="Google Shape;63;p1"/>
          <p:cNvSpPr txBox="1">
            <a:spLocks noGrp="1"/>
          </p:cNvSpPr>
          <p:nvPr>
            <p:ph type="body" idx="1"/>
          </p:nvPr>
        </p:nvSpPr>
        <p:spPr>
          <a:xfrm>
            <a:off x="31530" y="5132287"/>
            <a:ext cx="3455714" cy="1413000"/>
          </a:xfrm>
          <a:prstGeom prst="rect">
            <a:avLst/>
          </a:prstGeom>
          <a:noFill/>
          <a:ln>
            <a:noFill/>
          </a:ln>
        </p:spPr>
        <p:txBody>
          <a:bodyPr spcFirstLastPara="1" wrap="square" lIns="91425" tIns="45700" rIns="91425" bIns="45700" anchor="t" anchorCtr="0">
            <a:noAutofit/>
          </a:bodyPr>
          <a:lstStyle/>
          <a:p>
            <a:pPr marL="0" lvl="0" indent="0">
              <a:spcBef>
                <a:spcPts val="0"/>
              </a:spcBef>
              <a:buSzPts val="1000"/>
            </a:pPr>
            <a:r>
              <a:rPr lang="en-US" sz="1000" dirty="0" err="1">
                <a:solidFill>
                  <a:srgbClr val="0070C0"/>
                </a:solidFill>
              </a:rPr>
              <a:t>Koven</a:t>
            </a:r>
            <a:r>
              <a:rPr lang="en-US" sz="1000" dirty="0">
                <a:solidFill>
                  <a:srgbClr val="0070C0"/>
                </a:solidFill>
              </a:rPr>
              <a:t>, C. D., Arora, V. K., </a:t>
            </a:r>
            <a:r>
              <a:rPr lang="en-US" sz="1000" dirty="0" err="1">
                <a:solidFill>
                  <a:srgbClr val="0070C0"/>
                </a:solidFill>
              </a:rPr>
              <a:t>Cadule</a:t>
            </a:r>
            <a:r>
              <a:rPr lang="en-US" sz="1000" dirty="0">
                <a:solidFill>
                  <a:srgbClr val="0070C0"/>
                </a:solidFill>
              </a:rPr>
              <a:t>, P., Fisher, R. A., Jones, C. D., Lawrence, D. M., Lewis, J., Lindsay, K., </a:t>
            </a:r>
            <a:r>
              <a:rPr lang="en-US" sz="1000" dirty="0" err="1">
                <a:solidFill>
                  <a:srgbClr val="0070C0"/>
                </a:solidFill>
              </a:rPr>
              <a:t>Mathesius</a:t>
            </a:r>
            <a:r>
              <a:rPr lang="en-US" sz="1000" dirty="0">
                <a:solidFill>
                  <a:srgbClr val="0070C0"/>
                </a:solidFill>
              </a:rPr>
              <a:t>, S., </a:t>
            </a:r>
            <a:r>
              <a:rPr lang="en-US" sz="1000" dirty="0" err="1">
                <a:solidFill>
                  <a:srgbClr val="0070C0"/>
                </a:solidFill>
              </a:rPr>
              <a:t>Meinshausen</a:t>
            </a:r>
            <a:r>
              <a:rPr lang="en-US" sz="1000" dirty="0">
                <a:solidFill>
                  <a:srgbClr val="0070C0"/>
                </a:solidFill>
              </a:rPr>
              <a:t>, M., Mills, M., Nicholls, Z., Sanderson, B. M., </a:t>
            </a:r>
            <a:r>
              <a:rPr lang="en-US" sz="1000" dirty="0" err="1">
                <a:solidFill>
                  <a:srgbClr val="0070C0"/>
                </a:solidFill>
              </a:rPr>
              <a:t>Séférian</a:t>
            </a:r>
            <a:r>
              <a:rPr lang="en-US" sz="1000" dirty="0">
                <a:solidFill>
                  <a:srgbClr val="0070C0"/>
                </a:solidFill>
              </a:rPr>
              <a:t>, R., Swart, N. C., Wieder, W. R., and </a:t>
            </a:r>
            <a:r>
              <a:rPr lang="en-US" sz="1000" dirty="0" err="1">
                <a:solidFill>
                  <a:srgbClr val="0070C0"/>
                </a:solidFill>
              </a:rPr>
              <a:t>Zickfeld</a:t>
            </a:r>
            <a:r>
              <a:rPr lang="en-US" sz="1000" dirty="0">
                <a:solidFill>
                  <a:srgbClr val="0070C0"/>
                </a:solidFill>
              </a:rPr>
              <a:t>, K.: Multi-century dynamics of the climate and carbon cycle under both high and net negative emissions scenarios, Earth Syst. </a:t>
            </a:r>
            <a:r>
              <a:rPr lang="en-US" sz="1000" dirty="0" err="1">
                <a:solidFill>
                  <a:srgbClr val="0070C0"/>
                </a:solidFill>
              </a:rPr>
              <a:t>Dynam</a:t>
            </a:r>
            <a:r>
              <a:rPr lang="en-US" sz="1000" dirty="0">
                <a:solidFill>
                  <a:srgbClr val="0070C0"/>
                </a:solidFill>
              </a:rPr>
              <a:t>., 13, 885–909, https://</a:t>
            </a:r>
            <a:r>
              <a:rPr lang="en-US" sz="1000" dirty="0" err="1">
                <a:solidFill>
                  <a:srgbClr val="0070C0"/>
                </a:solidFill>
              </a:rPr>
              <a:t>doi.org</a:t>
            </a:r>
            <a:r>
              <a:rPr lang="en-US" sz="1000" dirty="0">
                <a:solidFill>
                  <a:srgbClr val="0070C0"/>
                </a:solidFill>
              </a:rPr>
              <a:t>/10.5194/esd-13-885-2022, 2022</a:t>
            </a:r>
            <a:endParaRPr sz="1000" dirty="0">
              <a:solidFill>
                <a:srgbClr val="0070C0"/>
              </a:solidFill>
            </a:endParaRPr>
          </a:p>
        </p:txBody>
      </p:sp>
      <p:sp>
        <p:nvSpPr>
          <p:cNvPr id="64" name="Google Shape;64;p1"/>
          <p:cNvSpPr txBox="1">
            <a:spLocks noGrp="1"/>
          </p:cNvSpPr>
          <p:nvPr>
            <p:ph type="body" idx="2"/>
          </p:nvPr>
        </p:nvSpPr>
        <p:spPr>
          <a:xfrm>
            <a:off x="3387850" y="1079050"/>
            <a:ext cx="5786400" cy="1302900"/>
          </a:xfrm>
          <a:prstGeom prst="rect">
            <a:avLst/>
          </a:prstGeom>
          <a:noFill/>
          <a:ln>
            <a:noFill/>
          </a:ln>
        </p:spPr>
        <p:txBody>
          <a:bodyPr spcFirstLastPara="1" wrap="square" lIns="91425" tIns="45700" rIns="91425" bIns="45700" anchor="t" anchorCtr="0">
            <a:noAutofit/>
          </a:bodyPr>
          <a:lstStyle/>
          <a:p>
            <a:pPr marL="57150" lvl="0" indent="0">
              <a:spcBef>
                <a:spcPts val="0"/>
              </a:spcBef>
            </a:pPr>
            <a:r>
              <a:rPr lang="en-US" sz="1400" dirty="0">
                <a:latin typeface="Calibri"/>
                <a:ea typeface="Calibri"/>
                <a:cs typeface="Calibri"/>
                <a:sym typeface="Calibri"/>
              </a:rPr>
              <a:t>We analyzed the long-term dynamics of six ESMs under SSP scenarios beyond the year 2100. The goal was to better understand the coupling of climate and carbon cycles, and the relationship between warming and cumulative CO</a:t>
            </a:r>
            <a:r>
              <a:rPr lang="en-US" sz="1400" baseline="-25000" dirty="0">
                <a:latin typeface="Calibri"/>
                <a:ea typeface="Calibri"/>
                <a:cs typeface="Calibri"/>
                <a:sym typeface="Calibri"/>
              </a:rPr>
              <a:t>2</a:t>
            </a:r>
            <a:r>
              <a:rPr lang="en-US" sz="1400" dirty="0">
                <a:latin typeface="Calibri"/>
                <a:ea typeface="Calibri"/>
                <a:cs typeface="Calibri"/>
                <a:sym typeface="Calibri"/>
              </a:rPr>
              <a:t> emissions on these longer timescales, and in particular to ask whether the proportionality between warming and cumulative emissions still holds under either very high or net negative CO</a:t>
            </a:r>
            <a:r>
              <a:rPr lang="en-US" sz="1400" baseline="-25000" dirty="0">
                <a:latin typeface="Calibri"/>
                <a:ea typeface="Calibri"/>
                <a:cs typeface="Calibri"/>
                <a:sym typeface="Calibri"/>
              </a:rPr>
              <a:t>2</a:t>
            </a:r>
            <a:r>
              <a:rPr lang="en-US" sz="1400" dirty="0">
                <a:latin typeface="Calibri"/>
                <a:ea typeface="Calibri"/>
                <a:cs typeface="Calibri"/>
                <a:sym typeface="Calibri"/>
              </a:rPr>
              <a:t> emissions.</a:t>
            </a:r>
            <a:endParaRPr sz="1400" dirty="0">
              <a:latin typeface="Calibri"/>
              <a:ea typeface="Calibri"/>
              <a:cs typeface="Calibri"/>
              <a:sym typeface="Calibri"/>
            </a:endParaRPr>
          </a:p>
        </p:txBody>
      </p:sp>
      <p:sp>
        <p:nvSpPr>
          <p:cNvPr id="65" name="Google Shape;65;p1"/>
          <p:cNvSpPr txBox="1">
            <a:spLocks noGrp="1"/>
          </p:cNvSpPr>
          <p:nvPr>
            <p:ph type="body" idx="3"/>
          </p:nvPr>
        </p:nvSpPr>
        <p:spPr>
          <a:xfrm>
            <a:off x="3387840" y="2851358"/>
            <a:ext cx="5786400" cy="1212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600"/>
              <a:buNone/>
            </a:pPr>
            <a:r>
              <a:rPr lang="en-US" sz="1400" dirty="0"/>
              <a:t>We find that in general the proportionality between warming and cumulative emissions does hold even under these extreme scenarios, with some exceptions. Under both emissions, some models show lagged 23</a:t>
            </a:r>
            <a:r>
              <a:rPr lang="en-US" sz="1400" baseline="30000" dirty="0"/>
              <a:t>rd</a:t>
            </a:r>
            <a:r>
              <a:rPr lang="en-US" sz="1400" dirty="0"/>
              <a:t>-century warming even after emissions stop, and on shorter timescales there is some asymmetry under the overshoot scenario, which we show is controlled by the zero emissions commitment (ZEC).</a:t>
            </a:r>
            <a:endParaRPr sz="1400" dirty="0"/>
          </a:p>
        </p:txBody>
      </p:sp>
      <p:sp>
        <p:nvSpPr>
          <p:cNvPr id="66" name="Google Shape;66;p1"/>
          <p:cNvSpPr txBox="1">
            <a:spLocks noGrp="1"/>
          </p:cNvSpPr>
          <p:nvPr>
            <p:ph type="body" idx="4"/>
          </p:nvPr>
        </p:nvSpPr>
        <p:spPr>
          <a:xfrm>
            <a:off x="3387850" y="4474488"/>
            <a:ext cx="5786400" cy="15489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400"/>
              <a:buFont typeface="Arial"/>
              <a:buNone/>
            </a:pPr>
            <a:r>
              <a:rPr lang="en-US" sz="1350" dirty="0">
                <a:latin typeface="Calibri"/>
                <a:ea typeface="Calibri"/>
                <a:cs typeface="Calibri"/>
                <a:sym typeface="Calibri"/>
              </a:rPr>
              <a:t>ESMs have typically been analyzed on dynamics before 2100. After 2100 extra possibilities arise, in whether emissions continue or possibly reverse to net negative via CDR, which may lead to differing climate and carbon dynamics on these longer timescales.  We analyzed the CMIP6 models that performed long-term SSP scenarios to better understand when, where, and how model agreement holds or breaks down in climate and carbon cycle dynamics. Despite high model diversity, particularly of the terrestrial carbon cycle, we find an overall consistency in the proportionality of global warming to cumulative emissions, though with import limitations.</a:t>
            </a:r>
            <a:endParaRPr sz="1350" dirty="0">
              <a:latin typeface="Calibri"/>
              <a:ea typeface="Calibri"/>
              <a:cs typeface="Calibri"/>
              <a:sym typeface="Calibri"/>
            </a:endParaRPr>
          </a:p>
        </p:txBody>
      </p:sp>
      <p:sp>
        <p:nvSpPr>
          <p:cNvPr id="67" name="Google Shape;67;p1"/>
          <p:cNvSpPr txBox="1"/>
          <p:nvPr/>
        </p:nvSpPr>
        <p:spPr>
          <a:xfrm>
            <a:off x="3387840" y="4166975"/>
            <a:ext cx="5786400" cy="278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dirty="0">
                <a:solidFill>
                  <a:srgbClr val="0070C0"/>
                </a:solidFill>
                <a:latin typeface="Calibri"/>
                <a:ea typeface="Calibri"/>
                <a:cs typeface="Calibri"/>
                <a:sym typeface="Calibri"/>
              </a:rPr>
              <a:t>Research Details</a:t>
            </a:r>
            <a:endParaRPr dirty="0">
              <a:solidFill>
                <a:srgbClr val="0070C0"/>
              </a:solidFill>
              <a:latin typeface="Calibri"/>
              <a:ea typeface="Calibri"/>
              <a:cs typeface="Calibri"/>
              <a:sym typeface="Calibri"/>
            </a:endParaRPr>
          </a:p>
        </p:txBody>
      </p:sp>
      <p:sp>
        <p:nvSpPr>
          <p:cNvPr id="68" name="Google Shape;68;p1"/>
          <p:cNvSpPr txBox="1"/>
          <p:nvPr/>
        </p:nvSpPr>
        <p:spPr>
          <a:xfrm>
            <a:off x="3387840" y="2547329"/>
            <a:ext cx="5786400" cy="274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dirty="0">
                <a:solidFill>
                  <a:srgbClr val="0070C0"/>
                </a:solidFill>
                <a:latin typeface="Calibri"/>
                <a:ea typeface="Calibri"/>
                <a:cs typeface="Calibri"/>
                <a:sym typeface="Calibri"/>
              </a:rPr>
              <a:t>Significance and Impact</a:t>
            </a:r>
            <a:endParaRPr sz="1800" b="1" i="0" u="none" strike="noStrike" cap="none" dirty="0">
              <a:solidFill>
                <a:srgbClr val="0070C0"/>
              </a:solidFill>
              <a:latin typeface="Calibri"/>
              <a:ea typeface="Calibri"/>
              <a:cs typeface="Calibri"/>
              <a:sym typeface="Calibri"/>
            </a:endParaRPr>
          </a:p>
        </p:txBody>
      </p:sp>
      <p:sp>
        <p:nvSpPr>
          <p:cNvPr id="69" name="Google Shape;69;p1"/>
          <p:cNvSpPr txBox="1"/>
          <p:nvPr/>
        </p:nvSpPr>
        <p:spPr>
          <a:xfrm>
            <a:off x="3387840" y="782639"/>
            <a:ext cx="5786400" cy="274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8000"/>
              </a:buClr>
              <a:buSzPts val="1800"/>
              <a:buFont typeface="Arial"/>
              <a:buNone/>
            </a:pPr>
            <a:r>
              <a:rPr lang="en-US" sz="1800" b="1" i="0" u="none" strike="noStrike" cap="none" dirty="0">
                <a:solidFill>
                  <a:srgbClr val="0070C0"/>
                </a:solidFill>
                <a:latin typeface="Calibri"/>
                <a:ea typeface="Calibri"/>
                <a:cs typeface="Calibri"/>
                <a:sym typeface="Calibri"/>
              </a:rPr>
              <a:t>Scientific Achievement</a:t>
            </a:r>
            <a:endParaRPr sz="1800" b="1" i="0" u="none" strike="noStrike" cap="none" dirty="0">
              <a:solidFill>
                <a:srgbClr val="0070C0"/>
              </a:solidFill>
              <a:latin typeface="Calibri"/>
              <a:ea typeface="Calibri"/>
              <a:cs typeface="Calibri"/>
              <a:sym typeface="Calibri"/>
            </a:endParaRPr>
          </a:p>
        </p:txBody>
      </p:sp>
      <p:pic>
        <p:nvPicPr>
          <p:cNvPr id="71" name="Google Shape;71;p1" descr="horizontal-logo-green-text.jpg"/>
          <p:cNvPicPr preferRelativeResize="0"/>
          <p:nvPr/>
        </p:nvPicPr>
        <p:blipFill rotWithShape="1">
          <a:blip r:embed="rId3">
            <a:alphaModFix/>
          </a:blip>
          <a:srcRect/>
          <a:stretch/>
        </p:blipFill>
        <p:spPr>
          <a:xfrm>
            <a:off x="158600" y="6392190"/>
            <a:ext cx="1976925" cy="330785"/>
          </a:xfrm>
          <a:prstGeom prst="rect">
            <a:avLst/>
          </a:prstGeom>
          <a:noFill/>
          <a:ln>
            <a:noFill/>
          </a:ln>
        </p:spPr>
      </p:pic>
      <p:cxnSp>
        <p:nvCxnSpPr>
          <p:cNvPr id="72" name="Google Shape;72;p1"/>
          <p:cNvCxnSpPr/>
          <p:nvPr/>
        </p:nvCxnSpPr>
        <p:spPr>
          <a:xfrm>
            <a:off x="31100" y="680350"/>
            <a:ext cx="9133800" cy="0"/>
          </a:xfrm>
          <a:prstGeom prst="straightConnector1">
            <a:avLst/>
          </a:prstGeom>
          <a:noFill/>
          <a:ln w="9525" cap="flat" cmpd="sng">
            <a:solidFill>
              <a:srgbClr val="008000"/>
            </a:solidFill>
            <a:prstDash val="solid"/>
            <a:round/>
            <a:headEnd type="none" w="med" len="med"/>
            <a:tailEnd type="none" w="med" len="med"/>
          </a:ln>
        </p:spPr>
      </p:cxnSp>
      <p:sp>
        <p:nvSpPr>
          <p:cNvPr id="15" name="Google Shape;80;g8917f55fac_2_34">
            <a:extLst>
              <a:ext uri="{FF2B5EF4-FFF2-40B4-BE49-F238E27FC236}">
                <a16:creationId xmlns:a16="http://schemas.microsoft.com/office/drawing/2014/main" id="{D87065A1-FAD9-73A1-89B3-B76EB0C25E18}"/>
              </a:ext>
            </a:extLst>
          </p:cNvPr>
          <p:cNvSpPr/>
          <p:nvPr/>
        </p:nvSpPr>
        <p:spPr>
          <a:xfrm>
            <a:off x="6705600" y="6323280"/>
            <a:ext cx="1351648" cy="36575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sp>
        <p:nvSpPr>
          <p:cNvPr id="16" name="Google Shape;81;g8917f55fac_2_34">
            <a:extLst>
              <a:ext uri="{FF2B5EF4-FFF2-40B4-BE49-F238E27FC236}">
                <a16:creationId xmlns:a16="http://schemas.microsoft.com/office/drawing/2014/main" id="{E161FFD6-D37A-F964-ADC5-12E185DE680B}"/>
              </a:ext>
            </a:extLst>
          </p:cNvPr>
          <p:cNvSpPr/>
          <p:nvPr/>
        </p:nvSpPr>
        <p:spPr>
          <a:xfrm>
            <a:off x="8077200" y="6248403"/>
            <a:ext cx="761999" cy="593313"/>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spcBef>
                <a:spcPts val="0"/>
              </a:spcBef>
              <a:spcAft>
                <a:spcPts val="0"/>
              </a:spcAft>
              <a:buNone/>
            </a:pPr>
            <a:endParaRPr sz="1800"/>
          </a:p>
        </p:txBody>
      </p:sp>
      <p:pic>
        <p:nvPicPr>
          <p:cNvPr id="3" name="Picture 2" descr="Chart&#10;&#10;Description automatically generated">
            <a:extLst>
              <a:ext uri="{FF2B5EF4-FFF2-40B4-BE49-F238E27FC236}">
                <a16:creationId xmlns:a16="http://schemas.microsoft.com/office/drawing/2014/main" id="{03607E10-1738-D3C7-C5D8-3FBA23E8A242}"/>
              </a:ext>
            </a:extLst>
          </p:cNvPr>
          <p:cNvPicPr>
            <a:picLocks noChangeAspect="1"/>
          </p:cNvPicPr>
          <p:nvPr/>
        </p:nvPicPr>
        <p:blipFill rotWithShape="1">
          <a:blip r:embed="rId6"/>
          <a:srcRect b="3879"/>
          <a:stretch/>
        </p:blipFill>
        <p:spPr>
          <a:xfrm>
            <a:off x="82575" y="703701"/>
            <a:ext cx="3049508" cy="4025999"/>
          </a:xfrm>
          <a:prstGeom prst="rect">
            <a:avLst/>
          </a:prstGeom>
        </p:spPr>
      </p:pic>
      <p:sp>
        <p:nvSpPr>
          <p:cNvPr id="4" name="TextBox 3">
            <a:extLst>
              <a:ext uri="{FF2B5EF4-FFF2-40B4-BE49-F238E27FC236}">
                <a16:creationId xmlns:a16="http://schemas.microsoft.com/office/drawing/2014/main" id="{8E69073E-6CED-9AEB-D520-9D5232878E1E}"/>
              </a:ext>
            </a:extLst>
          </p:cNvPr>
          <p:cNvSpPr txBox="1"/>
          <p:nvPr/>
        </p:nvSpPr>
        <p:spPr>
          <a:xfrm>
            <a:off x="141089" y="4687661"/>
            <a:ext cx="3236241" cy="523220"/>
          </a:xfrm>
          <a:prstGeom prst="rect">
            <a:avLst/>
          </a:prstGeom>
          <a:noFill/>
        </p:spPr>
        <p:txBody>
          <a:bodyPr wrap="square" rtlCol="0">
            <a:spAutoFit/>
          </a:bodyPr>
          <a:lstStyle/>
          <a:p>
            <a:r>
              <a:rPr lang="en-US" dirty="0"/>
              <a:t>Temperature versus CO</a:t>
            </a:r>
            <a:r>
              <a:rPr lang="en-US" baseline="-25000" dirty="0"/>
              <a:t>2</a:t>
            </a:r>
            <a:r>
              <a:rPr lang="en-US" dirty="0"/>
              <a:t> emissions under both scenarios.</a:t>
            </a:r>
          </a:p>
        </p:txBody>
      </p:sp>
    </p:spTree>
  </p:cSld>
  <p:clrMapOvr>
    <a:masterClrMapping/>
  </p:clrMapOvr>
</p:sld>
</file>

<file path=ppt/theme/theme1.xml><?xml version="1.0" encoding="utf-8"?>
<a:theme xmlns:a="http://schemas.openxmlformats.org/drawingml/2006/main" name="DOE-SC EESA Highlights">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394</Words>
  <Application>Microsoft Macintosh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DOE-SC EESA Highlights</vt:lpstr>
      <vt:lpstr>Understanding long-term climate response to CO2 emissions under both very high and net-negative CO2 emissions scenarios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long-term climate response to CO2 emissions under both very high and net-negative emissions scenarios</dc:title>
  <dc:creator>Maryann Villavert</dc:creator>
  <cp:lastModifiedBy>Charles Koven</cp:lastModifiedBy>
  <cp:revision>2</cp:revision>
  <dcterms:created xsi:type="dcterms:W3CDTF">2016-02-10T19:06:12Z</dcterms:created>
  <dcterms:modified xsi:type="dcterms:W3CDTF">2022-05-17T17:01:58Z</dcterms:modified>
</cp:coreProperties>
</file>