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4"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BB12022-46BE-65BB-543B-4293F4725A25}" name="Waller, Anita J" initials="WAJ" userId="S::anita.waller@pnnl.gov::b52ba0f1-61b2-4c97-815d-658d9b39bfb1" providerId="AD"/>
  <p188:author id="{D04AEBAD-A7B8-3075-9AAB-08133B673BBB}" name="Wise, Marshall A" initials="WMA" userId="S::Marshall.Wise@pnnl.gov::d84c1332-f494-433f-b3f1-35d3dd92971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6/27/2024</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6/27/2024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6/27/2024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6/27/2024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6/27/2024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6/27/2024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6/27/2024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6/27/2024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6/27/2024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6/27/2024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6/27/2024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6/27/2024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6/27/2024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ChangeArrowheads="1"/>
          </p:cNvSpPr>
          <p:nvPr/>
        </p:nvSpPr>
        <p:spPr bwMode="auto">
          <a:xfrm>
            <a:off x="140336" y="1344659"/>
            <a:ext cx="5834666" cy="1280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a:solidFill>
                  <a:prstClr val="black"/>
                </a:solidFill>
              </a:rPr>
              <a:t>Investigates the effects of compounded uncertainties in economic and population growth on long-term multisectoral outcomes, using the Global Change Analysis Model (GCAM) to model impacts on energy consumption, water withdrawal, staple food prices, and CO2 emissions across different regions and scenarios.</a:t>
            </a:r>
            <a:endParaRPr lang="en-US" sz="1300" b="1">
              <a:solidFill>
                <a:prstClr val="black"/>
              </a:solidFill>
            </a:endParaRPr>
          </a:p>
        </p:txBody>
      </p:sp>
      <p:sp>
        <p:nvSpPr>
          <p:cNvPr id="3076" name="Rectangle 5"/>
          <p:cNvSpPr>
            <a:spLocks noChangeArrowheads="1"/>
          </p:cNvSpPr>
          <p:nvPr/>
        </p:nvSpPr>
        <p:spPr bwMode="auto">
          <a:xfrm>
            <a:off x="160106" y="99938"/>
            <a:ext cx="1203189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sz="2800" b="1">
                <a:solidFill>
                  <a:srgbClr val="000000"/>
                </a:solidFill>
                <a:effectLst/>
                <a:latin typeface="Arial" panose="020B0604020202020204" pitchFamily="34" charset="0"/>
                <a:ea typeface="Times New Roman" panose="02020603050405020304" pitchFamily="18" charset="0"/>
              </a:rPr>
              <a:t>Compounding Uncertainties in Economic and Population Growth Increase Tail Risks for Outcomes Across Sectors</a:t>
            </a:r>
            <a:endParaRPr lang="en-US" sz="2800" b="1">
              <a:effectLst/>
              <a:latin typeface="Arial" panose="020B0604020202020204" pitchFamily="34" charset="0"/>
              <a:ea typeface="SimSun" panose="02010600030101010101" pitchFamily="2" charset="-122"/>
            </a:endParaRPr>
          </a:p>
        </p:txBody>
      </p:sp>
      <p:sp>
        <p:nvSpPr>
          <p:cNvPr id="3077" name="Text Box 6"/>
          <p:cNvSpPr txBox="1">
            <a:spLocks noChangeArrowheads="1"/>
          </p:cNvSpPr>
          <p:nvPr/>
        </p:nvSpPr>
        <p:spPr bwMode="auto">
          <a:xfrm>
            <a:off x="6545057" y="5864701"/>
            <a:ext cx="54102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err="1">
                <a:solidFill>
                  <a:srgbClr val="000000"/>
                </a:solidFill>
                <a:latin typeface="+mn-lt"/>
              </a:rPr>
              <a:t>Kanyako</a:t>
            </a:r>
            <a:r>
              <a:rPr lang="en-US" altLang="en-US" sz="1000" dirty="0">
                <a:solidFill>
                  <a:srgbClr val="000000"/>
                </a:solidFill>
                <a:latin typeface="+mn-lt"/>
              </a:rPr>
              <a:t>, F., Lamontagne, J., Snyder, A., Morris, J., Iyer, G., Dolan, F., et al. (2024). Compounding uncertainties in economic and population growth increase tail risks for relevant outcomes across sectors. </a:t>
            </a:r>
            <a:r>
              <a:rPr lang="en-US" altLang="en-US" sz="1000" i="1" dirty="0">
                <a:solidFill>
                  <a:srgbClr val="000000"/>
                </a:solidFill>
                <a:latin typeface="+mn-lt"/>
              </a:rPr>
              <a:t>Earth's Future</a:t>
            </a:r>
            <a:r>
              <a:rPr lang="en-US" altLang="en-US" sz="1000" dirty="0">
                <a:solidFill>
                  <a:srgbClr val="000000"/>
                </a:solidFill>
                <a:latin typeface="+mn-lt"/>
              </a:rPr>
              <a:t>, 12, e2023EF003930. https://doi.org/10.1029/2023EF003930</a:t>
            </a:r>
            <a:endParaRPr lang="en-US" sz="1000" b="0" i="0" dirty="0">
              <a:solidFill>
                <a:srgbClr val="222222"/>
              </a:solidFill>
              <a:effectLst/>
              <a:cs typeface="Calibri" panose="020F0502020204030204" pitchFamily="34" charset="0"/>
            </a:endParaRPr>
          </a:p>
        </p:txBody>
      </p:sp>
      <p:sp>
        <p:nvSpPr>
          <p:cNvPr id="3078" name="TextBox 9"/>
          <p:cNvSpPr txBox="1">
            <a:spLocks noChangeArrowheads="1"/>
          </p:cNvSpPr>
          <p:nvPr/>
        </p:nvSpPr>
        <p:spPr bwMode="auto">
          <a:xfrm>
            <a:off x="6443473" y="4804495"/>
            <a:ext cx="5613368"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b="1" dirty="0">
                <a:solidFill>
                  <a:srgbClr val="0000FF"/>
                </a:solidFill>
                <a:latin typeface="Arial" panose="020B0604020202020204" pitchFamily="34" charset="0"/>
              </a:rPr>
              <a:t>This figure illustrates the disproportionate impact on extreme outcomes under a GCAM reference scenario, emphasizing the need for incorporating multiple uncertainties in future planning.  Here we see magnification versus non-exceedance probability for global staple food prices, water withdrawals, final energy consumption, and CO2 emissions due to GDP uncertainty under the reference case in 2100. </a:t>
            </a:r>
          </a:p>
        </p:txBody>
      </p:sp>
      <p:sp>
        <p:nvSpPr>
          <p:cNvPr id="3" name="Rectangle 4">
            <a:extLst>
              <a:ext uri="{FF2B5EF4-FFF2-40B4-BE49-F238E27FC236}">
                <a16:creationId xmlns:a16="http://schemas.microsoft.com/office/drawing/2014/main" id="{68BF74B0-DE2D-377C-83B3-52E22BD1DD2D}"/>
              </a:ext>
            </a:extLst>
          </p:cNvPr>
          <p:cNvSpPr>
            <a:spLocks noChangeArrowheads="1"/>
          </p:cNvSpPr>
          <p:nvPr/>
        </p:nvSpPr>
        <p:spPr bwMode="auto">
          <a:xfrm>
            <a:off x="160106" y="2559844"/>
            <a:ext cx="5935894" cy="1859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spcBef>
                <a:spcPct val="15000"/>
              </a:spcBef>
              <a:buFont typeface="Arial" pitchFamily="34" charset="0"/>
              <a:buChar char="●"/>
              <a:defRPr/>
            </a:pPr>
            <a:r>
              <a:rPr lang="en-US" sz="1300" dirty="0">
                <a:solidFill>
                  <a:prstClr val="black"/>
                </a:solidFill>
              </a:rPr>
              <a:t>Implement stochastic simulations to generate large ensembles of GDP and Population drivers to GCAM with different levels of feedback (FB) between the two, to evaluate the differential impacts across distributions of multisector outcomes.</a:t>
            </a:r>
          </a:p>
          <a:p>
            <a:pPr marL="285750" indent="-285750">
              <a:spcBef>
                <a:spcPct val="15000"/>
              </a:spcBef>
              <a:buFont typeface="Arial" pitchFamily="34" charset="0"/>
              <a:buChar char="●"/>
              <a:defRPr/>
            </a:pPr>
            <a:r>
              <a:rPr lang="en-US" sz="1300" dirty="0">
                <a:solidFill>
                  <a:prstClr val="black"/>
                </a:solidFill>
              </a:rPr>
              <a:t>Calculate magnification curves to isolate the impact of jointly considering GDP and Population uncertainty on each quantile of outcome distributions, mapping how uncertainty propagates through GCAM to alter outcome distributions.</a:t>
            </a:r>
          </a:p>
          <a:p>
            <a:pPr marL="285750" indent="-285750">
              <a:spcBef>
                <a:spcPct val="15000"/>
              </a:spcBef>
              <a:buFont typeface="Arial" pitchFamily="34" charset="0"/>
              <a:buChar char="●"/>
              <a:defRPr/>
            </a:pPr>
            <a:r>
              <a:rPr lang="en-US" sz="1300" dirty="0">
                <a:solidFill>
                  <a:prstClr val="black"/>
                </a:solidFill>
              </a:rPr>
              <a:t>Conduct principal component analysis on the magnification curves across regions and sectors to identify distinct patterns of uncertainty magnifications.</a:t>
            </a:r>
          </a:p>
        </p:txBody>
      </p:sp>
      <p:sp>
        <p:nvSpPr>
          <p:cNvPr id="4" name="Rectangle 4">
            <a:extLst>
              <a:ext uri="{FF2B5EF4-FFF2-40B4-BE49-F238E27FC236}">
                <a16:creationId xmlns:a16="http://schemas.microsoft.com/office/drawing/2014/main" id="{EF94BB43-E224-DEE9-15D1-8FDDF20D201A}"/>
              </a:ext>
            </a:extLst>
          </p:cNvPr>
          <p:cNvSpPr>
            <a:spLocks noChangeArrowheads="1"/>
          </p:cNvSpPr>
          <p:nvPr/>
        </p:nvSpPr>
        <p:spPr bwMode="auto">
          <a:xfrm>
            <a:off x="145098" y="4745185"/>
            <a:ext cx="5834666"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3210" indent="-283210">
              <a:spcBef>
                <a:spcPct val="15000"/>
              </a:spcBef>
              <a:buFont typeface="Arial" panose="020B0604020202020204" pitchFamily="34" charset="0"/>
              <a:buChar char="●"/>
            </a:pPr>
            <a:r>
              <a:rPr lang="en-US" altLang="en-US" sz="1300" dirty="0">
                <a:solidFill>
                  <a:srgbClr val="000000"/>
                </a:solidFill>
              </a:rPr>
              <a:t>Uncertainties in GDP and population growth amplify tail risks in energy use, CO2 emissions, and food prices.  </a:t>
            </a:r>
            <a:endParaRPr lang="en-US" dirty="0"/>
          </a:p>
          <a:p>
            <a:pPr marL="283210" indent="-283210">
              <a:spcBef>
                <a:spcPct val="15000"/>
              </a:spcBef>
              <a:buFont typeface="Arial" panose="020B0604020202020204" pitchFamily="34" charset="0"/>
              <a:buChar char="●"/>
            </a:pPr>
            <a:r>
              <a:rPr lang="en-US" altLang="en-US" sz="1300" dirty="0">
                <a:solidFill>
                  <a:srgbClr val="000000"/>
                </a:solidFill>
                <a:latin typeface="Calibri"/>
                <a:cs typeface="Arial"/>
              </a:rPr>
              <a:t>Alternative futures that GCAM can model can constrain uncertainties in some sectors (e.g., energy), but this comes with increased uncertainty in other sectors (e.g., food prices and water withdrawals) in addition to higher median values.</a:t>
            </a:r>
          </a:p>
          <a:p>
            <a:pPr marL="283210" indent="-283210">
              <a:spcBef>
                <a:spcPct val="15000"/>
              </a:spcBef>
              <a:buFont typeface="Arial" panose="020B0604020202020204" pitchFamily="34" charset="0"/>
              <a:buChar char="●"/>
            </a:pPr>
            <a:r>
              <a:rPr lang="en-US" altLang="en-US" sz="1300" dirty="0">
                <a:solidFill>
                  <a:srgbClr val="000000"/>
                </a:solidFill>
                <a:latin typeface="Calibri"/>
                <a:cs typeface="Arial"/>
              </a:rPr>
              <a:t>Results differ across regions, but Principal Component Analysis (PCA) reveals common types of outcomes regions and sectors may fall into, marking a first step toward classifying deeper regional patterns in GCAM.</a:t>
            </a:r>
          </a:p>
        </p:txBody>
      </p:sp>
      <p:sp>
        <p:nvSpPr>
          <p:cNvPr id="8" name="Rectangle 4">
            <a:extLst>
              <a:ext uri="{FF2B5EF4-FFF2-40B4-BE49-F238E27FC236}">
                <a16:creationId xmlns:a16="http://schemas.microsoft.com/office/drawing/2014/main" id="{7401EFDF-50E3-340F-EBF7-9002B0511AE6}"/>
              </a:ext>
            </a:extLst>
          </p:cNvPr>
          <p:cNvSpPr>
            <a:spLocks noChangeArrowheads="1"/>
          </p:cNvSpPr>
          <p:nvPr/>
        </p:nvSpPr>
        <p:spPr bwMode="auto">
          <a:xfrm>
            <a:off x="179929" y="10668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a:solidFill>
                  <a:prstClr val="black"/>
                </a:solidFill>
              </a:rPr>
              <a:t>Objective</a:t>
            </a:r>
          </a:p>
        </p:txBody>
      </p:sp>
      <p:sp>
        <p:nvSpPr>
          <p:cNvPr id="9" name="Rectangle 4">
            <a:extLst>
              <a:ext uri="{FF2B5EF4-FFF2-40B4-BE49-F238E27FC236}">
                <a16:creationId xmlns:a16="http://schemas.microsoft.com/office/drawing/2014/main" id="{E7A84942-FEBE-A930-6496-9FA34FD6C745}"/>
              </a:ext>
            </a:extLst>
          </p:cNvPr>
          <p:cNvSpPr>
            <a:spLocks noChangeArrowheads="1"/>
          </p:cNvSpPr>
          <p:nvPr/>
        </p:nvSpPr>
        <p:spPr bwMode="auto">
          <a:xfrm>
            <a:off x="175167" y="226221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a:solidFill>
                  <a:prstClr val="black"/>
                </a:solidFill>
              </a:rPr>
              <a:t>Approach</a:t>
            </a:r>
          </a:p>
        </p:txBody>
      </p:sp>
      <p:sp>
        <p:nvSpPr>
          <p:cNvPr id="10" name="Rectangle 4">
            <a:extLst>
              <a:ext uri="{FF2B5EF4-FFF2-40B4-BE49-F238E27FC236}">
                <a16:creationId xmlns:a16="http://schemas.microsoft.com/office/drawing/2014/main" id="{145C8B62-5EEE-2E74-C2BB-F43010C0A1E8}"/>
              </a:ext>
            </a:extLst>
          </p:cNvPr>
          <p:cNvSpPr>
            <a:spLocks noChangeArrowheads="1"/>
          </p:cNvSpPr>
          <p:nvPr/>
        </p:nvSpPr>
        <p:spPr bwMode="auto">
          <a:xfrm>
            <a:off x="175167" y="4419600"/>
            <a:ext cx="5834666"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a:solidFill>
                  <a:prstClr val="black"/>
                </a:solidFill>
              </a:rPr>
              <a:t>Impact</a:t>
            </a:r>
          </a:p>
        </p:txBody>
      </p:sp>
      <p:pic>
        <p:nvPicPr>
          <p:cNvPr id="5" name="Picture 4">
            <a:extLst>
              <a:ext uri="{FF2B5EF4-FFF2-40B4-BE49-F238E27FC236}">
                <a16:creationId xmlns:a16="http://schemas.microsoft.com/office/drawing/2014/main" id="{3ACFED69-F22E-D8D0-9B1C-A9F6CC60A481}"/>
              </a:ext>
            </a:extLst>
          </p:cNvPr>
          <p:cNvPicPr>
            <a:picLocks noChangeAspect="1"/>
          </p:cNvPicPr>
          <p:nvPr/>
        </p:nvPicPr>
        <p:blipFill>
          <a:blip r:embed="rId3"/>
          <a:stretch>
            <a:fillRect/>
          </a:stretch>
        </p:blipFill>
        <p:spPr>
          <a:xfrm>
            <a:off x="6838950" y="1068583"/>
            <a:ext cx="4419600" cy="3537480"/>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F3DCE4A35DF2489B0FA14578B7EB9C" ma:contentTypeVersion="6" ma:contentTypeDescription="Create a new document." ma:contentTypeScope="" ma:versionID="e2a616fd8b8821c3b7c6fdbc675099db">
  <xsd:schema xmlns:xsd="http://www.w3.org/2001/XMLSchema" xmlns:xs="http://www.w3.org/2001/XMLSchema" xmlns:p="http://schemas.microsoft.com/office/2006/metadata/properties" xmlns:ns2="3dd6b36f-9053-431b-948e-c92c94fa1af8" xmlns:ns3="6c393795-268f-4662-9efe-940c571d540a" targetNamespace="http://schemas.microsoft.com/office/2006/metadata/properties" ma:root="true" ma:fieldsID="6d8bbc7f7f4906d342c05c4b13e171c9" ns2:_="" ns3:_="">
    <xsd:import namespace="3dd6b36f-9053-431b-948e-c92c94fa1af8"/>
    <xsd:import namespace="6c393795-268f-4662-9efe-940c571d540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d6b36f-9053-431b-948e-c92c94fa1a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393795-268f-4662-9efe-940c571d540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6c393795-268f-4662-9efe-940c571d540a">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ED3FEC-287C-4E80-8CA1-BEA6B4593D35}">
  <ds:schemaRefs>
    <ds:schemaRef ds:uri="3dd6b36f-9053-431b-948e-c92c94fa1af8"/>
    <ds:schemaRef ds:uri="6c393795-268f-4662-9efe-940c571d540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A57D9F0-2B85-430B-8843-0027C0E6F07C}">
  <ds:schemaRefs>
    <ds:schemaRef ds:uri="3dd6b36f-9053-431b-948e-c92c94fa1af8"/>
    <ds:schemaRef ds:uri="6c393795-268f-4662-9efe-940c571d540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158</TotalTime>
  <Words>377</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Steyn, Rita A</cp:lastModifiedBy>
  <cp:revision>6</cp:revision>
  <cp:lastPrinted>2011-05-11T17:30:12Z</cp:lastPrinted>
  <dcterms:created xsi:type="dcterms:W3CDTF">2017-11-02T21:19:41Z</dcterms:created>
  <dcterms:modified xsi:type="dcterms:W3CDTF">2024-06-27T17:33:15Z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0x0101000AF3DCE4A35DF2489B0FA14578B7EB9C</vt:lpwstr>
  </property>
  <property fmtid="{D5CDD505-2E9C-101B-9397-08002B2CF9AE}" pid="4" name="Order">
    <vt:r8>3400</vt:r8>
  </property>
  <property fmtid="{D5CDD505-2E9C-101B-9397-08002B2CF9AE}" pid="5" name="MediaServiceImageTags">
    <vt:lpwstr/>
  </property>
</Properties>
</file>