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9895A-2F7A-A274-93E4-20272CFE8043}" name="Mundy, Beth E" initials="MBE" userId="S::beth.mundy@pnnl.gov::09c03546-1d2d-4d82-89e1-bb5e2a2e68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0"/>
    <p:restoredTop sz="94558"/>
  </p:normalViewPr>
  <p:slideViewPr>
    <p:cSldViewPr snapToGrid="0">
      <p:cViewPr varScale="1">
        <p:scale>
          <a:sx n="114" d="100"/>
          <a:sy n="114" d="100"/>
        </p:scale>
        <p:origin x="16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6DF26144-00D0-4A50-9A09-38C01F7D8A01}"/>
    <pc:docChg chg="modSld">
      <pc:chgData name="Mundy, Beth E" userId="09c03546-1d2d-4d82-89e1-bb5e2a2e687b" providerId="ADAL" clId="{6DF26144-00D0-4A50-9A09-38C01F7D8A01}" dt="2023-07-14T22:12:16.168" v="7" actId="255"/>
      <pc:docMkLst>
        <pc:docMk/>
      </pc:docMkLst>
      <pc:sldChg chg="delSp modSp mod">
        <pc:chgData name="Mundy, Beth E" userId="09c03546-1d2d-4d82-89e1-bb5e2a2e687b" providerId="ADAL" clId="{6DF26144-00D0-4A50-9A09-38C01F7D8A01}" dt="2023-07-14T22:12:16.168" v="7" actId="255"/>
        <pc:sldMkLst>
          <pc:docMk/>
          <pc:sldMk cId="48207075" sldId="257"/>
        </pc:sldMkLst>
        <pc:spChg chg="del mod">
          <ac:chgData name="Mundy, Beth E" userId="09c03546-1d2d-4d82-89e1-bb5e2a2e687b" providerId="ADAL" clId="{6DF26144-00D0-4A50-9A09-38C01F7D8A01}" dt="2023-07-14T22:12:04.091" v="5"/>
          <ac:spMkLst>
            <pc:docMk/>
            <pc:sldMk cId="48207075" sldId="257"/>
            <ac:spMk id="11" creationId="{B5AB7883-C89A-4536-8269-F091943704C3}"/>
          </ac:spMkLst>
        </pc:spChg>
        <pc:spChg chg="mod">
          <ac:chgData name="Mundy, Beth E" userId="09c03546-1d2d-4d82-89e1-bb5e2a2e687b" providerId="ADAL" clId="{6DF26144-00D0-4A50-9A09-38C01F7D8A01}" dt="2023-07-14T22:12:16.168" v="7" actId="255"/>
          <ac:spMkLst>
            <pc:docMk/>
            <pc:sldMk cId="48207075" sldId="257"/>
            <ac:spMk id="18" creationId="{A152E340-C694-6C20-5907-B290F4333E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1E421-4BF9-9A34-08C7-8B8DE4C4C95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F0F4C-2E51-FAF6-21AB-1EA42FE3AC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953529" y="0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Ctr="0" compatLnSpc="0">
            <a:noAutofit/>
          </a:bodyPr>
          <a:lstStyle/>
          <a:p>
            <a:pPr algn="r" hangingPunct="0">
              <a:defRPr sz="1400"/>
            </a:pPr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E99D0-3575-665A-3E11-F5BB3909A57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819515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="b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B23C1-E155-D35E-6B40-F4A26CA5EBE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953529" y="8819515"/>
            <a:ext cx="3031147" cy="463853"/>
          </a:xfrm>
          <a:prstGeom prst="rect">
            <a:avLst/>
          </a:prstGeom>
          <a:noFill/>
          <a:ln>
            <a:noFill/>
          </a:ln>
        </p:spPr>
        <p:txBody>
          <a:bodyPr vert="horz" wrap="square" lIns="82107" tIns="41054" rIns="82107" bIns="41054" anchor="b" anchorCtr="0" compatLnSpc="0">
            <a:noAutofit/>
          </a:bodyPr>
          <a:lstStyle/>
          <a:p>
            <a:pPr algn="r" hangingPunct="0">
              <a:defRPr sz="1400"/>
            </a:pPr>
            <a:fld id="{A7FA9EFB-2015-864F-B416-82EFCD350FC9}" type="slidenum">
              <a:t>‹#›</a:t>
            </a:fld>
            <a:endParaRPr lang="en-US" sz="1300">
              <a:latin typeface="Liberation Sans" pitchFamily="18"/>
              <a:ea typeface="Nimbus Sans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3339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E0B4BD-A8CA-8A1E-C5C0-3126B2222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AD5F04-9525-729E-D3F3-86C3245AF2F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BF9B77B-6A7B-1313-CD47-BED668AC5F1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43CEE-6D7C-9CA1-9B37-9D02852963C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552A0-E7B5-4D9C-173F-EAB7D0ADB88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F8BA5-5728-9505-A829-8EB6C04574D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Cantarell" pitchFamily="2"/>
                <a:cs typeface="Nimbus Sans" pitchFamily="2"/>
              </a:defRPr>
            </a:lvl1pPr>
          </a:lstStyle>
          <a:p>
            <a:pPr lvl="0"/>
            <a:fld id="{2AF3DC15-E39B-0E4E-90A9-FDFB663A39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AF3DC15-E39B-0E4E-90A9-FDFB663A39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2E42-C8FE-6DEC-BB51-5F2489D44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73D109-A151-206E-AACB-DE93E061A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A8ED-94F3-7FBF-6D7C-C11DD45F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F36A2-F5E8-9BFC-011E-DB7828954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4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75903-C5CB-9830-180F-DCECB6218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3180F-621F-4044-7E66-23EC48C5C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20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0DDB-A8CA-B1FD-3850-2FE578FF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ACC7-28BE-9EF0-30D4-91857FD9A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783C-3CB1-89E1-4065-1C0852C7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5081E-7BD4-46ED-C2A9-A8E3CDB49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4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5DC71-BD3A-0A81-1159-DF111CDD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3069D-D3C5-02A9-95AA-4B71B88F7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4713C-AE63-C537-BEA6-5B3E2F93B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81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599E-59EA-F689-E6D3-DFF96A10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FAA04-8D01-A0AD-8DA8-7F39EAC09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9F9F5-4DFA-C452-1FC9-B4DF82277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75000-CA42-080B-D3B3-FDE24AB3B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9BD4B-7927-614E-07ED-367B2D1B6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67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EE09-2845-BD42-34B2-1AD97BEBC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25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316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8C8A-884B-A41D-2913-DBA74FAD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C726F-0C6D-F776-0001-651725AED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DD1CD-8A3F-3154-BB32-A32971D84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722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611F-CDFD-6A18-F37A-902D75005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F71577-5BAC-7E77-47A9-6D799B457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BFC47-D010-79EC-AD32-208583511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19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9A37-5F05-BB2B-054C-9D591550A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23D8EAC-F828-5F3B-EE8E-51CCEC108F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rmAutofit/>
          </a:bodyPr>
          <a:lstStyle/>
          <a:p>
            <a:pPr lvl="0"/>
            <a:r>
              <a:rPr lang="en-US"/>
              <a:t>Click icon to add table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Nimbus Sans" pitchFamily="2"/>
          <a:cs typeface="Arial" pitchFamily="34"/>
        </a:defRPr>
      </a:lvl1pPr>
    </p:titleStyle>
    <p:bodyStyle>
      <a:lvl1pPr lvl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Calibri" pitchFamily="34"/>
          <a:ea typeface="Nimbus Sans" pitchFamily="2"/>
          <a:cs typeface="Arial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7DA116-3E59-19F2-D09F-94A786DDC646}"/>
              </a:ext>
            </a:extLst>
          </p:cNvPr>
          <p:cNvSpPr txBox="1"/>
          <p:nvPr/>
        </p:nvSpPr>
        <p:spPr>
          <a:xfrm>
            <a:off x="62423" y="62591"/>
            <a:ext cx="8147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Adding Ice Shelves Improves the Accuracy of Global Tidal Models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727F43-1111-FB2A-5F63-64B1367C539D}"/>
              </a:ext>
            </a:extLst>
          </p:cNvPr>
          <p:cNvGrpSpPr/>
          <p:nvPr/>
        </p:nvGrpSpPr>
        <p:grpSpPr>
          <a:xfrm>
            <a:off x="207576" y="1327917"/>
            <a:ext cx="7556797" cy="1057574"/>
            <a:chOff x="483476" y="1669506"/>
            <a:chExt cx="7556797" cy="10575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A62081-EAEB-2597-E0DA-356FFE2F856F}"/>
                </a:ext>
              </a:extLst>
            </p:cNvPr>
            <p:cNvSpPr txBox="1"/>
            <p:nvPr/>
          </p:nvSpPr>
          <p:spPr>
            <a:xfrm>
              <a:off x="3442062" y="1669506"/>
              <a:ext cx="191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EF1200-FAB0-5127-65BA-E91FE1407FD3}"/>
                </a:ext>
              </a:extLst>
            </p:cNvPr>
            <p:cNvSpPr txBox="1"/>
            <p:nvPr/>
          </p:nvSpPr>
          <p:spPr>
            <a:xfrm>
              <a:off x="483476" y="2080749"/>
              <a:ext cx="7556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Include Antarctic ice shelf cavities in global ocean simulations to improve tidal amplitude and phase results over the whole Earth.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1D6DD2-6218-B991-0E13-AF54C1874D8C}"/>
              </a:ext>
            </a:extLst>
          </p:cNvPr>
          <p:cNvGrpSpPr/>
          <p:nvPr/>
        </p:nvGrpSpPr>
        <p:grpSpPr>
          <a:xfrm>
            <a:off x="207577" y="2247346"/>
            <a:ext cx="7836170" cy="1864709"/>
            <a:chOff x="483477" y="3067774"/>
            <a:chExt cx="7954167" cy="18647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5F6C79-0D2B-366C-D0AA-24C4E5A12270}"/>
                </a:ext>
              </a:extLst>
            </p:cNvPr>
            <p:cNvSpPr txBox="1"/>
            <p:nvPr/>
          </p:nvSpPr>
          <p:spPr>
            <a:xfrm>
              <a:off x="3538500" y="3067774"/>
              <a:ext cx="16453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Approach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153692-9825-B41F-4027-D1CA78EFE56A}"/>
                </a:ext>
              </a:extLst>
            </p:cNvPr>
            <p:cNvSpPr txBox="1"/>
            <p:nvPr/>
          </p:nvSpPr>
          <p:spPr>
            <a:xfrm>
              <a:off x="483477" y="3455155"/>
              <a:ext cx="79541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Extend the ocean model domain into ice shelf cavities, including the pressure induced by overlying ice and the bedrock topography.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Compare global simulations with and without ice shelves, using resolutions from 64 to 5 km grid cells. Analyze results for the amplitude and phase of the five largest tidal constituents.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5B7E9D-E7A0-D1F2-FEC4-137F3C5683E8}"/>
              </a:ext>
            </a:extLst>
          </p:cNvPr>
          <p:cNvGrpSpPr/>
          <p:nvPr/>
        </p:nvGrpSpPr>
        <p:grpSpPr>
          <a:xfrm>
            <a:off x="215124" y="3991999"/>
            <a:ext cx="8019393" cy="1879372"/>
            <a:chOff x="483476" y="4785327"/>
            <a:chExt cx="8019393" cy="187937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C89589-DA6F-FF9E-7704-5DAC8131CCFC}"/>
                </a:ext>
              </a:extLst>
            </p:cNvPr>
            <p:cNvSpPr txBox="1"/>
            <p:nvPr/>
          </p:nvSpPr>
          <p:spPr>
            <a:xfrm>
              <a:off x="3530952" y="4785327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Impact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8ACD29-E2BA-88DE-9924-93FF563F0C52}"/>
                </a:ext>
              </a:extLst>
            </p:cNvPr>
            <p:cNvSpPr txBox="1"/>
            <p:nvPr/>
          </p:nvSpPr>
          <p:spPr>
            <a:xfrm>
              <a:off x="483476" y="5187371"/>
              <a:ext cx="80193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Errors compared to satellite observations were reduced by up to 50% near Antarctica and by 5 – 10% globally.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Tidal modeling is important for coastal inundation studies of future climates. Validation against observations and improved accuracy is a critical first step.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0B3D150-3D10-CDEA-2483-02AC26A98F73}"/>
              </a:ext>
            </a:extLst>
          </p:cNvPr>
          <p:cNvSpPr txBox="1"/>
          <p:nvPr/>
        </p:nvSpPr>
        <p:spPr>
          <a:xfrm>
            <a:off x="142322" y="6563649"/>
            <a:ext cx="2133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OSTI Identifier: 1960182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3AA96-E0CB-9859-03F0-445148B3C8E5}"/>
              </a:ext>
            </a:extLst>
          </p:cNvPr>
          <p:cNvSpPr txBox="1"/>
          <p:nvPr/>
        </p:nvSpPr>
        <p:spPr>
          <a:xfrm>
            <a:off x="142322" y="5871371"/>
            <a:ext cx="743445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Cantarell"/>
                <a:cs typeface="Arial" panose="020B0604020202020204" pitchFamily="34" charset="0"/>
              </a:rPr>
              <a:t>Pal, N., et al. “Barotropic tides in MPAS-Ocean (E3SM V2): impact of ice shelf cavities.” </a:t>
            </a:r>
            <a:r>
              <a:rPr lang="en-US" sz="1400" i="1" dirty="0">
                <a:effectLst/>
                <a:latin typeface="Arial" panose="020B0604020202020204" pitchFamily="34" charset="0"/>
                <a:ea typeface="Cantarell"/>
                <a:cs typeface="Arial" panose="020B0604020202020204" pitchFamily="34" charset="0"/>
              </a:rPr>
              <a:t>Geoscientific Model Development,</a:t>
            </a:r>
            <a:r>
              <a:rPr lang="en-US" sz="1400" dirty="0">
                <a:effectLst/>
                <a:latin typeface="Arial" panose="020B0604020202020204" pitchFamily="34" charset="0"/>
                <a:ea typeface="Cantarell"/>
                <a:cs typeface="Arial" panose="020B0604020202020204" pitchFamily="34" charset="0"/>
              </a:rPr>
              <a:t> </a:t>
            </a:r>
            <a:r>
              <a:rPr lang="en-US" sz="1400" b="1" dirty="0">
                <a:effectLst/>
                <a:latin typeface="Arial" panose="020B0604020202020204" pitchFamily="34" charset="0"/>
                <a:ea typeface="Cantarell"/>
                <a:cs typeface="Arial" panose="020B0604020202020204" pitchFamily="34" charset="0"/>
              </a:rPr>
              <a:t>16</a:t>
            </a:r>
            <a:r>
              <a:rPr lang="en-US" sz="1400" b="1">
                <a:effectLst/>
                <a:latin typeface="Arial" panose="020B0604020202020204" pitchFamily="34" charset="0"/>
                <a:ea typeface="Cantarell"/>
                <a:cs typeface="Arial" panose="020B0604020202020204" pitchFamily="34" charset="0"/>
              </a:rPr>
              <a:t>, </a:t>
            </a:r>
            <a:r>
              <a:rPr lang="en-US" sz="1400">
                <a:effectLst/>
                <a:latin typeface="Arial" panose="020B0604020202020204" pitchFamily="34" charset="0"/>
                <a:ea typeface="Cantarell"/>
                <a:cs typeface="Arial" panose="020B0604020202020204" pitchFamily="34" charset="0"/>
              </a:rPr>
              <a:t>1297–1314 (2023). </a:t>
            </a:r>
            <a:r>
              <a:rPr lang="en-US" sz="1400" dirty="0">
                <a:effectLst/>
                <a:latin typeface="Arial" panose="020B0604020202020204" pitchFamily="34" charset="0"/>
                <a:ea typeface="Cantarell"/>
                <a:cs typeface="Arial" panose="020B0604020202020204" pitchFamily="34" charset="0"/>
              </a:rPr>
              <a:t>[DOI: 10.5194/gmd-16-1297-2023]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52E340-C694-6C20-5907-B290F4333E8B}"/>
              </a:ext>
            </a:extLst>
          </p:cNvPr>
          <p:cNvSpPr txBox="1"/>
          <p:nvPr/>
        </p:nvSpPr>
        <p:spPr>
          <a:xfrm>
            <a:off x="7764372" y="5717483"/>
            <a:ext cx="442623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simulations of tides are much closer to observations when ice shelf cavities are included. Tidal amplitude (colors) and phase (lines) from MPAS-Ocean (top), with a diagram of an ice shelf cross section (bottom left) and the error in simulations compared to observations for different resolutions (bottom right).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2E250B-9E91-14E6-AF13-0EDD06B3E1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76" t="3063" r="23988" b="70090"/>
          <a:stretch/>
        </p:blipFill>
        <p:spPr>
          <a:xfrm>
            <a:off x="7724767" y="177535"/>
            <a:ext cx="4426236" cy="2274171"/>
          </a:xfrm>
          <a:prstGeom prst="rect">
            <a:avLst/>
          </a:prstGeom>
        </p:spPr>
      </p:pic>
      <p:pic>
        <p:nvPicPr>
          <p:cNvPr id="3" name="Picture 2" descr="A picture containing diagram, screenshot, map&#10;&#10;Description automatically generated">
            <a:extLst>
              <a:ext uri="{FF2B5EF4-FFF2-40B4-BE49-F238E27FC236}">
                <a16:creationId xmlns:a16="http://schemas.microsoft.com/office/drawing/2014/main" id="{897309D1-1361-9CA4-7C75-B39F927BF0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015" y="2469898"/>
            <a:ext cx="2679066" cy="1548743"/>
          </a:xfrm>
          <a:prstGeom prst="rect">
            <a:avLst/>
          </a:prstGeom>
        </p:spPr>
      </p:pic>
      <p:pic>
        <p:nvPicPr>
          <p:cNvPr id="12" name="Picture 11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29AE3DF-6963-C658-A917-D59154DDB6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006" y="3992983"/>
            <a:ext cx="2434597" cy="1813908"/>
          </a:xfrm>
          <a:prstGeom prst="rect">
            <a:avLst/>
          </a:prstGeom>
        </p:spPr>
      </p:pic>
      <p:sp>
        <p:nvSpPr>
          <p:cNvPr id="21" name="Notched Right Arrow 20">
            <a:extLst>
              <a:ext uri="{FF2B5EF4-FFF2-40B4-BE49-F238E27FC236}">
                <a16:creationId xmlns:a16="http://schemas.microsoft.com/office/drawing/2014/main" id="{6D1B3E50-DC2B-DCFD-1584-67209767C7F6}"/>
              </a:ext>
            </a:extLst>
          </p:cNvPr>
          <p:cNvSpPr/>
          <p:nvPr/>
        </p:nvSpPr>
        <p:spPr>
          <a:xfrm rot="13908796">
            <a:off x="7930052" y="2299826"/>
            <a:ext cx="341926" cy="26883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>
            <a:extLst>
              <a:ext uri="{FF2B5EF4-FFF2-40B4-BE49-F238E27FC236}">
                <a16:creationId xmlns:a16="http://schemas.microsoft.com/office/drawing/2014/main" id="{6A759222-598A-E8F8-0B79-78937F29B1CA}"/>
              </a:ext>
            </a:extLst>
          </p:cNvPr>
          <p:cNvSpPr/>
          <p:nvPr/>
        </p:nvSpPr>
        <p:spPr>
          <a:xfrm rot="17873621">
            <a:off x="9071043" y="2288966"/>
            <a:ext cx="341926" cy="268839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D158C8-3687-5670-B839-8D0EE9A55A7B}"/>
              </a:ext>
            </a:extLst>
          </p:cNvPr>
          <p:cNvSpPr txBox="1"/>
          <p:nvPr/>
        </p:nvSpPr>
        <p:spPr>
          <a:xfrm>
            <a:off x="8738937" y="-22484"/>
            <a:ext cx="2477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Tidal Amplitude and Phase</a:t>
            </a:r>
          </a:p>
        </p:txBody>
      </p:sp>
    </p:spTree>
    <p:extLst>
      <p:ext uri="{BB962C8B-B14F-4D97-AF65-F5344CB8AC3E}">
        <p14:creationId xmlns:p14="http://schemas.microsoft.com/office/powerpoint/2010/main" val="48207075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Tab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26464</TotalTime>
  <Words>242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Liberation Sans</vt:lpstr>
      <vt:lpstr>Liberation Serif</vt:lpstr>
      <vt:lpstr>Title and Table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33</cp:revision>
  <cp:lastPrinted>2011-05-11T17:30:12Z</cp:lastPrinted>
  <dcterms:created xsi:type="dcterms:W3CDTF">2017-11-02T21:19:41Z</dcterms:created>
  <dcterms:modified xsi:type="dcterms:W3CDTF">2023-07-14T22:12:23Z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PNNL IM Services</vt:lpwstr>
  </property>
  <property fmtid="{D5CDD505-2E9C-101B-9397-08002B2CF9AE}" pid="4" name="ContentTypeId">
    <vt:lpwstr>0x010100C4522C35C9ABB64B81B56AE93BD8121A</vt:lpwstr>
  </property>
  <property fmtid="{D5CDD505-2E9C-101B-9397-08002B2CF9AE}" pid="5" name="Notes">
    <vt:r8>1</vt:r8>
  </property>
  <property fmtid="{D5CDD505-2E9C-101B-9397-08002B2CF9AE}" pid="6" name="Order">
    <vt:r8>3400</vt:r8>
  </property>
  <property fmtid="{D5CDD505-2E9C-101B-9397-08002B2CF9AE}" pid="7" name="PresentationFormat">
    <vt:lpwstr>Widescreen</vt:lpwstr>
  </property>
  <property fmtid="{D5CDD505-2E9C-101B-9397-08002B2CF9AE}" pid="8" name="Slides">
    <vt:r8>1</vt:r8>
  </property>
  <property fmtid="{D5CDD505-2E9C-101B-9397-08002B2CF9AE}" pid="9" name="_dlc_DocIdItemGuid">
    <vt:lpwstr>75333844-ddec-49b7-ae1e-c27b23a45b5c</vt:lpwstr>
  </property>
</Properties>
</file>