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8" r:id="rId5"/>
  </p:sldIdLst>
  <p:sldSz cx="9144000" cy="6858000" type="screen4x3"/>
  <p:notesSz cx="6985000" cy="92837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59F1112F-74A5-02DF-B994-5D4AB005F9F8}" name="Bird, Hailey" initials="BH" userId="S::hailey.bird@pnnl.gov::3a0d51d0-5bf8-4e55-a687-46fc8ec55256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undy, Beth E" initials="MBE" lastIdx="6" clrIdx="0">
    <p:extLst>
      <p:ext uri="{19B8F6BF-5375-455C-9EA6-DF929625EA0E}">
        <p15:presenceInfo xmlns:p15="http://schemas.microsoft.com/office/powerpoint/2012/main" userId="S::beth.mundy@pnnl.gov::09c03546-1d2d-4d82-89e1-bb5e2a2e687b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25" autoAdjust="0"/>
  </p:normalViewPr>
  <p:slideViewPr>
    <p:cSldViewPr>
      <p:cViewPr varScale="1">
        <p:scale>
          <a:sx n="130" d="100"/>
          <a:sy n="130" d="100"/>
        </p:scale>
        <p:origin x="150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8/10/relationships/authors" Target="authors.xml"/><Relationship Id="rId3" Type="http://schemas.openxmlformats.org/officeDocument/2006/relationships/customXml" Target="../customXml/item3.xml"/><Relationship Id="rId7" Type="http://schemas.openxmlformats.org/officeDocument/2006/relationships/commentAuthors" Target="commentAuthors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ird, Hailey" userId="3a0d51d0-5bf8-4e55-a687-46fc8ec55256" providerId="ADAL" clId="{5D2D5DE1-A4CC-4CE1-896F-612F419FE232}"/>
    <pc:docChg chg="undo custSel modSld">
      <pc:chgData name="Bird, Hailey" userId="3a0d51d0-5bf8-4e55-a687-46fc8ec55256" providerId="ADAL" clId="{5D2D5DE1-A4CC-4CE1-896F-612F419FE232}" dt="2022-06-21T12:44:02.081" v="104"/>
      <pc:docMkLst>
        <pc:docMk/>
      </pc:docMkLst>
      <pc:sldChg chg="modSp mod addCm">
        <pc:chgData name="Bird, Hailey" userId="3a0d51d0-5bf8-4e55-a687-46fc8ec55256" providerId="ADAL" clId="{5D2D5DE1-A4CC-4CE1-896F-612F419FE232}" dt="2022-06-21T12:44:02.081" v="104"/>
        <pc:sldMkLst>
          <pc:docMk/>
          <pc:sldMk cId="0" sldId="258"/>
        </pc:sldMkLst>
        <pc:spChg chg="mod">
          <ac:chgData name="Bird, Hailey" userId="3a0d51d0-5bf8-4e55-a687-46fc8ec55256" providerId="ADAL" clId="{5D2D5DE1-A4CC-4CE1-896F-612F419FE232}" dt="2022-06-21T12:43:33.547" v="103" actId="13926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Bird, Hailey" userId="3a0d51d0-5bf8-4e55-a687-46fc8ec55256" providerId="ADAL" clId="{5D2D5DE1-A4CC-4CE1-896F-612F419FE232}" dt="2022-06-21T12:42:07.559" v="102" actId="14100"/>
          <ac:spMkLst>
            <pc:docMk/>
            <pc:sldMk cId="0" sldId="258"/>
            <ac:spMk id="3077" creationId="{00000000-0000-0000-0000-000000000000}"/>
          </ac:spMkLst>
        </pc:spChg>
        <pc:spChg chg="mod">
          <ac:chgData name="Bird, Hailey" userId="3a0d51d0-5bf8-4e55-a687-46fc8ec55256" providerId="ADAL" clId="{5D2D5DE1-A4CC-4CE1-896F-612F419FE232}" dt="2022-06-21T12:41:46.770" v="86" actId="1035"/>
          <ac:spMkLst>
            <pc:docMk/>
            <pc:sldMk cId="0" sldId="258"/>
            <ac:spMk id="3078" creationId="{00000000-0000-0000-0000-000000000000}"/>
          </ac:spMkLst>
        </pc:spChg>
        <pc:picChg chg="mod">
          <ac:chgData name="Bird, Hailey" userId="3a0d51d0-5bf8-4e55-a687-46fc8ec55256" providerId="ADAL" clId="{5D2D5DE1-A4CC-4CE1-896F-612F419FE232}" dt="2022-06-21T12:41:41.331" v="82" actId="1035"/>
          <ac:picMkLst>
            <pc:docMk/>
            <pc:sldMk cId="0" sldId="258"/>
            <ac:picMk id="8" creationId="{9A087EBF-581F-4EC0-8413-82BB5E8C82EA}"/>
          </ac:picMkLst>
        </pc:picChg>
      </pc:sldChg>
    </pc:docChg>
  </pc:docChgLst>
  <pc:docChgLst>
    <pc:chgData name="Mundy, Beth E" userId="09c03546-1d2d-4d82-89e1-bb5e2a2e687b" providerId="ADAL" clId="{C75F8647-F389-4306-805C-34A40ED417EB}"/>
    <pc:docChg chg="modSld">
      <pc:chgData name="Mundy, Beth E" userId="09c03546-1d2d-4d82-89e1-bb5e2a2e687b" providerId="ADAL" clId="{C75F8647-F389-4306-805C-34A40ED417EB}" dt="2022-07-06T20:47:21.152" v="3"/>
      <pc:docMkLst>
        <pc:docMk/>
      </pc:docMkLst>
      <pc:sldChg chg="modSp mod delCm">
        <pc:chgData name="Mundy, Beth E" userId="09c03546-1d2d-4d82-89e1-bb5e2a2e687b" providerId="ADAL" clId="{C75F8647-F389-4306-805C-34A40ED417EB}" dt="2022-07-06T20:47:21.152" v="3"/>
        <pc:sldMkLst>
          <pc:docMk/>
          <pc:sldMk cId="0" sldId="258"/>
        </pc:sldMkLst>
        <pc:spChg chg="mod">
          <ac:chgData name="Mundy, Beth E" userId="09c03546-1d2d-4d82-89e1-bb5e2a2e687b" providerId="ADAL" clId="{C75F8647-F389-4306-805C-34A40ED417EB}" dt="2022-07-06T20:47:18.825" v="2" actId="6549"/>
          <ac:spMkLst>
            <pc:docMk/>
            <pc:sldMk cId="0" sldId="258"/>
            <ac:spMk id="3075" creationId="{00000000-0000-0000-0000-000000000000}"/>
          </ac:spMkLst>
        </pc:spChg>
        <pc:spChg chg="mod">
          <ac:chgData name="Mundy, Beth E" userId="09c03546-1d2d-4d82-89e1-bb5e2a2e687b" providerId="ADAL" clId="{C75F8647-F389-4306-805C-34A40ED417EB}" dt="2022-07-06T20:47:15.737" v="1" actId="6549"/>
          <ac:spMkLst>
            <pc:docMk/>
            <pc:sldMk cId="0" sldId="258"/>
            <ac:spMk id="3078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EE4913F5-1EAE-474B-AF5A-E8BC3172F19B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8" tIns="46479" rIns="92958" bIns="46479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2958" tIns="46479" rIns="92958" bIns="46479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2958" tIns="46479" rIns="92958" bIns="4647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wrap="square" lIns="92958" tIns="46479" rIns="92958" bIns="4647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B298FFB-70F1-4A24-9782-D3D4B90F4D5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776242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54063" indent="-28892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60463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25600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90738" indent="-231775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479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30051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623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919538" indent="-2317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705FAF-829E-4395-B8B6-B498D53B3B43}" type="slidenum">
              <a:rPr lang="en-US" altLang="en-US">
                <a:solidFill>
                  <a:srgbClr val="000000"/>
                </a:solidFill>
              </a:rPr>
              <a:pPr eaLnBrk="1" hangingPunct="1"/>
              <a:t>1</a:t>
            </a:fld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z="1000"/>
              <a:t>http://www.pnnl.gov/science/highlights/highlights.asp?division=749</a:t>
            </a:r>
          </a:p>
        </p:txBody>
      </p:sp>
    </p:spTree>
    <p:extLst>
      <p:ext uri="{BB962C8B-B14F-4D97-AF65-F5344CB8AC3E}">
        <p14:creationId xmlns:p14="http://schemas.microsoft.com/office/powerpoint/2010/main" val="2729682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135F78-85A2-4A8E-B588-72BEBA900BB0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E678E4-5B40-41E7-B295-6E15A5E915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938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7F625-517B-440F-9267-2A80D666B736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A89244-42D4-4344-8CB0-317EFA9D52F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788302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12E40-FFBC-4D16-9B96-AE4DC79ACE89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DC9DD-7613-4A46-8A55-B05D74670C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1180665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 rtlCol="0">
            <a:normAutofit/>
          </a:bodyPr>
          <a:lstStyle/>
          <a:p>
            <a:pPr lvl="0"/>
            <a:r>
              <a:rPr lang="en-US" noProof="0"/>
              <a:t>Click icon to add table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877380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D42F4A-CFDF-49B1-A5BB-80EE2A5CB064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C322A1-86CB-4EDD-BD25-C77A09E989F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47495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C97724-70E9-494E-82EA-47E688CC4935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C3BD9F-1ED7-43F1-AEB5-0E60C8DFBF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46109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939D08-0738-4E34-AC41-6639B35ACD6D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52041E4-4A3F-4086-9C88-809FE63A66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50871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995167-4DB7-4E11-886A-CB7F3966F72D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099FE3B-D710-4794-B641-5B860069AD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564116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64730-86BB-4110-9C41-08FDBFA392CA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306B0-1A4A-4863-93A3-4B49804814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69026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AAD07-01BF-446E-8744-C7BB7767638F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7ABCF-3691-42EF-8D96-8AEB84F1869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782071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E092C-7F6F-4DA2-94A1-AFFE6A3B6BFC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8D7103-DDC9-4808-B39B-D6FA4C8675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822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1619B4-0779-4B38-8346-A994C45F2BF8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FC4C9C-1FCF-4447-B5EF-8B193573439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987808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0570776-5D34-4B94-8688-589C882A4837}" type="datetimeFigureOut">
              <a:rPr lang="en-US"/>
              <a:pPr>
                <a:defRPr/>
              </a:pPr>
              <a:t>7/6/2022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50C62178-E8A7-4C00-A203-4DE18BC737C0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4" r:id="rId1"/>
    <p:sldLayoutId id="2147483845" r:id="rId2"/>
    <p:sldLayoutId id="2147483846" r:id="rId3"/>
    <p:sldLayoutId id="2147483847" r:id="rId4"/>
    <p:sldLayoutId id="2147483848" r:id="rId5"/>
    <p:sldLayoutId id="2147483849" r:id="rId6"/>
    <p:sldLayoutId id="2147483850" r:id="rId7"/>
    <p:sldLayoutId id="2147483851" r:id="rId8"/>
    <p:sldLayoutId id="2147483852" r:id="rId9"/>
    <p:sldLayoutId id="2147483853" r:id="rId10"/>
    <p:sldLayoutId id="2147483854" r:id="rId11"/>
    <p:sldLayoutId id="2147483855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doi.org/10.5194/gmd-15-4055-2022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9A087EBF-581F-4EC0-8413-82BB5E8C82EA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6351" y="1219200"/>
            <a:ext cx="5161449" cy="2638981"/>
          </a:xfrm>
          <a:prstGeom prst="rect">
            <a:avLst/>
          </a:prstGeom>
          <a:noFill/>
          <a:ln>
            <a:noFill/>
          </a:ln>
        </p:spPr>
      </p:pic>
      <p:sp>
        <p:nvSpPr>
          <p:cNvPr id="3074" name="Rectangle 3"/>
          <p:cNvSpPr>
            <a:spLocks noChangeArrowheads="1"/>
          </p:cNvSpPr>
          <p:nvPr/>
        </p:nvSpPr>
        <p:spPr bwMode="auto">
          <a:xfrm>
            <a:off x="152400" y="3352800"/>
            <a:ext cx="342900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31775" indent="-231775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15000"/>
              </a:spcBef>
              <a:buFontTx/>
              <a:buNone/>
            </a:pPr>
            <a:endParaRPr lang="en-US" altLang="en-US" sz="1600">
              <a:solidFill>
                <a:srgbClr val="000000"/>
              </a:solidFill>
            </a:endParaRPr>
          </a:p>
        </p:txBody>
      </p:sp>
      <p:sp>
        <p:nvSpPr>
          <p:cNvPr id="3075" name="Rectangle 4"/>
          <p:cNvSpPr>
            <a:spLocks noChangeArrowheads="1"/>
          </p:cNvSpPr>
          <p:nvPr/>
        </p:nvSpPr>
        <p:spPr bwMode="auto">
          <a:xfrm>
            <a:off x="0" y="1066800"/>
            <a:ext cx="4114800" cy="5586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Objective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rgbClr val="00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F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acilitate the evaluation of aerosols, clouds, and aerosol-cloud interactions in Earth System models.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rgbClr val="00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Identify sources of simulation errors, providing in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sights into model deficiencies that can help guide future model development.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31775" indent="-231775" algn="ctr">
              <a:spcBef>
                <a:spcPct val="15000"/>
              </a:spcBef>
              <a:defRPr/>
            </a:pPr>
            <a:r>
              <a:rPr lang="en-US" sz="1400" b="1" dirty="0">
                <a:solidFill>
                  <a:prstClr val="black"/>
                </a:solidFill>
              </a:rPr>
              <a:t>Approach</a:t>
            </a: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Develop the Earth system model aerosol-cloud diagnostics (ESMAC </a:t>
            </a:r>
            <a:r>
              <a:rPr lang="en-US" sz="1400" dirty="0" err="1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Diags</a:t>
            </a:r>
            <a:r>
              <a:rPr lang="en-US" sz="1400" dirty="0">
                <a:solidFill>
                  <a:srgbClr val="0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) package with a focus 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on aerosol evaluation using primarily in-situ aircraft, ship, and surface measurements.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spcBef>
                <a:spcPct val="15000"/>
              </a:spcBef>
              <a:buFont typeface="Arial" pitchFamily="34" charset="0"/>
              <a:buChar char="●"/>
              <a:defRPr/>
            </a:pPr>
            <a:r>
              <a:rPr lang="en-US" sz="1400" dirty="0">
                <a:solidFill>
                  <a:srgbClr val="000000"/>
                </a:solidFill>
                <a:ea typeface="DengXian" panose="02010600030101010101" pitchFamily="2" charset="-122"/>
                <a:cs typeface="Calibri" panose="020F0502020204030204" pitchFamily="34" charset="0"/>
              </a:rPr>
              <a:t>Incorporate measurements from</a:t>
            </a:r>
            <a:r>
              <a:rPr lang="en-US" sz="140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DengXian" panose="02010600030101010101" pitchFamily="2" charset="-122"/>
                <a:cs typeface="Calibri" panose="020F0502020204030204" pitchFamily="34" charset="0"/>
              </a:rPr>
              <a:t> six field campaigns in four geographical regions: the Eastern North Atlantic (ENA), Central U.S. (CUS), Northeastern Pacific (NEP), and Southern Ocean (SO).</a:t>
            </a:r>
            <a:endParaRPr lang="en-US" sz="1400" dirty="0">
              <a:solidFill>
                <a:srgbClr val="0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 eaLnBrk="1" hangingPunct="1">
              <a:spcBef>
                <a:spcPct val="15000"/>
              </a:spcBef>
              <a:buFontTx/>
              <a:buNone/>
            </a:pPr>
            <a:r>
              <a:rPr lang="en-US" altLang="en-US" sz="1400" b="1" dirty="0">
                <a:solidFill>
                  <a:srgbClr val="000000"/>
                </a:solidFill>
              </a:rPr>
              <a:t>Impact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ESMAC </a:t>
            </a:r>
            <a:r>
              <a:rPr lang="en-US" altLang="en-US" sz="1400" dirty="0" err="1">
                <a:solidFill>
                  <a:srgbClr val="000000"/>
                </a:solidFill>
              </a:rPr>
              <a:t>Diags</a:t>
            </a:r>
            <a:r>
              <a:rPr lang="en-US" altLang="en-US" sz="1400">
                <a:solidFill>
                  <a:srgbClr val="000000"/>
                </a:solidFill>
              </a:rPr>
              <a:t> has </a:t>
            </a:r>
            <a:r>
              <a:rPr lang="en-US" altLang="en-US" sz="1400" dirty="0">
                <a:solidFill>
                  <a:srgbClr val="000000"/>
                </a:solidFill>
              </a:rPr>
              <a:t>been used to evaluate E3SM and guide the development of new parameterizations.</a:t>
            </a:r>
          </a:p>
          <a:p>
            <a:pPr marL="283464" indent="-283464" eaLnBrk="1" hangingPunct="1">
              <a:spcBef>
                <a:spcPct val="15000"/>
              </a:spcBef>
              <a:buFont typeface="Arial" panose="020B0604020202020204" pitchFamily="34" charset="0"/>
              <a:buChar char="●"/>
            </a:pPr>
            <a:r>
              <a:rPr lang="en-US" altLang="en-US" sz="1400" dirty="0">
                <a:solidFill>
                  <a:srgbClr val="000000"/>
                </a:solidFill>
              </a:rPr>
              <a:t>The flexible software design allows for </a:t>
            </a:r>
            <a:r>
              <a:rPr lang="en-US" altLang="en-US" sz="1400" dirty="0">
                <a:solidFill>
                  <a:srgbClr val="000000"/>
                </a:solidFill>
                <a:latin typeface="+mn-lt"/>
              </a:rPr>
              <a:t>further extension to include more measurements and diagnostics to better understand</a:t>
            </a:r>
            <a:r>
              <a:rPr lang="en-US" sz="1400" dirty="0">
                <a:effectLst/>
                <a:latin typeface="+mn-lt"/>
                <a:ea typeface="DengXian" panose="02010600030101010101" pitchFamily="2" charset="-122"/>
              </a:rPr>
              <a:t> aerosols, clouds, and aerosol-cloud </a:t>
            </a:r>
            <a:r>
              <a:rPr lang="en-US" sz="1400" dirty="0">
                <a:latin typeface="+mn-lt"/>
                <a:ea typeface="DengXian" panose="02010600030101010101" pitchFamily="2" charset="-122"/>
              </a:rPr>
              <a:t>interactions</a:t>
            </a:r>
            <a:r>
              <a:rPr lang="en-US" sz="1400" dirty="0">
                <a:effectLst/>
                <a:latin typeface="+mn-lt"/>
                <a:ea typeface="DengXian" panose="02010600030101010101" pitchFamily="2" charset="-122"/>
              </a:rPr>
              <a:t>. </a:t>
            </a:r>
            <a:endParaRPr lang="en-US" altLang="en-US" sz="14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7" name="Text Box 6"/>
          <p:cNvSpPr txBox="1">
            <a:spLocks noChangeArrowheads="1"/>
          </p:cNvSpPr>
          <p:nvPr/>
        </p:nvSpPr>
        <p:spPr bwMode="auto">
          <a:xfrm>
            <a:off x="4406196" y="5729495"/>
            <a:ext cx="4509204" cy="93871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100" dirty="0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Tang, S., Fast, J. D., Zhang, K., Hardin, J. C., Varble, A. C., Shilling, J. E., Mei, F., Zawadowicz, M. A., and Ma, P.-L. “Earth System Model Aerosol–Cloud Diagnostics (ESMAC </a:t>
            </a:r>
            <a:r>
              <a:rPr lang="en-US" sz="1100" dirty="0" err="1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Diags</a:t>
            </a:r>
            <a:r>
              <a:rPr lang="en-US" sz="1100" dirty="0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) package, version 1: assessing E3SM aerosol predictions using aircraft, ship, and surface measurements,” </a:t>
            </a:r>
            <a:r>
              <a:rPr lang="en-US" sz="1100" i="1" dirty="0" err="1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Geosci</a:t>
            </a:r>
            <a:r>
              <a:rPr lang="en-US" sz="1100" i="1" dirty="0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. Model Dev.,</a:t>
            </a:r>
            <a:r>
              <a:rPr lang="en-US" sz="1100" dirty="0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 </a:t>
            </a:r>
            <a:r>
              <a:rPr lang="en-US" sz="1100" b="1" dirty="0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15, </a:t>
            </a:r>
            <a:r>
              <a:rPr lang="en-US" sz="1100" dirty="0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</a:rPr>
              <a:t>4055–4076, (2022). [DOI: </a:t>
            </a:r>
            <a:r>
              <a:rPr lang="en-US" sz="1100" u="sng" dirty="0">
                <a:solidFill>
                  <a:srgbClr val="464646"/>
                </a:solidFill>
                <a:effectLst/>
                <a:latin typeface="+mn-lt"/>
                <a:ea typeface="DengXian" panose="02010600030101010101" pitchFamily="2" charset="-122"/>
                <a:hlinkClick r:id="rId4"/>
              </a:rPr>
              <a:t>10.5194/gmd-15-4055-2022</a:t>
            </a:r>
            <a:r>
              <a:rPr lang="en-US" sz="1100" u="sng" dirty="0">
                <a:solidFill>
                  <a:srgbClr val="464646"/>
                </a:solidFill>
                <a:latin typeface="+mn-lt"/>
                <a:ea typeface="DengXian" panose="02010600030101010101" pitchFamily="2" charset="-122"/>
              </a:rPr>
              <a:t>]</a:t>
            </a:r>
            <a:endParaRPr lang="en-US" altLang="en-US" sz="600" dirty="0">
              <a:solidFill>
                <a:srgbClr val="000000"/>
              </a:solidFill>
              <a:latin typeface="+mn-lt"/>
            </a:endParaRPr>
          </a:p>
        </p:txBody>
      </p:sp>
      <p:sp>
        <p:nvSpPr>
          <p:cNvPr id="3078" name="TextBox 9"/>
          <p:cNvSpPr txBox="1">
            <a:spLocks noChangeArrowheads="1"/>
          </p:cNvSpPr>
          <p:nvPr/>
        </p:nvSpPr>
        <p:spPr bwMode="auto">
          <a:xfrm>
            <a:off x="4297552" y="3962400"/>
            <a:ext cx="4723057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1200" b="1" dirty="0">
                <a:solidFill>
                  <a:srgbClr val="0000FF"/>
                </a:solidFill>
                <a:effectLst/>
                <a:ea typeface="DengXian" panose="02010600030101010101" pitchFamily="2" charset="-122"/>
              </a:rPr>
              <a:t>Aircraft (black) and ship (red) tracks for the six field campaigns included in the current </a:t>
            </a:r>
            <a:r>
              <a:rPr lang="en-US" sz="1200" b="1" dirty="0">
                <a:solidFill>
                  <a:srgbClr val="0000FF"/>
                </a:solidFill>
                <a:ea typeface="DengXian" panose="02010600030101010101" pitchFamily="2" charset="-122"/>
              </a:rPr>
              <a:t>version of </a:t>
            </a:r>
            <a:r>
              <a:rPr lang="en-US" sz="1200" b="1" dirty="0">
                <a:solidFill>
                  <a:srgbClr val="0000FF"/>
                </a:solidFill>
                <a:effectLst/>
                <a:ea typeface="DengXian" panose="02010600030101010101" pitchFamily="2" charset="-122"/>
              </a:rPr>
              <a:t>ESMAC </a:t>
            </a:r>
            <a:r>
              <a:rPr lang="en-US" sz="1200" b="1" dirty="0" err="1">
                <a:solidFill>
                  <a:srgbClr val="0000FF"/>
                </a:solidFill>
                <a:effectLst/>
                <a:ea typeface="DengXian" panose="02010600030101010101" pitchFamily="2" charset="-122"/>
              </a:rPr>
              <a:t>Diags</a:t>
            </a:r>
            <a:r>
              <a:rPr lang="en-US" sz="1200" b="1" dirty="0">
                <a:solidFill>
                  <a:srgbClr val="0000FF"/>
                </a:solidFill>
                <a:effectLst/>
                <a:ea typeface="DengXian" panose="02010600030101010101" pitchFamily="2" charset="-122"/>
              </a:rPr>
              <a:t>. The red stars in the enlarged map indicate two Atmospheric Radiation Measurement user facility fixed </a:t>
            </a:r>
            <a:r>
              <a:rPr lang="en-US" sz="1200" b="1" dirty="0">
                <a:solidFill>
                  <a:srgbClr val="0000FF"/>
                </a:solidFill>
                <a:ea typeface="DengXian" panose="02010600030101010101" pitchFamily="2" charset="-122"/>
              </a:rPr>
              <a:t>sites where ground-based measurements are available for model diagnostics: </a:t>
            </a:r>
            <a:r>
              <a:rPr lang="en-US" sz="1200" b="1" dirty="0">
                <a:solidFill>
                  <a:srgbClr val="0000FF"/>
                </a:solidFill>
                <a:effectLst/>
                <a:ea typeface="DengXian" panose="02010600030101010101" pitchFamily="2" charset="-122"/>
              </a:rPr>
              <a:t>the Southern Great Plains and ENA. The map overlay is aerosol optical depth at 550nm averaged from 2014</a:t>
            </a:r>
            <a:r>
              <a:rPr lang="en-US" sz="1200" b="1" dirty="0">
                <a:solidFill>
                  <a:srgbClr val="0000FF"/>
                </a:solidFill>
                <a:effectLst/>
                <a:latin typeface="Century Gothic" panose="020B0502020202020204" pitchFamily="34" charset="0"/>
                <a:ea typeface="DengXian" panose="02010600030101010101" pitchFamily="2" charset="-122"/>
              </a:rPr>
              <a:t>–</a:t>
            </a:r>
            <a:r>
              <a:rPr lang="en-US" sz="1200" b="1" dirty="0">
                <a:solidFill>
                  <a:srgbClr val="0000FF"/>
                </a:solidFill>
                <a:effectLst/>
                <a:ea typeface="DengXian" panose="02010600030101010101" pitchFamily="2" charset="-122"/>
              </a:rPr>
              <a:t>2018 and simulated by the Energy Exascale Earth System Model.</a:t>
            </a:r>
            <a:endParaRPr lang="en-US" altLang="en-US" sz="1200" b="1" dirty="0">
              <a:solidFill>
                <a:srgbClr val="0000FF"/>
              </a:solidFill>
              <a:latin typeface="Arial" panose="020B0604020202020204" pitchFamily="34" charset="0"/>
            </a:endParaRPr>
          </a:p>
        </p:txBody>
      </p:sp>
      <p:sp>
        <p:nvSpPr>
          <p:cNvPr id="10" name="Rectangle 5">
            <a:extLst>
              <a:ext uri="{FF2B5EF4-FFF2-40B4-BE49-F238E27FC236}">
                <a16:creationId xmlns:a16="http://schemas.microsoft.com/office/drawing/2014/main" id="{02E36D97-63A5-4637-B367-E3B83DE477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6517" y="83403"/>
            <a:ext cx="88526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en-US" sz="2400" b="1" dirty="0">
                <a:latin typeface="Arial" panose="020B0604020202020204" pitchFamily="34" charset="0"/>
              </a:rPr>
              <a:t>A Diagnostics Package to Evaluate Aerosols in an Earth System Model with Field Campaign Measurements</a:t>
            </a:r>
            <a:endParaRPr lang="en-US" altLang="en-US" sz="2400" b="1" dirty="0">
              <a:latin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OE-Sample-Slide-Highlights-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04F155D124A184C9BF1B50050B51435" ma:contentTypeVersion="9" ma:contentTypeDescription="Create a new document." ma:contentTypeScope="" ma:versionID="76b66b382f32239fb8eb5587618611d5">
  <xsd:schema xmlns:xsd="http://www.w3.org/2001/XMLSchema" xmlns:xs="http://www.w3.org/2001/XMLSchema" xmlns:p="http://schemas.microsoft.com/office/2006/metadata/properties" xmlns:ns3="964f4f91-4ecc-4750-a526-be4b92b86cea" xmlns:ns4="9e4d5393-76ff-473a-9772-6626c388b195" targetNamespace="http://schemas.microsoft.com/office/2006/metadata/properties" ma:root="true" ma:fieldsID="e0e6ef770c664e67c80b30f37b1af245" ns3:_="" ns4:_="">
    <xsd:import namespace="964f4f91-4ecc-4750-a526-be4b92b86cea"/>
    <xsd:import namespace="9e4d5393-76ff-473a-9772-6626c388b195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64f4f91-4ecc-4750-a526-be4b92b86c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4d5393-76ff-473a-9772-6626c388b195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C74935E-4390-47DD-99CE-60A5373B7B50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8A57D9F0-2B85-430B-8843-0027C0E6F07C}">
  <ds:schemaRefs>
    <ds:schemaRef ds:uri="http://purl.org/dc/elements/1.1/"/>
    <ds:schemaRef ds:uri="http://purl.org/dc/terms/"/>
    <ds:schemaRef ds:uri="http://schemas.microsoft.com/office/2006/metadata/properties"/>
    <ds:schemaRef ds:uri="http://schemas.openxmlformats.org/package/2006/metadata/core-properties"/>
    <ds:schemaRef ds:uri="http://www.w3.org/XML/1998/namespace"/>
    <ds:schemaRef ds:uri="9e4d5393-76ff-473a-9772-6626c388b195"/>
    <ds:schemaRef ds:uri="http://schemas.microsoft.com/office/2006/documentManagement/types"/>
    <ds:schemaRef ds:uri="http://purl.org/dc/dcmitype/"/>
    <ds:schemaRef ds:uri="http://schemas.microsoft.com/office/infopath/2007/PartnerControls"/>
    <ds:schemaRef ds:uri="964f4f91-4ecc-4750-a526-be4b92b86cea"/>
  </ds:schemaRefs>
</ds:datastoreItem>
</file>

<file path=customXml/itemProps3.xml><?xml version="1.0" encoding="utf-8"?>
<ds:datastoreItem xmlns:ds="http://schemas.openxmlformats.org/officeDocument/2006/customXml" ds:itemID="{CBE6DA58-8AF5-4706-8AC7-89C123262C2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64f4f91-4ecc-4750-a526-be4b92b86cea"/>
    <ds:schemaRef ds:uri="9e4d5393-76ff-473a-9772-6626c388b1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DOE-Sample-Slide-Highlights-Template</Template>
  <TotalTime>6192</TotalTime>
  <Words>356</Words>
  <Application>Microsoft Office PowerPoint</Application>
  <PresentationFormat>On-screen Show (4:3)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DOE-Sample-Slide-Highlights-Template</vt:lpstr>
      <vt:lpstr>PowerPoint Presentation</vt:lpstr>
    </vt:vector>
  </TitlesOfParts>
  <Company>PNNL IM Services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Davis, Emily L</dc:creator>
  <cp:lastModifiedBy>Mundy, Beth E</cp:lastModifiedBy>
  <cp:revision>9</cp:revision>
  <cp:lastPrinted>2011-05-11T17:30:12Z</cp:lastPrinted>
  <dcterms:created xsi:type="dcterms:W3CDTF">2017-11-02T21:19:41Z</dcterms:created>
  <dcterms:modified xsi:type="dcterms:W3CDTF">2022-07-06T20:47:22Z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75333844-ddec-49b7-ae1e-c27b23a45b5c</vt:lpwstr>
  </property>
  <property fmtid="{D5CDD505-2E9C-101B-9397-08002B2CF9AE}" pid="3" name="ContentTypeId">
    <vt:lpwstr>0x010100904F155D124A184C9BF1B50050B51435</vt:lpwstr>
  </property>
  <property fmtid="{D5CDD505-2E9C-101B-9397-08002B2CF9AE}" pid="4" name="Order">
    <vt:r8>3400</vt:r8>
  </property>
</Properties>
</file>