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8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9F1112F-74A5-02DF-B994-5D4AB005F9F8}" name="Bird, Hailey" initials="BH" userId="S::hailey.bird@pnnl.gov::3a0d51d0-5bf8-4e55-a687-46fc8ec55256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Beth E" initials="MBE" lastIdx="6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25" autoAdjust="0"/>
  </p:normalViewPr>
  <p:slideViewPr>
    <p:cSldViewPr>
      <p:cViewPr varScale="1">
        <p:scale>
          <a:sx n="130" d="100"/>
          <a:sy n="130" d="100"/>
        </p:scale>
        <p:origin x="150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rd, Hailey" userId="3a0d51d0-5bf8-4e55-a687-46fc8ec55256" providerId="ADAL" clId="{5D2D5DE1-A4CC-4CE1-896F-612F419FE232}"/>
    <pc:docChg chg="undo custSel modSld">
      <pc:chgData name="Bird, Hailey" userId="3a0d51d0-5bf8-4e55-a687-46fc8ec55256" providerId="ADAL" clId="{5D2D5DE1-A4CC-4CE1-896F-612F419FE232}" dt="2022-06-21T12:44:02.081" v="104"/>
      <pc:docMkLst>
        <pc:docMk/>
      </pc:docMkLst>
      <pc:sldChg chg="modSp mod addCm">
        <pc:chgData name="Bird, Hailey" userId="3a0d51d0-5bf8-4e55-a687-46fc8ec55256" providerId="ADAL" clId="{5D2D5DE1-A4CC-4CE1-896F-612F419FE232}" dt="2022-06-21T12:44:02.081" v="104"/>
        <pc:sldMkLst>
          <pc:docMk/>
          <pc:sldMk cId="0" sldId="258"/>
        </pc:sldMkLst>
        <pc:spChg chg="mod">
          <ac:chgData name="Bird, Hailey" userId="3a0d51d0-5bf8-4e55-a687-46fc8ec55256" providerId="ADAL" clId="{5D2D5DE1-A4CC-4CE1-896F-612F419FE232}" dt="2022-06-21T12:43:33.547" v="103" actId="13926"/>
          <ac:spMkLst>
            <pc:docMk/>
            <pc:sldMk cId="0" sldId="258"/>
            <ac:spMk id="3075" creationId="{00000000-0000-0000-0000-000000000000}"/>
          </ac:spMkLst>
        </pc:spChg>
        <pc:spChg chg="mod">
          <ac:chgData name="Bird, Hailey" userId="3a0d51d0-5bf8-4e55-a687-46fc8ec55256" providerId="ADAL" clId="{5D2D5DE1-A4CC-4CE1-896F-612F419FE232}" dt="2022-06-21T12:42:07.559" v="102" actId="14100"/>
          <ac:spMkLst>
            <pc:docMk/>
            <pc:sldMk cId="0" sldId="258"/>
            <ac:spMk id="3077" creationId="{00000000-0000-0000-0000-000000000000}"/>
          </ac:spMkLst>
        </pc:spChg>
        <pc:spChg chg="mod">
          <ac:chgData name="Bird, Hailey" userId="3a0d51d0-5bf8-4e55-a687-46fc8ec55256" providerId="ADAL" clId="{5D2D5DE1-A4CC-4CE1-896F-612F419FE232}" dt="2022-06-21T12:41:46.770" v="86" actId="1035"/>
          <ac:spMkLst>
            <pc:docMk/>
            <pc:sldMk cId="0" sldId="258"/>
            <ac:spMk id="3078" creationId="{00000000-0000-0000-0000-000000000000}"/>
          </ac:spMkLst>
        </pc:spChg>
        <pc:picChg chg="mod">
          <ac:chgData name="Bird, Hailey" userId="3a0d51d0-5bf8-4e55-a687-46fc8ec55256" providerId="ADAL" clId="{5D2D5DE1-A4CC-4CE1-896F-612F419FE232}" dt="2022-06-21T12:41:41.331" v="82" actId="1035"/>
          <ac:picMkLst>
            <pc:docMk/>
            <pc:sldMk cId="0" sldId="258"/>
            <ac:picMk id="8" creationId="{9A087EBF-581F-4EC0-8413-82BB5E8C82EA}"/>
          </ac:picMkLst>
        </pc:picChg>
      </pc:sldChg>
    </pc:docChg>
  </pc:docChgLst>
  <pc:docChgLst>
    <pc:chgData name="Mundy, Beth E" userId="09c03546-1d2d-4d82-89e1-bb5e2a2e687b" providerId="ADAL" clId="{C75F8647-F389-4306-805C-34A40ED417EB}"/>
    <pc:docChg chg="modSld">
      <pc:chgData name="Mundy, Beth E" userId="09c03546-1d2d-4d82-89e1-bb5e2a2e687b" providerId="ADAL" clId="{C75F8647-F389-4306-805C-34A40ED417EB}" dt="2022-07-06T20:47:21.152" v="3"/>
      <pc:docMkLst>
        <pc:docMk/>
      </pc:docMkLst>
      <pc:sldChg chg="modSp mod delCm">
        <pc:chgData name="Mundy, Beth E" userId="09c03546-1d2d-4d82-89e1-bb5e2a2e687b" providerId="ADAL" clId="{C75F8647-F389-4306-805C-34A40ED417EB}" dt="2022-07-06T20:47:21.152" v="3"/>
        <pc:sldMkLst>
          <pc:docMk/>
          <pc:sldMk cId="0" sldId="258"/>
        </pc:sldMkLst>
        <pc:spChg chg="mod">
          <ac:chgData name="Mundy, Beth E" userId="09c03546-1d2d-4d82-89e1-bb5e2a2e687b" providerId="ADAL" clId="{C75F8647-F389-4306-805C-34A40ED417EB}" dt="2022-07-06T20:47:18.825" v="2" actId="6549"/>
          <ac:spMkLst>
            <pc:docMk/>
            <pc:sldMk cId="0" sldId="258"/>
            <ac:spMk id="3075" creationId="{00000000-0000-0000-0000-000000000000}"/>
          </ac:spMkLst>
        </pc:spChg>
        <pc:spChg chg="mod">
          <ac:chgData name="Mundy, Beth E" userId="09c03546-1d2d-4d82-89e1-bb5e2a2e687b" providerId="ADAL" clId="{C75F8647-F389-4306-805C-34A40ED417EB}" dt="2022-07-06T20:47:15.737" v="1" actId="6549"/>
          <ac:spMkLst>
            <pc:docMk/>
            <pc:sldMk cId="0" sldId="258"/>
            <ac:spMk id="3078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7/6/2022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doi.org/10.5194/gmd-15-4055-202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9A087EBF-581F-4EC0-8413-82BB5E8C82EA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6351" y="1219200"/>
            <a:ext cx="5161449" cy="2638981"/>
          </a:xfrm>
          <a:prstGeom prst="rect">
            <a:avLst/>
          </a:prstGeom>
          <a:noFill/>
          <a:ln>
            <a:noFill/>
          </a:ln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0" y="1066800"/>
            <a:ext cx="4114800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srgbClr val="000000"/>
                </a:solidFill>
                <a:ea typeface="DengXian" panose="02010600030101010101" pitchFamily="2" charset="-122"/>
                <a:cs typeface="Calibri" panose="020F0502020204030204" pitchFamily="34" charset="0"/>
              </a:rPr>
              <a:t>F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acilitate the evaluation of aerosols, clouds, and aerosol-cloud interactions in Earth System models.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srgbClr val="000000"/>
                </a:solidFill>
                <a:ea typeface="DengXian" panose="02010600030101010101" pitchFamily="2" charset="-122"/>
                <a:cs typeface="Calibri" panose="020F0502020204030204" pitchFamily="34" charset="0"/>
              </a:rPr>
              <a:t>Identify sources of simulation errors, providing in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sights into model deficiencies that can help guide future model development.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 the Earth system model aerosol-cloud diagnostics (ESMAC </a:t>
            </a:r>
            <a:r>
              <a:rPr lang="en-US" sz="1400" dirty="0" err="1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Diags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package with a focus 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on aerosol evaluation using primarily in-situ aircraft, ship, and surface measurements.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srgbClr val="000000"/>
                </a:solidFill>
                <a:ea typeface="DengXian" panose="02010600030101010101" pitchFamily="2" charset="-122"/>
                <a:cs typeface="Calibri" panose="020F0502020204030204" pitchFamily="34" charset="0"/>
              </a:rPr>
              <a:t>Incorporate measurements from</a:t>
            </a:r>
            <a:r>
              <a:rPr lang="en-US" sz="14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 six field campaigns in four geographical regions: the Eastern North Atlantic (ENA), Central U.S. (CUS), Northeastern Pacific (NEP), and Southern Ocean (SO).</a:t>
            </a:r>
            <a:endParaRPr lang="en-US" sz="14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ESMAC </a:t>
            </a:r>
            <a:r>
              <a:rPr lang="en-US" altLang="en-US" sz="1400" dirty="0" err="1">
                <a:solidFill>
                  <a:srgbClr val="000000"/>
                </a:solidFill>
              </a:rPr>
              <a:t>Diags</a:t>
            </a:r>
            <a:r>
              <a:rPr lang="en-US" altLang="en-US" sz="1400">
                <a:solidFill>
                  <a:srgbClr val="000000"/>
                </a:solidFill>
              </a:rPr>
              <a:t> has </a:t>
            </a:r>
            <a:r>
              <a:rPr lang="en-US" altLang="en-US" sz="1400" dirty="0">
                <a:solidFill>
                  <a:srgbClr val="000000"/>
                </a:solidFill>
              </a:rPr>
              <a:t>been used to evaluate E3SM and guide the development of new parameterizations.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The flexible software design allows for </a:t>
            </a:r>
            <a:r>
              <a:rPr lang="en-US" altLang="en-US" sz="1400" dirty="0">
                <a:solidFill>
                  <a:srgbClr val="000000"/>
                </a:solidFill>
                <a:latin typeface="+mn-lt"/>
              </a:rPr>
              <a:t>further extension to include more measurements and diagnostics to better understand</a:t>
            </a:r>
            <a:r>
              <a:rPr lang="en-US" sz="1400" dirty="0">
                <a:effectLst/>
                <a:latin typeface="+mn-lt"/>
                <a:ea typeface="DengXian" panose="02010600030101010101" pitchFamily="2" charset="-122"/>
              </a:rPr>
              <a:t> aerosols, clouds, and aerosol-cloud </a:t>
            </a:r>
            <a:r>
              <a:rPr lang="en-US" sz="1400" dirty="0">
                <a:latin typeface="+mn-lt"/>
                <a:ea typeface="DengXian" panose="02010600030101010101" pitchFamily="2" charset="-122"/>
              </a:rPr>
              <a:t>interactions</a:t>
            </a:r>
            <a:r>
              <a:rPr lang="en-US" sz="1400" dirty="0">
                <a:effectLst/>
                <a:latin typeface="+mn-lt"/>
                <a:ea typeface="DengXian" panose="02010600030101010101" pitchFamily="2" charset="-122"/>
              </a:rPr>
              <a:t>. </a:t>
            </a:r>
            <a:endParaRPr lang="en-US" altLang="en-US" sz="14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406196" y="5729495"/>
            <a:ext cx="4509204" cy="938719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100" dirty="0">
                <a:solidFill>
                  <a:srgbClr val="464646"/>
                </a:solidFill>
                <a:effectLst/>
                <a:latin typeface="+mn-lt"/>
                <a:ea typeface="DengXian" panose="02010600030101010101" pitchFamily="2" charset="-122"/>
              </a:rPr>
              <a:t>Tang, S., Fast, J. D., Zhang, K., Hardin, J. C., Varble, A. C., Shilling, J. E., Mei, F., Zawadowicz, M. A., and Ma, P.-L. “Earth System Model Aerosol–Cloud Diagnostics (ESMAC </a:t>
            </a:r>
            <a:r>
              <a:rPr lang="en-US" sz="1100" dirty="0" err="1">
                <a:solidFill>
                  <a:srgbClr val="464646"/>
                </a:solidFill>
                <a:effectLst/>
                <a:latin typeface="+mn-lt"/>
                <a:ea typeface="DengXian" panose="02010600030101010101" pitchFamily="2" charset="-122"/>
              </a:rPr>
              <a:t>Diags</a:t>
            </a:r>
            <a:r>
              <a:rPr lang="en-US" sz="1100" dirty="0">
                <a:solidFill>
                  <a:srgbClr val="464646"/>
                </a:solidFill>
                <a:effectLst/>
                <a:latin typeface="+mn-lt"/>
                <a:ea typeface="DengXian" panose="02010600030101010101" pitchFamily="2" charset="-122"/>
              </a:rPr>
              <a:t>) package, version 1: assessing E3SM aerosol predictions using aircraft, ship, and surface measurements,” </a:t>
            </a:r>
            <a:r>
              <a:rPr lang="en-US" sz="1100" i="1" dirty="0" err="1">
                <a:solidFill>
                  <a:srgbClr val="464646"/>
                </a:solidFill>
                <a:effectLst/>
                <a:latin typeface="+mn-lt"/>
                <a:ea typeface="DengXian" panose="02010600030101010101" pitchFamily="2" charset="-122"/>
              </a:rPr>
              <a:t>Geosci</a:t>
            </a:r>
            <a:r>
              <a:rPr lang="en-US" sz="1100" i="1" dirty="0">
                <a:solidFill>
                  <a:srgbClr val="464646"/>
                </a:solidFill>
                <a:effectLst/>
                <a:latin typeface="+mn-lt"/>
                <a:ea typeface="DengXian" panose="02010600030101010101" pitchFamily="2" charset="-122"/>
              </a:rPr>
              <a:t>. Model Dev.,</a:t>
            </a:r>
            <a:r>
              <a:rPr lang="en-US" sz="1100" dirty="0">
                <a:solidFill>
                  <a:srgbClr val="464646"/>
                </a:solidFill>
                <a:effectLst/>
                <a:latin typeface="+mn-lt"/>
                <a:ea typeface="DengXian" panose="02010600030101010101" pitchFamily="2" charset="-122"/>
              </a:rPr>
              <a:t> </a:t>
            </a:r>
            <a:r>
              <a:rPr lang="en-US" sz="1100" b="1" dirty="0">
                <a:solidFill>
                  <a:srgbClr val="464646"/>
                </a:solidFill>
                <a:effectLst/>
                <a:latin typeface="+mn-lt"/>
                <a:ea typeface="DengXian" panose="02010600030101010101" pitchFamily="2" charset="-122"/>
              </a:rPr>
              <a:t>15, </a:t>
            </a:r>
            <a:r>
              <a:rPr lang="en-US" sz="1100" dirty="0">
                <a:solidFill>
                  <a:srgbClr val="464646"/>
                </a:solidFill>
                <a:effectLst/>
                <a:latin typeface="+mn-lt"/>
                <a:ea typeface="DengXian" panose="02010600030101010101" pitchFamily="2" charset="-122"/>
              </a:rPr>
              <a:t>4055–4076, (2022). [DOI: </a:t>
            </a:r>
            <a:r>
              <a:rPr lang="en-US" sz="1100" u="sng" dirty="0">
                <a:solidFill>
                  <a:srgbClr val="464646"/>
                </a:solidFill>
                <a:effectLst/>
                <a:latin typeface="+mn-lt"/>
                <a:ea typeface="DengXian" panose="02010600030101010101" pitchFamily="2" charset="-122"/>
                <a:hlinkClick r:id="rId4"/>
              </a:rPr>
              <a:t>10.5194/gmd-15-4055-2022</a:t>
            </a:r>
            <a:r>
              <a:rPr lang="en-US" sz="1100" u="sng" dirty="0">
                <a:solidFill>
                  <a:srgbClr val="464646"/>
                </a:solidFill>
                <a:latin typeface="+mn-lt"/>
                <a:ea typeface="DengXian" panose="02010600030101010101" pitchFamily="2" charset="-122"/>
              </a:rPr>
              <a:t>]</a:t>
            </a:r>
            <a:endParaRPr lang="en-US" altLang="en-US" sz="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297552" y="3962400"/>
            <a:ext cx="4723057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sz="1200" b="1" dirty="0">
                <a:solidFill>
                  <a:srgbClr val="0000FF"/>
                </a:solidFill>
                <a:effectLst/>
                <a:ea typeface="DengXian" panose="02010600030101010101" pitchFamily="2" charset="-122"/>
              </a:rPr>
              <a:t>Aircraft (black) and ship (red) tracks for the six field campaigns included in the current </a:t>
            </a:r>
            <a:r>
              <a:rPr lang="en-US" sz="1200" b="1" dirty="0">
                <a:solidFill>
                  <a:srgbClr val="0000FF"/>
                </a:solidFill>
                <a:ea typeface="DengXian" panose="02010600030101010101" pitchFamily="2" charset="-122"/>
              </a:rPr>
              <a:t>version of </a:t>
            </a:r>
            <a:r>
              <a:rPr lang="en-US" sz="1200" b="1" dirty="0">
                <a:solidFill>
                  <a:srgbClr val="0000FF"/>
                </a:solidFill>
                <a:effectLst/>
                <a:ea typeface="DengXian" panose="02010600030101010101" pitchFamily="2" charset="-122"/>
              </a:rPr>
              <a:t>ESMAC </a:t>
            </a:r>
            <a:r>
              <a:rPr lang="en-US" sz="1200" b="1" dirty="0" err="1">
                <a:solidFill>
                  <a:srgbClr val="0000FF"/>
                </a:solidFill>
                <a:effectLst/>
                <a:ea typeface="DengXian" panose="02010600030101010101" pitchFamily="2" charset="-122"/>
              </a:rPr>
              <a:t>Diags</a:t>
            </a:r>
            <a:r>
              <a:rPr lang="en-US" sz="1200" b="1" dirty="0">
                <a:solidFill>
                  <a:srgbClr val="0000FF"/>
                </a:solidFill>
                <a:effectLst/>
                <a:ea typeface="DengXian" panose="02010600030101010101" pitchFamily="2" charset="-122"/>
              </a:rPr>
              <a:t>. The red stars in the enlarged map indicate two Atmospheric Radiation Measurement user facility fixed </a:t>
            </a:r>
            <a:r>
              <a:rPr lang="en-US" sz="1200" b="1" dirty="0">
                <a:solidFill>
                  <a:srgbClr val="0000FF"/>
                </a:solidFill>
                <a:ea typeface="DengXian" panose="02010600030101010101" pitchFamily="2" charset="-122"/>
              </a:rPr>
              <a:t>sites where ground-based measurements are available for model diagnostics: </a:t>
            </a:r>
            <a:r>
              <a:rPr lang="en-US" sz="1200" b="1" dirty="0">
                <a:solidFill>
                  <a:srgbClr val="0000FF"/>
                </a:solidFill>
                <a:effectLst/>
                <a:ea typeface="DengXian" panose="02010600030101010101" pitchFamily="2" charset="-122"/>
              </a:rPr>
              <a:t>the Southern Great Plains and ENA. The map overlay is aerosol optical depth at 550nm averaged from 2014</a:t>
            </a:r>
            <a:r>
              <a:rPr lang="en-US" sz="1200" b="1" dirty="0">
                <a:solidFill>
                  <a:srgbClr val="0000FF"/>
                </a:solidFill>
                <a:effectLst/>
                <a:latin typeface="Century Gothic" panose="020B0502020202020204" pitchFamily="34" charset="0"/>
                <a:ea typeface="DengXian" panose="02010600030101010101" pitchFamily="2" charset="-122"/>
              </a:rPr>
              <a:t>–</a:t>
            </a:r>
            <a:r>
              <a:rPr lang="en-US" sz="1200" b="1" dirty="0">
                <a:solidFill>
                  <a:srgbClr val="0000FF"/>
                </a:solidFill>
                <a:effectLst/>
                <a:ea typeface="DengXian" panose="02010600030101010101" pitchFamily="2" charset="-122"/>
              </a:rPr>
              <a:t>2018 and simulated by the Energy Exascale Earth System Model.</a:t>
            </a:r>
            <a:endParaRPr lang="en-US" altLang="en-US" sz="1200" b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02E36D97-63A5-4637-B367-E3B83DE477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517" y="83403"/>
            <a:ext cx="88526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sz="2400" b="1" dirty="0">
                <a:latin typeface="Arial" panose="020B0604020202020204" pitchFamily="34" charset="0"/>
              </a:rPr>
              <a:t>A Diagnostics Package to Evaluate Aerosols in an Earth System Model with Field Campaign Measurements</a:t>
            </a:r>
            <a:endParaRPr lang="en-US" altLang="en-US" sz="24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9" ma:contentTypeDescription="Create a new document." ma:contentTypeScope="" ma:versionID="76b66b382f32239fb8eb5587618611d5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e0e6ef770c664e67c80b30f37b1af245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9e4d5393-76ff-473a-9772-6626c388b195"/>
    <ds:schemaRef ds:uri="http://schemas.microsoft.com/office/2006/documentManagement/types"/>
    <ds:schemaRef ds:uri="http://purl.org/dc/dcmitype/"/>
    <ds:schemaRef ds:uri="http://schemas.microsoft.com/office/infopath/2007/PartnerControls"/>
    <ds:schemaRef ds:uri="964f4f91-4ecc-4750-a526-be4b92b86cea"/>
  </ds:schemaRefs>
</ds:datastoreItem>
</file>

<file path=customXml/itemProps3.xml><?xml version="1.0" encoding="utf-8"?>
<ds:datastoreItem xmlns:ds="http://schemas.openxmlformats.org/officeDocument/2006/customXml" ds:itemID="{CBE6DA58-8AF5-4706-8AC7-89C123262C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f4f91-4ecc-4750-a526-be4b92b86cea"/>
    <ds:schemaRef ds:uri="9e4d5393-76ff-473a-9772-6626c388b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6192</TotalTime>
  <Words>356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9</cp:revision>
  <cp:lastPrinted>2011-05-11T17:30:12Z</cp:lastPrinted>
  <dcterms:created xsi:type="dcterms:W3CDTF">2017-11-02T21:19:41Z</dcterms:created>
  <dcterms:modified xsi:type="dcterms:W3CDTF">2022-07-06T20:47:22Z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</Properties>
</file>