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1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CD125E-CC7B-203E-39C8-6398A13779AA}" name="Himes, Catherine L" initials="HCL" userId="S::catherine.himes@pnnl.gov::3188da6f-cffb-4e9b-aed8-fac80e95ab34" providerId="AD"/>
  <p188:author id="{5E5B1A60-6A0E-C4C7-A44B-AAE154336DFF}" name="Brettman, Allan E" initials="AB" userId="S::allan.brettman@pnnl.gov::da25bcae-0f5e-4d73-ba0d-80097dd92b7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6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895EB-FACF-BB4D-8C93-AC030F58D2A7}" v="2" dt="2024-02-14T19:57:56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6327" autoAdjust="0"/>
  </p:normalViewPr>
  <p:slideViewPr>
    <p:cSldViewPr>
      <p:cViewPr varScale="1">
        <p:scale>
          <a:sx n="177" d="100"/>
          <a:sy n="177" d="100"/>
        </p:scale>
        <p:origin x="344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tman, Allan E" userId="da25bcae-0f5e-4d73-ba0d-80097dd92b7e" providerId="ADAL" clId="{03B895EB-FACF-BB4D-8C93-AC030F58D2A7}"/>
    <pc:docChg chg="custSel modSld">
      <pc:chgData name="Brettman, Allan E" userId="da25bcae-0f5e-4d73-ba0d-80097dd92b7e" providerId="ADAL" clId="{03B895EB-FACF-BB4D-8C93-AC030F58D2A7}" dt="2024-02-14T20:08:29.720" v="11" actId="20577"/>
      <pc:docMkLst>
        <pc:docMk/>
      </pc:docMkLst>
      <pc:sldChg chg="addSp delSp modSp mod delCm">
        <pc:chgData name="Brettman, Allan E" userId="da25bcae-0f5e-4d73-ba0d-80097dd92b7e" providerId="ADAL" clId="{03B895EB-FACF-BB4D-8C93-AC030F58D2A7}" dt="2024-02-14T20:08:29.720" v="11" actId="20577"/>
        <pc:sldMkLst>
          <pc:docMk/>
          <pc:sldMk cId="2176311622" sldId="261"/>
        </pc:sldMkLst>
        <pc:spChg chg="mod">
          <ac:chgData name="Brettman, Allan E" userId="da25bcae-0f5e-4d73-ba0d-80097dd92b7e" providerId="ADAL" clId="{03B895EB-FACF-BB4D-8C93-AC030F58D2A7}" dt="2024-02-14T20:08:29.720" v="11" actId="20577"/>
          <ac:spMkLst>
            <pc:docMk/>
            <pc:sldMk cId="2176311622" sldId="261"/>
            <ac:spMk id="3077" creationId="{00000000-0000-0000-0000-000000000000}"/>
          </ac:spMkLst>
        </pc:spChg>
        <pc:spChg chg="mod">
          <ac:chgData name="Brettman, Allan E" userId="da25bcae-0f5e-4d73-ba0d-80097dd92b7e" providerId="ADAL" clId="{03B895EB-FACF-BB4D-8C93-AC030F58D2A7}" dt="2024-02-14T19:54:18.593" v="0"/>
          <ac:spMkLst>
            <pc:docMk/>
            <pc:sldMk cId="2176311622" sldId="261"/>
            <ac:spMk id="3078" creationId="{00000000-0000-0000-0000-000000000000}"/>
          </ac:spMkLst>
        </pc:spChg>
        <pc:grpChg chg="add mod">
          <ac:chgData name="Brettman, Allan E" userId="da25bcae-0f5e-4d73-ba0d-80097dd92b7e" providerId="ADAL" clId="{03B895EB-FACF-BB4D-8C93-AC030F58D2A7}" dt="2024-02-14T19:58:10.846" v="3" actId="1076"/>
          <ac:grpSpMkLst>
            <pc:docMk/>
            <pc:sldMk cId="2176311622" sldId="261"/>
            <ac:grpSpMk id="2" creationId="{CBD9E7C9-ABC0-5644-D0AE-B7E8EFB0F9C3}"/>
          </ac:grpSpMkLst>
        </pc:grpChg>
        <pc:picChg chg="mod">
          <ac:chgData name="Brettman, Allan E" userId="da25bcae-0f5e-4d73-ba0d-80097dd92b7e" providerId="ADAL" clId="{03B895EB-FACF-BB4D-8C93-AC030F58D2A7}" dt="2024-02-14T19:57:56.655" v="2"/>
          <ac:picMkLst>
            <pc:docMk/>
            <pc:sldMk cId="2176311622" sldId="261"/>
            <ac:picMk id="3" creationId="{C5FAB914-65C1-8D1A-5B9A-F652E5C1F99E}"/>
          </ac:picMkLst>
        </pc:picChg>
        <pc:picChg chg="mod">
          <ac:chgData name="Brettman, Allan E" userId="da25bcae-0f5e-4d73-ba0d-80097dd92b7e" providerId="ADAL" clId="{03B895EB-FACF-BB4D-8C93-AC030F58D2A7}" dt="2024-02-14T19:57:56.655" v="2"/>
          <ac:picMkLst>
            <pc:docMk/>
            <pc:sldMk cId="2176311622" sldId="261"/>
            <ac:picMk id="4" creationId="{9F358BF2-3AEE-6F97-D4CF-9DEEB483CAFC}"/>
          </ac:picMkLst>
        </pc:picChg>
        <pc:picChg chg="del">
          <ac:chgData name="Brettman, Allan E" userId="da25bcae-0f5e-4d73-ba0d-80097dd92b7e" providerId="ADAL" clId="{03B895EB-FACF-BB4D-8C93-AC030F58D2A7}" dt="2024-02-14T19:57:49.132" v="1" actId="478"/>
          <ac:picMkLst>
            <pc:docMk/>
            <pc:sldMk cId="2176311622" sldId="261"/>
            <ac:picMk id="16" creationId="{5A6FC10F-62E1-BA13-1437-1A34CCD2B9D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ettman, Allan E" userId="da25bcae-0f5e-4d73-ba0d-80097dd92b7e" providerId="ADAL" clId="{03B895EB-FACF-BB4D-8C93-AC030F58D2A7}" dt="2024-02-14T19:58:29.980" v="4"/>
              <pc2:cmMkLst xmlns:pc2="http://schemas.microsoft.com/office/powerpoint/2019/9/main/command">
                <pc:docMk/>
                <pc:sldMk cId="2176311622" sldId="261"/>
                <pc2:cmMk id="{7194D538-A2BF-4581-9F12-03A4858CF71C}"/>
              </pc2:cmMkLst>
            </pc226:cmChg>
            <pc226:cmChg xmlns:pc226="http://schemas.microsoft.com/office/powerpoint/2022/06/main/command" chg="del">
              <pc226:chgData name="Brettman, Allan E" userId="da25bcae-0f5e-4d73-ba0d-80097dd92b7e" providerId="ADAL" clId="{03B895EB-FACF-BB4D-8C93-AC030F58D2A7}" dt="2024-02-14T19:58:45.177" v="8"/>
              <pc2:cmMkLst xmlns:pc2="http://schemas.microsoft.com/office/powerpoint/2019/9/main/command">
                <pc:docMk/>
                <pc:sldMk cId="2176311622" sldId="261"/>
                <pc2:cmMk id="{096E6BB1-CFE5-42D0-93BC-032269F0B5E3}"/>
              </pc2:cmMkLst>
            </pc226:cmChg>
            <pc226:cmChg xmlns:pc226="http://schemas.microsoft.com/office/powerpoint/2022/06/main/command" chg="del">
              <pc226:chgData name="Brettman, Allan E" userId="da25bcae-0f5e-4d73-ba0d-80097dd92b7e" providerId="ADAL" clId="{03B895EB-FACF-BB4D-8C93-AC030F58D2A7}" dt="2024-02-14T19:58:42.439" v="7"/>
              <pc2:cmMkLst xmlns:pc2="http://schemas.microsoft.com/office/powerpoint/2019/9/main/command">
                <pc:docMk/>
                <pc:sldMk cId="2176311622" sldId="261"/>
                <pc2:cmMk id="{490127C7-28BB-4DBD-B786-E2B8BBB6F7CF}"/>
              </pc2:cmMkLst>
            </pc226:cmChg>
            <pc226:cmChg xmlns:pc226="http://schemas.microsoft.com/office/powerpoint/2022/06/main/command" chg="del">
              <pc226:chgData name="Brettman, Allan E" userId="da25bcae-0f5e-4d73-ba0d-80097dd92b7e" providerId="ADAL" clId="{03B895EB-FACF-BB4D-8C93-AC030F58D2A7}" dt="2024-02-14T19:58:47.547" v="9"/>
              <pc2:cmMkLst xmlns:pc2="http://schemas.microsoft.com/office/powerpoint/2019/9/main/command">
                <pc:docMk/>
                <pc:sldMk cId="2176311622" sldId="261"/>
                <pc2:cmMk id="{104FA6D0-ED77-4B60-A547-75073C79965F}"/>
              </pc2:cmMkLst>
            </pc226:cmChg>
            <pc226:cmChg xmlns:pc226="http://schemas.microsoft.com/office/powerpoint/2022/06/main/command" chg="del">
              <pc226:chgData name="Brettman, Allan E" userId="da25bcae-0f5e-4d73-ba0d-80097dd92b7e" providerId="ADAL" clId="{03B895EB-FACF-BB4D-8C93-AC030F58D2A7}" dt="2024-02-14T19:58:38.911" v="6"/>
              <pc2:cmMkLst xmlns:pc2="http://schemas.microsoft.com/office/powerpoint/2019/9/main/command">
                <pc:docMk/>
                <pc:sldMk cId="2176311622" sldId="261"/>
                <pc2:cmMk id="{7C16A0E1-2B7F-454B-845D-A0D700D3D96E}"/>
              </pc2:cmMkLst>
            </pc226:cmChg>
            <pc226:cmChg xmlns:pc226="http://schemas.microsoft.com/office/powerpoint/2022/06/main/command" chg="del">
              <pc226:chgData name="Brettman, Allan E" userId="da25bcae-0f5e-4d73-ba0d-80097dd92b7e" providerId="ADAL" clId="{03B895EB-FACF-BB4D-8C93-AC030F58D2A7}" dt="2024-02-14T19:58:36.094" v="5"/>
              <pc2:cmMkLst xmlns:pc2="http://schemas.microsoft.com/office/powerpoint/2019/9/main/command">
                <pc:docMk/>
                <pc:sldMk cId="2176311622" sldId="261"/>
                <pc2:cmMk id="{313B23E2-A39F-43D4-A41B-9DB0F22BD363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19928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81000" y="1066800"/>
            <a:ext cx="5257800" cy="5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srgbClr val="000000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Evaluate how well an Earth system model represents aerosols, clouds, and aerosol–cloud interactions, providing insights into model deficiencies that can help guide future model development.</a:t>
            </a: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31775" indent="-231775" algn="ctr">
              <a:spcBef>
                <a:spcPct val="15000"/>
              </a:spcBef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Release the second version of the Earth system model aerosol–cloud diagnostics (ESMAC </a:t>
            </a:r>
            <a:r>
              <a:rPr lang="en-US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Diags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cs typeface="Calibri" panose="020F0502020204030204" pitchFamily="34" charset="0"/>
              </a:rPr>
              <a:t>v2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) with extended focus </a:t>
            </a:r>
            <a:r>
              <a:rPr lang="en-US" sz="1400" dirty="0">
                <a:solidFill>
                  <a:srgbClr val="000000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on evaluation of aerosols, clouds, and aerosol–cloud interactions.</a:t>
            </a: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srgbClr val="000000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Add long-term ground and satellite measurements at two fixed-location sites from the Atmospheric Radiation Measurements (ARM) program for more robust model diagnostics.</a:t>
            </a: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ESMAC </a:t>
            </a:r>
            <a:r>
              <a:rPr lang="en-US" sz="1400" dirty="0" err="1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Diags</a:t>
            </a:r>
            <a:r>
              <a:rPr lang="en-US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v2 generates various types of single-variable and multi-variable diagnostics, including percentiles, histograms, joint histograms, and heatmaps, which </a:t>
            </a:r>
            <a:r>
              <a:rPr lang="en-US" sz="1400" dirty="0">
                <a:latin typeface="+mn-lt"/>
                <a:ea typeface="DengXian" panose="02010600030101010101" pitchFamily="2" charset="-122"/>
              </a:rPr>
              <a:t>allow users to examine correlations between variables that are relevant to the study of aerosol</a:t>
            </a:r>
            <a:r>
              <a:rPr lang="en-US" sz="1400" dirty="0">
                <a:ea typeface="DengXian" panose="02010600030101010101" pitchFamily="2" charset="-122"/>
                <a:cs typeface="Calibri" panose="020F0502020204030204" pitchFamily="34" charset="0"/>
              </a:rPr>
              <a:t>–</a:t>
            </a:r>
            <a:r>
              <a:rPr lang="en-US" sz="1400" dirty="0">
                <a:latin typeface="+mn-lt"/>
                <a:ea typeface="DengXian" panose="02010600030101010101" pitchFamily="2" charset="-122"/>
              </a:rPr>
              <a:t>cloud interactions</a:t>
            </a:r>
            <a:r>
              <a:rPr lang="en-US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. It is being applied to evaluate the performances of new physical components in E3SM.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85800" y="221611"/>
            <a:ext cx="868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 dirty="0">
                <a:latin typeface="Arial" panose="020B0604020202020204" pitchFamily="34" charset="0"/>
              </a:rPr>
              <a:t>A Diagnostics Package to Evaluate Earth System Model Aerosol</a:t>
            </a:r>
            <a:r>
              <a:rPr lang="en-US" sz="2200" b="1" dirty="0">
                <a:cs typeface="Calibri" panose="020F0502020204030204" pitchFamily="34" charset="0"/>
              </a:rPr>
              <a:t>–</a:t>
            </a:r>
            <a:r>
              <a:rPr lang="en-US" sz="2200" b="1" dirty="0">
                <a:latin typeface="Arial" panose="020B0604020202020204" pitchFamily="34" charset="0"/>
              </a:rPr>
              <a:t>Cloud Interactions with Field Campaign Measurements</a:t>
            </a:r>
            <a:endParaRPr lang="en-US" altLang="en-US" sz="2200" b="1" dirty="0">
              <a:latin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400800" y="5178814"/>
            <a:ext cx="4723057" cy="9387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Tang, S., Varble, A. C., Fast, J. D., Zhang, K., Wu, P., Dong, X., Mei, F., Pekour, M., Hardin, J. C., and Ma, P. L.: “Earth System Model Aerosol–Cloud Diagnostics (ESMAC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Diags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) package, version 2: assessing aerosols, clouds, and aerosol–cloud interactions via field campaign and long-term observations” </a:t>
            </a:r>
            <a:r>
              <a:rPr lang="en-U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DengXian" panose="02010600030101010101" pitchFamily="2" charset="-122"/>
              </a:rPr>
              <a:t>Geosci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DengXian" panose="02010600030101010101" pitchFamily="2" charset="-122"/>
              </a:rPr>
              <a:t>. Model Dev.,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DengXian" panose="02010600030101010101" pitchFamily="2" charset="-122"/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16, 6355-6376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DengXian" panose="02010600030101010101" pitchFamily="2" charset="-122"/>
              </a:rPr>
              <a:t>, (2023). [DOI: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10.5194/gmd-16-6355-2023</a:t>
            </a:r>
            <a:r>
              <a:rPr lang="en-US" sz="11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DengXian" panose="02010600030101010101" pitchFamily="2" charset="-122"/>
              </a:rPr>
              <a:t>]</a:t>
            </a:r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400800" y="4106433"/>
            <a:ext cx="472305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1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Evaluation of Nd-CCN relationship at the ARM ENA site from 2016-2018 shows that E3SMv2 shows more tight and sensitive aerosol activation than satellite observations.</a:t>
            </a:r>
            <a:endParaRPr lang="en-US" sz="1100" dirty="0">
              <a:solidFill>
                <a:srgbClr val="0000FF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D9E7C9-ABC0-5644-D0AE-B7E8EFB0F9C3}"/>
              </a:ext>
            </a:extLst>
          </p:cNvPr>
          <p:cNvGrpSpPr/>
          <p:nvPr/>
        </p:nvGrpSpPr>
        <p:grpSpPr>
          <a:xfrm>
            <a:off x="5791200" y="1091148"/>
            <a:ext cx="5579212" cy="2863790"/>
            <a:chOff x="4326787" y="1371600"/>
            <a:chExt cx="4817213" cy="2488287"/>
          </a:xfrm>
        </p:grpSpPr>
        <p:pic>
          <p:nvPicPr>
            <p:cNvPr id="3" name="Graphic 1">
              <a:extLst>
                <a:ext uri="{FF2B5EF4-FFF2-40B4-BE49-F238E27FC236}">
                  <a16:creationId xmlns:a16="http://schemas.microsoft.com/office/drawing/2014/main" id="{C5FAB914-65C1-8D1A-5B9A-F652E5C1F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0996" b="48780"/>
            <a:stretch/>
          </p:blipFill>
          <p:spPr>
            <a:xfrm>
              <a:off x="4513249" y="1474717"/>
              <a:ext cx="4630751" cy="2385170"/>
            </a:xfrm>
            <a:prstGeom prst="rect">
              <a:avLst/>
            </a:prstGeom>
          </p:spPr>
        </p:pic>
        <p:pic>
          <p:nvPicPr>
            <p:cNvPr id="4" name="Graphic 1">
              <a:extLst>
                <a:ext uri="{FF2B5EF4-FFF2-40B4-BE49-F238E27FC236}">
                  <a16:creationId xmlns:a16="http://schemas.microsoft.com/office/drawing/2014/main" id="{9F358BF2-3AEE-6F97-D4CF-9DEEB483C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97388" b="56098"/>
            <a:stretch/>
          </p:blipFill>
          <p:spPr>
            <a:xfrm>
              <a:off x="4326787" y="1371600"/>
              <a:ext cx="186462" cy="2174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311622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F268ED6B3C364FAC703FF960F7A610" ma:contentTypeVersion="16" ma:contentTypeDescription="Create a new document." ma:contentTypeScope="" ma:versionID="da4a9bed3b7ffe89072fd8d4c0535997">
  <xsd:schema xmlns:xsd="http://www.w3.org/2001/XMLSchema" xmlns:xs="http://www.w3.org/2001/XMLSchema" xmlns:p="http://schemas.microsoft.com/office/2006/metadata/properties" xmlns:ns3="5e300c8b-3036-49a2-80fa-2319748f3f6d" xmlns:ns4="17ba6337-7066-467a-94f6-945ab4d0f378" targetNamespace="http://schemas.microsoft.com/office/2006/metadata/properties" ma:root="true" ma:fieldsID="d6da8160833f9a40c30846cd67c20356" ns3:_="" ns4:_="">
    <xsd:import namespace="5e300c8b-3036-49a2-80fa-2319748f3f6d"/>
    <xsd:import namespace="17ba6337-7066-467a-94f6-945ab4d0f3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00c8b-3036-49a2-80fa-2319748f3f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a6337-7066-467a-94f6-945ab4d0f37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300c8b-3036-49a2-80fa-2319748f3f6d" xsi:nil="true"/>
  </documentManagement>
</p:properties>
</file>

<file path=customXml/itemProps1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294A92-0278-488C-AA28-CC53BF5D19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300c8b-3036-49a2-80fa-2319748f3f6d"/>
    <ds:schemaRef ds:uri="17ba6337-7066-467a-94f6-945ab4d0f3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57D9F0-2B85-430B-8843-0027C0E6F07C}">
  <ds:schemaRefs>
    <ds:schemaRef ds:uri="5e300c8b-3036-49a2-80fa-2319748f3f6d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7ba6337-7066-467a-94f6-945ab4d0f378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6175</TotalTime>
  <Words>314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Steyn, Rita A</cp:lastModifiedBy>
  <cp:revision>12</cp:revision>
  <cp:lastPrinted>2011-05-11T17:30:12Z</cp:lastPrinted>
  <dcterms:created xsi:type="dcterms:W3CDTF">2017-11-02T21:19:41Z</dcterms:created>
  <dcterms:modified xsi:type="dcterms:W3CDTF">2024-02-14T22:10:45Z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0x0101002DF268ED6B3C364FAC703FF960F7A610</vt:lpwstr>
  </property>
  <property fmtid="{D5CDD505-2E9C-101B-9397-08002B2CF9AE}" pid="4" name="Order">
    <vt:r8>3400</vt:r8>
  </property>
</Properties>
</file>