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12192000" cy="6858000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65DCC3F-8272-47CB-AC09-9D1B5DB93109}" v="7" dt="2024-10-15T21:00:25.9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6327" autoAdjust="0"/>
  </p:normalViewPr>
  <p:slideViewPr>
    <p:cSldViewPr>
      <p:cViewPr varScale="1">
        <p:scale>
          <a:sx n="128" d="100"/>
          <a:sy n="128" d="100"/>
        </p:scale>
        <p:origin x="320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gos, Samson M" userId="64032879-cb6e-4dc5-ab13-1b80e622c0ba" providerId="ADAL" clId="{D65DCC3F-8272-47CB-AC09-9D1B5DB93109}"/>
    <pc:docChg chg="custSel modSld">
      <pc:chgData name="Hagos, Samson M" userId="64032879-cb6e-4dc5-ab13-1b80e622c0ba" providerId="ADAL" clId="{D65DCC3F-8272-47CB-AC09-9D1B5DB93109}" dt="2024-10-15T21:06:38.070" v="84" actId="20577"/>
      <pc:docMkLst>
        <pc:docMk/>
      </pc:docMkLst>
      <pc:sldChg chg="addSp delSp modSp mod">
        <pc:chgData name="Hagos, Samson M" userId="64032879-cb6e-4dc5-ab13-1b80e622c0ba" providerId="ADAL" clId="{D65DCC3F-8272-47CB-AC09-9D1B5DB93109}" dt="2024-10-15T21:06:38.070" v="84" actId="20577"/>
        <pc:sldMkLst>
          <pc:docMk/>
          <pc:sldMk cId="0" sldId="258"/>
        </pc:sldMkLst>
        <pc:spChg chg="mod">
          <ac:chgData name="Hagos, Samson M" userId="64032879-cb6e-4dc5-ab13-1b80e622c0ba" providerId="ADAL" clId="{D65DCC3F-8272-47CB-AC09-9D1B5DB93109}" dt="2024-10-15T20:53:58.049" v="39" actId="20577"/>
          <ac:spMkLst>
            <pc:docMk/>
            <pc:sldMk cId="0" sldId="258"/>
            <ac:spMk id="3" creationId="{68BF74B0-DE2D-377C-83B3-52E22BD1DD2D}"/>
          </ac:spMkLst>
        </pc:spChg>
        <pc:spChg chg="del">
          <ac:chgData name="Hagos, Samson M" userId="64032879-cb6e-4dc5-ab13-1b80e622c0ba" providerId="ADAL" clId="{D65DCC3F-8272-47CB-AC09-9D1B5DB93109}" dt="2024-10-15T20:54:38.599" v="40" actId="478"/>
          <ac:spMkLst>
            <pc:docMk/>
            <pc:sldMk cId="0" sldId="258"/>
            <ac:spMk id="5" creationId="{770A15A0-7B42-9D2D-926F-B99FE1EF247E}"/>
          </ac:spMkLst>
        </pc:spChg>
        <pc:spChg chg="mod">
          <ac:chgData name="Hagos, Samson M" userId="64032879-cb6e-4dc5-ab13-1b80e622c0ba" providerId="ADAL" clId="{D65DCC3F-8272-47CB-AC09-9D1B5DB93109}" dt="2024-10-15T21:06:38.070" v="84" actId="20577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Hagos, Samson M" userId="64032879-cb6e-4dc5-ab13-1b80e622c0ba" providerId="ADAL" clId="{D65DCC3F-8272-47CB-AC09-9D1B5DB93109}" dt="2024-10-15T21:00:25.939" v="80" actId="1076"/>
          <ac:spMkLst>
            <pc:docMk/>
            <pc:sldMk cId="0" sldId="258"/>
            <ac:spMk id="3076" creationId="{00000000-0000-0000-0000-000000000000}"/>
          </ac:spMkLst>
        </pc:spChg>
        <pc:spChg chg="mod">
          <ac:chgData name="Hagos, Samson M" userId="64032879-cb6e-4dc5-ab13-1b80e622c0ba" providerId="ADAL" clId="{D65DCC3F-8272-47CB-AC09-9D1B5DB93109}" dt="2024-10-15T20:59:42.634" v="71" actId="1076"/>
          <ac:spMkLst>
            <pc:docMk/>
            <pc:sldMk cId="0" sldId="258"/>
            <ac:spMk id="3077" creationId="{00000000-0000-0000-0000-000000000000}"/>
          </ac:spMkLst>
        </pc:spChg>
        <pc:spChg chg="mod">
          <ac:chgData name="Hagos, Samson M" userId="64032879-cb6e-4dc5-ab13-1b80e622c0ba" providerId="ADAL" clId="{D65DCC3F-8272-47CB-AC09-9D1B5DB93109}" dt="2024-10-15T20:59:53.622" v="74" actId="14100"/>
          <ac:spMkLst>
            <pc:docMk/>
            <pc:sldMk cId="0" sldId="258"/>
            <ac:spMk id="3078" creationId="{00000000-0000-0000-0000-000000000000}"/>
          </ac:spMkLst>
        </pc:spChg>
        <pc:grpChg chg="del">
          <ac:chgData name="Hagos, Samson M" userId="64032879-cb6e-4dc5-ab13-1b80e622c0ba" providerId="ADAL" clId="{D65DCC3F-8272-47CB-AC09-9D1B5DB93109}" dt="2024-10-15T20:56:45.364" v="42" actId="478"/>
          <ac:grpSpMkLst>
            <pc:docMk/>
            <pc:sldMk cId="0" sldId="258"/>
            <ac:grpSpMk id="12" creationId="{0DCCF6B9-FF3A-1533-9328-D4120003745D}"/>
          </ac:grpSpMkLst>
        </pc:grpChg>
        <pc:picChg chg="del">
          <ac:chgData name="Hagos, Samson M" userId="64032879-cb6e-4dc5-ab13-1b80e622c0ba" providerId="ADAL" clId="{D65DCC3F-8272-47CB-AC09-9D1B5DB93109}" dt="2024-10-15T20:56:43.465" v="41" actId="478"/>
          <ac:picMkLst>
            <pc:docMk/>
            <pc:sldMk cId="0" sldId="258"/>
            <ac:picMk id="2" creationId="{3701AB63-1D48-CA06-2B29-788443423B7A}"/>
          </ac:picMkLst>
        </pc:picChg>
        <pc:picChg chg="add del mod">
          <ac:chgData name="Hagos, Samson M" userId="64032879-cb6e-4dc5-ab13-1b80e622c0ba" providerId="ADAL" clId="{D65DCC3F-8272-47CB-AC09-9D1B5DB93109}" dt="2024-10-15T20:57:16.462" v="46" actId="478"/>
          <ac:picMkLst>
            <pc:docMk/>
            <pc:sldMk cId="0" sldId="258"/>
            <ac:picMk id="13" creationId="{0E8684FB-FD21-585B-A98D-CF2EF2A95221}"/>
          </ac:picMkLst>
        </pc:picChg>
        <pc:picChg chg="add mod modCrop">
          <ac:chgData name="Hagos, Samson M" userId="64032879-cb6e-4dc5-ab13-1b80e622c0ba" providerId="ADAL" clId="{D65DCC3F-8272-47CB-AC09-9D1B5DB93109}" dt="2024-10-15T21:00:17.247" v="78" actId="1076"/>
          <ac:picMkLst>
            <pc:docMk/>
            <pc:sldMk cId="0" sldId="258"/>
            <ac:picMk id="15" creationId="{049C7B5B-6E06-6B84-413B-640E70729151}"/>
          </ac:picMkLst>
        </pc:picChg>
        <pc:picChg chg="add mod modCrop">
          <ac:chgData name="Hagos, Samson M" userId="64032879-cb6e-4dc5-ab13-1b80e622c0ba" providerId="ADAL" clId="{D65DCC3F-8272-47CB-AC09-9D1B5DB93109}" dt="2024-10-15T21:00:14.435" v="77" actId="1076"/>
          <ac:picMkLst>
            <pc:docMk/>
            <pc:sldMk cId="0" sldId="258"/>
            <ac:picMk id="17" creationId="{F14C42F5-3704-C9C3-D8DB-198F6394E34D}"/>
          </ac:picMkLst>
        </pc:picChg>
        <pc:picChg chg="add mod">
          <ac:chgData name="Hagos, Samson M" userId="64032879-cb6e-4dc5-ab13-1b80e622c0ba" providerId="ADAL" clId="{D65DCC3F-8272-47CB-AC09-9D1B5DB93109}" dt="2024-10-15T21:00:10.763" v="75" actId="1076"/>
          <ac:picMkLst>
            <pc:docMk/>
            <pc:sldMk cId="0" sldId="258"/>
            <ac:picMk id="19" creationId="{DB4E465D-8A27-ED85-791F-119AC06751D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696913"/>
            <a:ext cx="6188075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98463" y="696913"/>
            <a:ext cx="6188075" cy="34813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10/15/24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355616" y="1081239"/>
            <a:ext cx="5619386" cy="68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algn="l">
              <a:defRPr sz="1300"/>
            </a:pPr>
            <a:r>
              <a:rPr dirty="0"/>
              <a:t>Investigate the role of land-surface feedbacks in the decline of East African long rains</a:t>
            </a:r>
            <a:r>
              <a:rPr lang="en-US" dirty="0"/>
              <a:t> between 1980s to 2020s</a:t>
            </a:r>
            <a:r>
              <a:rPr dirty="0"/>
              <a:t>, highlighting the significant impact of warming in Northwestern Eurasia on this trend and its interannual variability.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219200" y="42014"/>
            <a:ext cx="745989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sz="2400" b="1" dirty="0"/>
              <a:t>East African Rainfall Decline Linked to Eurasian Warming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6212238" y="6246220"/>
            <a:ext cx="5821412" cy="507831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sz="900" b="0" dirty="0"/>
              <a:t>Hagos, Samson, Chuan‐</a:t>
            </a:r>
            <a:r>
              <a:rPr sz="900" b="0" dirty="0" err="1"/>
              <a:t>Chieh</a:t>
            </a:r>
            <a:r>
              <a:rPr sz="900" b="0" dirty="0"/>
              <a:t> (Jay) Chang, Po‐Lun Ma, Sandro W. Lubis, Karthik </a:t>
            </a:r>
            <a:r>
              <a:rPr sz="900" b="0" dirty="0" err="1"/>
              <a:t>Balaguru</a:t>
            </a:r>
            <a:r>
              <a:rPr sz="900" b="0" dirty="0"/>
              <a:t>, </a:t>
            </a:r>
            <a:r>
              <a:rPr sz="900" b="0" dirty="0" err="1"/>
              <a:t>Pengfei</a:t>
            </a:r>
            <a:r>
              <a:rPr sz="900" b="0" dirty="0"/>
              <a:t> Shi, </a:t>
            </a:r>
            <a:r>
              <a:rPr sz="900" b="0" dirty="0" err="1"/>
              <a:t>Oluwayemi</a:t>
            </a:r>
            <a:r>
              <a:rPr sz="900" b="0" dirty="0"/>
              <a:t> </a:t>
            </a:r>
            <a:r>
              <a:rPr sz="900" b="0" dirty="0" err="1"/>
              <a:t>Garuba</a:t>
            </a:r>
            <a:r>
              <a:rPr sz="900" b="0" dirty="0"/>
              <a:t>, and L. Ruby Leung. 2024. Synchronization of the Recent Decline of East African Long Rains and Northwestern Eurasian Warming. Journal of Geophysical Research: Atmospheres 129: e2024JD041033. https://</a:t>
            </a:r>
            <a:r>
              <a:rPr sz="900" b="0" dirty="0" err="1"/>
              <a:t>doi.org</a:t>
            </a:r>
            <a:r>
              <a:rPr sz="900" b="0" dirty="0"/>
              <a:t>/10.1029/2024JD041033.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6124834" y="5200836"/>
            <a:ext cx="590881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Correlation between March-April-May (MAM) precipitation over East Africa and global land temperatures using four different data sets: (a) GPCP/NOAA-</a:t>
            </a:r>
            <a:r>
              <a:rPr lang="en-US" sz="1000" b="1" dirty="0" err="1">
                <a:solidFill>
                  <a:srgbClr val="0000FF"/>
                </a:solidFill>
                <a:latin typeface="Arial" panose="020B0604020202020204" pitchFamily="34" charset="0"/>
              </a:rPr>
              <a:t>GlobalTemp</a:t>
            </a:r>
            <a:r>
              <a:rPr lang="en-US" sz="1000" b="1" dirty="0">
                <a:solidFill>
                  <a:srgbClr val="0000FF"/>
                </a:solidFill>
                <a:latin typeface="Arial" panose="020B0604020202020204" pitchFamily="34" charset="0"/>
              </a:rPr>
              <a:t>, (b) CRU, (c) UDEL, and (d) ERA5. Dots indicate correlations statistically significant at the 95% level. This is impactful because it highlights consistent negative correlations with Northwestern Eurasia temperatures, suggesting a potential link between distant climate systems and East African rainfall patterns.</a:t>
            </a:r>
            <a:endParaRPr lang="en-US" altLang="en-US" sz="14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8BF74B0-DE2D-377C-83B3-52E22BD1D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2200218"/>
            <a:ext cx="5896705" cy="21431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Analyze global model simulations and observational datasets to assess the synchronization between East African long rains and Northwestern Eurasian warming, using control and re-initialized simulations to isolate land-surface feedback effects.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Implement idealized simulations to explore the mechanistic link between Northwestern Eurasian warming and East African precipitation patterns, focusing on the weakening of the regional Hadley Cell and moisture transport alterations.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Conduct correlation and composite analyses of observational and reanalysis data to validate model findings and identify significant teleconnections between </a:t>
            </a:r>
            <a:r>
              <a:rPr lang="en-US" dirty="0"/>
              <a:t>remote </a:t>
            </a:r>
            <a:r>
              <a:rPr dirty="0"/>
              <a:t>land-surface temperature anomalies and </a:t>
            </a:r>
            <a:r>
              <a:rPr lang="en-US" dirty="0"/>
              <a:t>local </a:t>
            </a:r>
            <a:r>
              <a:rPr dirty="0"/>
              <a:t>precipitation variability.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BB43-E224-DEE9-15D1-8FDDF20D2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4790208"/>
            <a:ext cx="5834666" cy="1922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Analysis reveals a strong negative correlation between East African long rains and surface temperature over Northwestern Eurasia, indicating a synchronized decline in rainfall with Eurasian warming.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Model simulations demonstrate that warming in Northwestern Eurasia weakens the regional Hadley Cell, diverting moisture away from Eastern Africa and contributing to the observed precipitation decline.</a:t>
            </a:r>
          </a:p>
          <a:p>
            <a:pPr marL="285750" indent="-285750" algn="l">
              <a:buFont typeface="Arial" panose="020B0604020202020204" pitchFamily="34" charset="0"/>
              <a:buChar char="•"/>
              <a:defRPr sz="1300"/>
            </a:pPr>
            <a:r>
              <a:rPr dirty="0"/>
              <a:t>Observational data supports the model findings, showing that the decline in East African March–April–May rainfall from 1980 to 2014 is primarily driven by land-surface feedbacks linked to Eurasian warming.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7401EFDF-50E3-340F-EBF7-9002B0511A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803379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E7A84942-FEBE-A930-6496-9FA34FD6C7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6" y="1902584"/>
            <a:ext cx="5997933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45C8B62-5EEE-2E74-C2BB-F43010C0A1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067" y="4498216"/>
            <a:ext cx="5997932" cy="372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Impact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049C7B5B-6E06-6B84-413B-640E7072915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9012"/>
          <a:stretch/>
        </p:blipFill>
        <p:spPr>
          <a:xfrm>
            <a:off x="5808408" y="642609"/>
            <a:ext cx="6324827" cy="208713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F14C42F5-3704-C9C3-D8DB-198F6394E34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7900"/>
          <a:stretch/>
        </p:blipFill>
        <p:spPr>
          <a:xfrm>
            <a:off x="5847714" y="2727347"/>
            <a:ext cx="6246219" cy="1922258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DB4E465D-8A27-ED85-791F-119AC06751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60957" y="4671305"/>
            <a:ext cx="4419730" cy="5078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6AD9F8B4FFE4AB38BD0C762315BE6" ma:contentTypeVersion="12" ma:contentTypeDescription="Create a new document." ma:contentTypeScope="" ma:versionID="e422ebd4274b3a162ca1fec6100d2eff">
  <xsd:schema xmlns:xsd="http://www.w3.org/2001/XMLSchema" xmlns:xs="http://www.w3.org/2001/XMLSchema" xmlns:p="http://schemas.microsoft.com/office/2006/metadata/properties" xmlns:ns2="d8a9b28a-468d-4f89-a24a-ae448d085101" xmlns:ns3="46a18389-f917-48ab-8f10-3a1967a18774" targetNamespace="http://schemas.microsoft.com/office/2006/metadata/properties" ma:root="true" ma:fieldsID="1e56ff8d7fa227df85432f8c13b5b208" ns2:_="" ns3:_="">
    <xsd:import namespace="d8a9b28a-468d-4f89-a24a-ae448d085101"/>
    <xsd:import namespace="46a18389-f917-48ab-8f10-3a1967a187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a9b28a-468d-4f89-a24a-ae448d0851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260f1aaf-6244-4bb9-9bf9-38bf3738530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a18389-f917-48ab-8f10-3a1967a1877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35bf9843-7740-4fe6-90cf-0b165ea11b63}" ma:internalName="TaxCatchAll" ma:showField="CatchAllData" ma:web="46a18389-f917-48ab-8f10-3a1967a187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d8a9b28a-468d-4f89-a24a-ae448d085101">
      <Terms xmlns="http://schemas.microsoft.com/office/infopath/2007/PartnerControls"/>
    </lcf76f155ced4ddcb4097134ff3c332f>
    <TaxCatchAll xmlns="46a18389-f917-48ab-8f10-3a1967a18774" xsi:nil="true"/>
    <SharedWithUsers xmlns="46a18389-f917-48ab-8f10-3a1967a18774">
      <UserInfo>
        <DisplayName>Rice, Jennie S</DisplayName>
        <AccountId>12</AccountId>
        <AccountType/>
      </UserInfo>
      <UserInfo>
        <DisplayName>Vernon, Chris R</DisplayName>
        <AccountId>27</AccountId>
        <AccountType/>
      </UserInfo>
      <UserInfo>
        <DisplayName>Mcgrath, Casey R</DisplayName>
        <AccountId>11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3C549A3-69A4-4111-9D7F-9ED6E69EE5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8a9b28a-468d-4f89-a24a-ae448d085101"/>
    <ds:schemaRef ds:uri="46a18389-f917-48ab-8f10-3a1967a187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57D9F0-2B85-430B-8843-0027C0E6F07C}">
  <ds:schemaRefs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46a18389-f917-48ab-8f10-3a1967a18774"/>
    <ds:schemaRef ds:uri="d8a9b28a-468d-4f89-a24a-ae448d085101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6318</TotalTime>
  <Words>385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ruby.leung@pnnl.gov</cp:lastModifiedBy>
  <cp:revision>30</cp:revision>
  <cp:lastPrinted>2011-05-11T17:30:12Z</cp:lastPrinted>
  <dcterms:created xsi:type="dcterms:W3CDTF">2017-11-02T21:19:41Z</dcterms:created>
  <dcterms:modified xsi:type="dcterms:W3CDTF">2024-10-16T06:18:10Z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0x01010043F6AD9F8B4FFE4AB38BD0C762315BE6</vt:lpwstr>
  </property>
  <property fmtid="{D5CDD505-2E9C-101B-9397-08002B2CF9AE}" pid="4" name="Order">
    <vt:r8>3400</vt:r8>
  </property>
  <property fmtid="{D5CDD505-2E9C-101B-9397-08002B2CF9AE}" pid="5" name="MediaServiceImageTags">
    <vt:lpwstr/>
  </property>
</Properties>
</file>