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DCC3F-8272-47CB-AC09-9D1B5DB93109}" v="7" dt="2024-10-15T21:00:25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3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gos, Samson M" userId="64032879-cb6e-4dc5-ab13-1b80e622c0ba" providerId="ADAL" clId="{D65DCC3F-8272-47CB-AC09-9D1B5DB93109}"/>
    <pc:docChg chg="custSel modSld">
      <pc:chgData name="Hagos, Samson M" userId="64032879-cb6e-4dc5-ab13-1b80e622c0ba" providerId="ADAL" clId="{D65DCC3F-8272-47CB-AC09-9D1B5DB93109}" dt="2024-10-15T21:06:38.070" v="84" actId="20577"/>
      <pc:docMkLst>
        <pc:docMk/>
      </pc:docMkLst>
      <pc:sldChg chg="addSp delSp modSp mod">
        <pc:chgData name="Hagos, Samson M" userId="64032879-cb6e-4dc5-ab13-1b80e622c0ba" providerId="ADAL" clId="{D65DCC3F-8272-47CB-AC09-9D1B5DB93109}" dt="2024-10-15T21:06:38.070" v="84" actId="20577"/>
        <pc:sldMkLst>
          <pc:docMk/>
          <pc:sldMk cId="0" sldId="258"/>
        </pc:sldMkLst>
        <pc:spChg chg="mod">
          <ac:chgData name="Hagos, Samson M" userId="64032879-cb6e-4dc5-ab13-1b80e622c0ba" providerId="ADAL" clId="{D65DCC3F-8272-47CB-AC09-9D1B5DB93109}" dt="2024-10-15T20:53:58.049" v="39" actId="20577"/>
          <ac:spMkLst>
            <pc:docMk/>
            <pc:sldMk cId="0" sldId="258"/>
            <ac:spMk id="3" creationId="{68BF74B0-DE2D-377C-83B3-52E22BD1DD2D}"/>
          </ac:spMkLst>
        </pc:spChg>
        <pc:spChg chg="del">
          <ac:chgData name="Hagos, Samson M" userId="64032879-cb6e-4dc5-ab13-1b80e622c0ba" providerId="ADAL" clId="{D65DCC3F-8272-47CB-AC09-9D1B5DB93109}" dt="2024-10-15T20:54:38.599" v="40" actId="478"/>
          <ac:spMkLst>
            <pc:docMk/>
            <pc:sldMk cId="0" sldId="258"/>
            <ac:spMk id="5" creationId="{770A15A0-7B42-9D2D-926F-B99FE1EF247E}"/>
          </ac:spMkLst>
        </pc:spChg>
        <pc:spChg chg="mod">
          <ac:chgData name="Hagos, Samson M" userId="64032879-cb6e-4dc5-ab13-1b80e622c0ba" providerId="ADAL" clId="{D65DCC3F-8272-47CB-AC09-9D1B5DB93109}" dt="2024-10-15T21:06:38.070" v="84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Hagos, Samson M" userId="64032879-cb6e-4dc5-ab13-1b80e622c0ba" providerId="ADAL" clId="{D65DCC3F-8272-47CB-AC09-9D1B5DB93109}" dt="2024-10-15T21:00:25.939" v="80" actId="1076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Hagos, Samson M" userId="64032879-cb6e-4dc5-ab13-1b80e622c0ba" providerId="ADAL" clId="{D65DCC3F-8272-47CB-AC09-9D1B5DB93109}" dt="2024-10-15T20:59:42.634" v="71" actId="1076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Hagos, Samson M" userId="64032879-cb6e-4dc5-ab13-1b80e622c0ba" providerId="ADAL" clId="{D65DCC3F-8272-47CB-AC09-9D1B5DB93109}" dt="2024-10-15T20:59:53.622" v="74" actId="14100"/>
          <ac:spMkLst>
            <pc:docMk/>
            <pc:sldMk cId="0" sldId="258"/>
            <ac:spMk id="3078" creationId="{00000000-0000-0000-0000-000000000000}"/>
          </ac:spMkLst>
        </pc:spChg>
        <pc:grpChg chg="del">
          <ac:chgData name="Hagos, Samson M" userId="64032879-cb6e-4dc5-ab13-1b80e622c0ba" providerId="ADAL" clId="{D65DCC3F-8272-47CB-AC09-9D1B5DB93109}" dt="2024-10-15T20:56:45.364" v="42" actId="478"/>
          <ac:grpSpMkLst>
            <pc:docMk/>
            <pc:sldMk cId="0" sldId="258"/>
            <ac:grpSpMk id="12" creationId="{0DCCF6B9-FF3A-1533-9328-D4120003745D}"/>
          </ac:grpSpMkLst>
        </pc:grpChg>
        <pc:picChg chg="del">
          <ac:chgData name="Hagos, Samson M" userId="64032879-cb6e-4dc5-ab13-1b80e622c0ba" providerId="ADAL" clId="{D65DCC3F-8272-47CB-AC09-9D1B5DB93109}" dt="2024-10-15T20:56:43.465" v="41" actId="478"/>
          <ac:picMkLst>
            <pc:docMk/>
            <pc:sldMk cId="0" sldId="258"/>
            <ac:picMk id="2" creationId="{3701AB63-1D48-CA06-2B29-788443423B7A}"/>
          </ac:picMkLst>
        </pc:picChg>
        <pc:picChg chg="add del mod">
          <ac:chgData name="Hagos, Samson M" userId="64032879-cb6e-4dc5-ab13-1b80e622c0ba" providerId="ADAL" clId="{D65DCC3F-8272-47CB-AC09-9D1B5DB93109}" dt="2024-10-15T20:57:16.462" v="46" actId="478"/>
          <ac:picMkLst>
            <pc:docMk/>
            <pc:sldMk cId="0" sldId="258"/>
            <ac:picMk id="13" creationId="{0E8684FB-FD21-585B-A98D-CF2EF2A95221}"/>
          </ac:picMkLst>
        </pc:picChg>
        <pc:picChg chg="add mod modCrop">
          <ac:chgData name="Hagos, Samson M" userId="64032879-cb6e-4dc5-ab13-1b80e622c0ba" providerId="ADAL" clId="{D65DCC3F-8272-47CB-AC09-9D1B5DB93109}" dt="2024-10-15T21:00:17.247" v="78" actId="1076"/>
          <ac:picMkLst>
            <pc:docMk/>
            <pc:sldMk cId="0" sldId="258"/>
            <ac:picMk id="15" creationId="{049C7B5B-6E06-6B84-413B-640E70729151}"/>
          </ac:picMkLst>
        </pc:picChg>
        <pc:picChg chg="add mod modCrop">
          <ac:chgData name="Hagos, Samson M" userId="64032879-cb6e-4dc5-ab13-1b80e622c0ba" providerId="ADAL" clId="{D65DCC3F-8272-47CB-AC09-9D1B5DB93109}" dt="2024-10-15T21:00:14.435" v="77" actId="1076"/>
          <ac:picMkLst>
            <pc:docMk/>
            <pc:sldMk cId="0" sldId="258"/>
            <ac:picMk id="17" creationId="{F14C42F5-3704-C9C3-D8DB-198F6394E34D}"/>
          </ac:picMkLst>
        </pc:picChg>
        <pc:picChg chg="add mod">
          <ac:chgData name="Hagos, Samson M" userId="64032879-cb6e-4dc5-ab13-1b80e622c0ba" providerId="ADAL" clId="{D65DCC3F-8272-47CB-AC09-9D1B5DB93109}" dt="2024-10-15T21:00:10.763" v="75" actId="1076"/>
          <ac:picMkLst>
            <pc:docMk/>
            <pc:sldMk cId="0" sldId="258"/>
            <ac:picMk id="19" creationId="{DB4E465D-8A27-ED85-791F-119AC06751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55616" y="1081239"/>
            <a:ext cx="5619386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>
              <a:defRPr sz="1300"/>
            </a:pPr>
            <a:r>
              <a:rPr dirty="0"/>
              <a:t>Investigate the role of land-surface feedbacks in the decline of East African long rains</a:t>
            </a:r>
            <a:r>
              <a:rPr lang="en-US" dirty="0"/>
              <a:t> between 1980s to 2020s</a:t>
            </a:r>
            <a:r>
              <a:rPr dirty="0"/>
              <a:t>, highlighting the significant impact of warming in Northwestern Eurasia on this trend and its interannual variability.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19200" y="42014"/>
            <a:ext cx="74598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sz="2400" b="1" dirty="0"/>
              <a:t>East African Rainfall Decline Linked to Eurasian Warming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12238" y="6246220"/>
            <a:ext cx="5821412" cy="5078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900" b="0" dirty="0"/>
              <a:t>Hagos, Samson, Chuan‐</a:t>
            </a:r>
            <a:r>
              <a:rPr sz="900" b="0" dirty="0" err="1"/>
              <a:t>Chieh</a:t>
            </a:r>
            <a:r>
              <a:rPr sz="900" b="0" dirty="0"/>
              <a:t> (Jay) Chang, Po‐Lun Ma, Sandro W. Lubis, Karthik </a:t>
            </a:r>
            <a:r>
              <a:rPr sz="900" b="0" dirty="0" err="1"/>
              <a:t>Balaguru</a:t>
            </a:r>
            <a:r>
              <a:rPr sz="900" b="0" dirty="0"/>
              <a:t>, </a:t>
            </a:r>
            <a:r>
              <a:rPr sz="900" b="0" dirty="0" err="1"/>
              <a:t>Pengfei</a:t>
            </a:r>
            <a:r>
              <a:rPr sz="900" b="0" dirty="0"/>
              <a:t> Shi, </a:t>
            </a:r>
            <a:r>
              <a:rPr sz="900" b="0" dirty="0" err="1"/>
              <a:t>Oluwayemi</a:t>
            </a:r>
            <a:r>
              <a:rPr sz="900" b="0" dirty="0"/>
              <a:t> </a:t>
            </a:r>
            <a:r>
              <a:rPr sz="900" b="0" dirty="0" err="1"/>
              <a:t>Garuba</a:t>
            </a:r>
            <a:r>
              <a:rPr sz="900" b="0" dirty="0"/>
              <a:t>, and L. Ruby Leung. 2024. Synchronization of the Recent Decline of East African Long Rains and Northwestern Eurasian Warming. Journal of Geophysical Research: Atmospheres 129: e2024JD041033. https://</a:t>
            </a:r>
            <a:r>
              <a:rPr sz="900" b="0" dirty="0" err="1"/>
              <a:t>doi.org</a:t>
            </a:r>
            <a:r>
              <a:rPr sz="900" b="0" dirty="0"/>
              <a:t>/10.1029/2024JD041033.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124834" y="5200836"/>
            <a:ext cx="590881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Correlation between March-April-May (MAM) precipitation over East Africa and global land temperatures using four different data sets: (a) GPCP/NOAA-</a:t>
            </a:r>
            <a:r>
              <a:rPr lang="en-US" sz="1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GlobalTemp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, (b) CRU, (c) UDEL, and (d) ERA5. Dots indicate correlations statistically significant at the 95% level. This is impactful because it highlights consistent negative correlations with Northwestern Eurasia temperatures, suggesting a potential link between distant climate systems and East African rainfall patterns.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200218"/>
            <a:ext cx="5896705" cy="214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Analyze global model simulations and observational datasets to assess the synchronization between East African long rains and Northwestern Eurasian warming, using control and re-initialized simulations to isolate land-surface feedback effects.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Implement idealized simulations to explore the mechanistic link between Northwestern Eurasian warming and East African precipitation patterns, focusing on the weakening of the regional Hadley Cell and moisture transport alterations.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Conduct correlation and composite analyses of observational and reanalysis data to validate model findings and identify significant teleconnections between </a:t>
            </a:r>
            <a:r>
              <a:rPr lang="en-US" dirty="0"/>
              <a:t>remote </a:t>
            </a:r>
            <a:r>
              <a:rPr dirty="0"/>
              <a:t>land-surface temperature anomalies and </a:t>
            </a:r>
            <a:r>
              <a:rPr lang="en-US" dirty="0"/>
              <a:t>local </a:t>
            </a:r>
            <a:r>
              <a:rPr dirty="0"/>
              <a:t>precipitation variability.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4790208"/>
            <a:ext cx="5834666" cy="192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Analysis reveals a strong negative correlation between East African long rains and surface temperature over Northwestern Eurasia, indicating a synchronized decline in rainfall with Eurasian warming.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Model simulations demonstrate that warming in Northwestern Eurasia weakens the regional Hadley Cell, diverting moisture away from Eastern Africa and contributing to the observed precipitation decline.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Observational data supports the model findings, showing that the decline in East African March–April–May rainfall from 1980 to 2014 is primarily driven by land-surface feedbacks linked to Eurasian warming.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803379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1902584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498216"/>
            <a:ext cx="5997932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49C7B5B-6E06-6B84-413B-640E707291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012"/>
          <a:stretch/>
        </p:blipFill>
        <p:spPr>
          <a:xfrm>
            <a:off x="5808408" y="642609"/>
            <a:ext cx="6324827" cy="20871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4C42F5-3704-C9C3-D8DB-198F6394E3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900"/>
          <a:stretch/>
        </p:blipFill>
        <p:spPr>
          <a:xfrm>
            <a:off x="5847714" y="2727347"/>
            <a:ext cx="6246219" cy="192225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B4E465D-8A27-ED85-791F-119AC0675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0957" y="4671305"/>
            <a:ext cx="4419730" cy="5078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  <UserInfo>
        <DisplayName>Vernon, Chris R</DisplayName>
        <AccountId>27</AccountId>
        <AccountType/>
      </UserInfo>
      <UserInfo>
        <DisplayName>Mcgrath, Casey R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46a18389-f917-48ab-8f10-3a1967a18774"/>
    <ds:schemaRef ds:uri="d8a9b28a-468d-4f89-a24a-ae448d08510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6318</TotalTime>
  <Words>385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ruby.leung@pnnl.gov</cp:lastModifiedBy>
  <cp:revision>30</cp:revision>
  <cp:lastPrinted>2011-05-11T17:30:12Z</cp:lastPrinted>
  <dcterms:created xsi:type="dcterms:W3CDTF">2017-11-02T21:19:41Z</dcterms:created>
  <dcterms:modified xsi:type="dcterms:W3CDTF">2024-10-16T06:18:10Z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