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7739" autoAdjust="0"/>
  </p:normalViewPr>
  <p:slideViewPr>
    <p:cSldViewPr>
      <p:cViewPr varScale="1">
        <p:scale>
          <a:sx n="128" d="100"/>
          <a:sy n="128" d="100"/>
        </p:scale>
        <p:origin x="320" y="1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10/8/24</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10/8/24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10/8/24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10/8/24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10/8/24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60106" y="1081239"/>
            <a:ext cx="5814896" cy="6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a:defRPr sz="1400"/>
            </a:pPr>
            <a:r>
              <a:rPr sz="1300" dirty="0"/>
              <a:t>Introduce a framework for discovering scenario storylines that describe diverse stakeholder impacts and consequential dynamics in multi-actor human-natural systems facing change.</a:t>
            </a:r>
          </a:p>
        </p:txBody>
      </p:sp>
      <p:sp>
        <p:nvSpPr>
          <p:cNvPr id="3076" name="Rectangle 5"/>
          <p:cNvSpPr>
            <a:spLocks noChangeArrowheads="1"/>
          </p:cNvSpPr>
          <p:nvPr/>
        </p:nvSpPr>
        <p:spPr bwMode="auto">
          <a:xfrm>
            <a:off x="160106" y="99938"/>
            <a:ext cx="1203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sz="2400" b="1"/>
              <a:t>Discovering Drought Scenarios for Future Water Planning in Colorado</a:t>
            </a:r>
          </a:p>
        </p:txBody>
      </p:sp>
      <p:sp>
        <p:nvSpPr>
          <p:cNvPr id="3077" name="Text Box 6"/>
          <p:cNvSpPr txBox="1">
            <a:spLocks noChangeArrowheads="1"/>
          </p:cNvSpPr>
          <p:nvPr/>
        </p:nvSpPr>
        <p:spPr bwMode="auto">
          <a:xfrm>
            <a:off x="6238077" y="5693064"/>
            <a:ext cx="5410200" cy="830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sz="1200" b="0" dirty="0"/>
              <a:t>Hadjimichael, Antonia, Patrick M. Reed, Julianne D. Quinn, Chris R. Vernon, and Travis Thurber. 2024. Scenario Storyline Discovery for Planning in Multi-Actor Human-Natural Systems Confronting Change. Earth's Future 12: e2023EF004252. https://</a:t>
            </a:r>
            <a:r>
              <a:rPr sz="1200" b="0" dirty="0" err="1"/>
              <a:t>doi.org</a:t>
            </a:r>
            <a:r>
              <a:rPr sz="1200" b="0" dirty="0"/>
              <a:t>/10.1029/2023EF004252.</a:t>
            </a:r>
          </a:p>
        </p:txBody>
      </p:sp>
      <p:sp>
        <p:nvSpPr>
          <p:cNvPr id="3078" name="TextBox 9"/>
          <p:cNvSpPr txBox="1">
            <a:spLocks noChangeArrowheads="1"/>
          </p:cNvSpPr>
          <p:nvPr/>
        </p:nvSpPr>
        <p:spPr bwMode="auto">
          <a:xfrm>
            <a:off x="6223016" y="4572000"/>
            <a:ext cx="561336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000" b="1" dirty="0">
                <a:solidFill>
                  <a:srgbClr val="0000FF"/>
                </a:solidFill>
                <a:latin typeface="Arial" panose="020B0604020202020204" pitchFamily="34" charset="0"/>
              </a:rPr>
              <a:t>This figure illustrates how a possible drought could impact different parts of a river basin. On the left, it shows the effects on the entire basin. The top right panels (with purple lines) break down the impacts on specific water districts, and the bottom right (with blue lines) shows how individual water users are affected. The highlighted water districts are number 70 (Roan Creek Basin), 37 (Eagle River Basin), and 52 (Piney/Cottonwood Creeks).</a:t>
            </a:r>
          </a:p>
          <a:p>
            <a:pPr eaLnBrk="1" hangingPunct="1">
              <a:spcBef>
                <a:spcPct val="0"/>
              </a:spcBef>
              <a:buNone/>
            </a:pPr>
            <a:endParaRPr lang="en-US" altLang="en-US" sz="1400" b="1" dirty="0">
              <a:solidFill>
                <a:srgbClr val="0000FF"/>
              </a:solidFill>
              <a:latin typeface="Arial" panose="020B0604020202020204" pitchFamily="34" charset="0"/>
            </a:endParaRP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98067" y="1974034"/>
            <a:ext cx="5896705" cy="214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spcBef>
                <a:spcPct val="15000"/>
              </a:spcBef>
              <a:defRPr/>
            </a:pPr>
            <a:endParaRPr sz="1300" dirty="0"/>
          </a:p>
          <a:p>
            <a:pPr marL="285750" indent="-285750" algn="l">
              <a:buFont typeface="Arial" panose="020B0604020202020204" pitchFamily="34" charset="0"/>
              <a:buChar char="•"/>
              <a:defRPr sz="1400"/>
            </a:pPr>
            <a:r>
              <a:rPr sz="1300" dirty="0"/>
              <a:t>Develop the </a:t>
            </a:r>
            <a:r>
              <a:rPr sz="1300" dirty="0" err="1"/>
              <a:t>FRamework</a:t>
            </a:r>
            <a:r>
              <a:rPr sz="1300" dirty="0"/>
              <a:t> for Narrative Storylines and Impact Classification (FRNSIC) to organize and investigate consequential scenarios using hierarchical classification of diverse outcomes across actors, sectors, and scales.</a:t>
            </a:r>
          </a:p>
          <a:p>
            <a:pPr marL="285750" indent="-285750" algn="l">
              <a:buFont typeface="Arial" panose="020B0604020202020204" pitchFamily="34" charset="0"/>
              <a:buChar char="•"/>
              <a:defRPr sz="1400"/>
            </a:pPr>
            <a:r>
              <a:rPr sz="1300" dirty="0"/>
              <a:t>Implement exploratory modeling to generate large ensembles of possible futures, allowing for the identification of scenario storylines that capture key system dynamics and consequential outcomes.</a:t>
            </a:r>
          </a:p>
          <a:p>
            <a:pPr marL="285750" indent="-285750" algn="l">
              <a:buFont typeface="Arial" panose="020B0604020202020204" pitchFamily="34" charset="0"/>
              <a:buChar char="•"/>
              <a:defRPr sz="1400"/>
            </a:pPr>
            <a:r>
              <a:rPr sz="1300" dirty="0"/>
              <a:t>Utilize set theory and hierarchical classification to integrate dynamic properties and robustness performance measures, facilitating the discovery of impactful scenario storylines that inform future adaptation planning.</a:t>
            </a: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45098" y="4402342"/>
            <a:ext cx="5834666" cy="235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spcBef>
                <a:spcPct val="15000"/>
              </a:spcBef>
            </a:pPr>
            <a:endParaRPr sz="1300" dirty="0"/>
          </a:p>
          <a:p>
            <a:pPr marL="285750" indent="-285750" algn="l">
              <a:buFont typeface="Arial" panose="020B0604020202020204" pitchFamily="34" charset="0"/>
              <a:buChar char="•"/>
              <a:defRPr sz="1400"/>
            </a:pPr>
            <a:r>
              <a:rPr lang="en-US" sz="1300" dirty="0"/>
              <a:t>FRNSIC</a:t>
            </a:r>
            <a:r>
              <a:rPr sz="1300" dirty="0"/>
              <a:t> classifies dynamic properties and impacts of states of the world (SOWs), highlighting significant effects on water shortages and deliveries. </a:t>
            </a:r>
            <a:endParaRPr lang="en-US" sz="1300" dirty="0"/>
          </a:p>
          <a:p>
            <a:pPr marL="285750" indent="-285750" algn="l">
              <a:buFont typeface="Arial" panose="020B0604020202020204" pitchFamily="34" charset="0"/>
              <a:buChar char="•"/>
              <a:defRPr sz="1400"/>
            </a:pPr>
            <a:r>
              <a:rPr sz="1300" dirty="0"/>
              <a:t>The study reveals that many SOWs have dynamic properties beyond historical ranges, primarily due to projected climate changes and internal variability, resulting in more frequent and severe droughts. </a:t>
            </a:r>
            <a:endParaRPr lang="en-US" sz="1300" dirty="0"/>
          </a:p>
          <a:p>
            <a:pPr marL="285750" indent="-285750" algn="l">
              <a:buFont typeface="Arial" panose="020B0604020202020204" pitchFamily="34" charset="0"/>
              <a:buChar char="•"/>
              <a:defRPr sz="1400"/>
            </a:pPr>
            <a:r>
              <a:rPr sz="1300" dirty="0"/>
              <a:t>FRNSIC's exploration of alternative impact thresholds offers flexibility in scenario selection, enabling stakeholders to focus on different plausible futures and impacts, thus enhancing decision-making in complex human-natural systems.</a:t>
            </a:r>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98066" y="803379"/>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98066" y="1760674"/>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98067" y="4199074"/>
            <a:ext cx="5997932"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sp>
        <p:nvSpPr>
          <p:cNvPr id="5" name="TextBox 4">
            <a:extLst>
              <a:ext uri="{FF2B5EF4-FFF2-40B4-BE49-F238E27FC236}">
                <a16:creationId xmlns:a16="http://schemas.microsoft.com/office/drawing/2014/main" id="{770A15A0-7B42-9D2D-926F-B99FE1EF247E}"/>
              </a:ext>
            </a:extLst>
          </p:cNvPr>
          <p:cNvSpPr txBox="1"/>
          <p:nvPr/>
        </p:nvSpPr>
        <p:spPr>
          <a:xfrm>
            <a:off x="35168" y="6581001"/>
            <a:ext cx="12031893" cy="276999"/>
          </a:xfrm>
          <a:prstGeom prst="rect">
            <a:avLst/>
          </a:prstGeom>
          <a:noFill/>
        </p:spPr>
        <p:txBody>
          <a:bodyPr wrap="square" rtlCol="0">
            <a:spAutoFit/>
          </a:bodyPr>
          <a:lstStyle/>
          <a:p>
            <a:pPr algn="r"/>
            <a:r>
              <a:rPr lang="en-US" sz="1200" i="1" dirty="0">
                <a:effectLst/>
                <a:latin typeface="Calibri" panose="020F0502020204030204" pitchFamily="34" charset="0"/>
                <a:ea typeface="SimSun" panose="02010600030101010101" pitchFamily="2" charset="-122"/>
                <a:cs typeface="Arial" panose="020B0604020202020204" pitchFamily="34" charset="0"/>
              </a:rPr>
              <a:t>First draft generated using PAIGE, the </a:t>
            </a:r>
            <a:r>
              <a:rPr lang="en-US" sz="1200" i="1" dirty="0" err="1">
                <a:effectLst/>
                <a:latin typeface="Calibri" panose="020F0502020204030204" pitchFamily="34" charset="0"/>
                <a:ea typeface="SimSun" panose="02010600030101010101" pitchFamily="2" charset="-122"/>
                <a:cs typeface="Arial" panose="020B0604020202020204" pitchFamily="34" charset="0"/>
              </a:rPr>
              <a:t>Pnnl</a:t>
            </a:r>
            <a:r>
              <a:rPr lang="en-US" sz="1200" i="1" dirty="0">
                <a:effectLst/>
                <a:latin typeface="Calibri" panose="020F0502020204030204" pitchFamily="34" charset="0"/>
                <a:ea typeface="SimSun" panose="02010600030101010101" pitchFamily="2" charset="-122"/>
                <a:cs typeface="Arial" panose="020B0604020202020204" pitchFamily="34" charset="0"/>
              </a:rPr>
              <a:t> AI assistant for </a:t>
            </a:r>
            <a:r>
              <a:rPr lang="en-US" sz="1200" i="1" dirty="0" err="1">
                <a:effectLst/>
                <a:latin typeface="Calibri" panose="020F0502020204030204" pitchFamily="34" charset="0"/>
                <a:ea typeface="SimSun" panose="02010600030101010101" pitchFamily="2" charset="-122"/>
                <a:cs typeface="Arial" panose="020B0604020202020204" pitchFamily="34" charset="0"/>
              </a:rPr>
              <a:t>GEnerating</a:t>
            </a:r>
            <a:r>
              <a:rPr lang="en-US" sz="1200" i="1">
                <a:effectLst/>
                <a:latin typeface="Calibri" panose="020F0502020204030204" pitchFamily="34" charset="0"/>
                <a:ea typeface="SimSun" panose="02010600030101010101" pitchFamily="2" charset="-122"/>
                <a:cs typeface="Arial" panose="020B0604020202020204" pitchFamily="34" charset="0"/>
              </a:rPr>
              <a:t> publication highlights.</a:t>
            </a:r>
            <a:endParaRPr lang="en-US" sz="1200" i="1"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7" name="Picture 6">
            <a:extLst>
              <a:ext uri="{FF2B5EF4-FFF2-40B4-BE49-F238E27FC236}">
                <a16:creationId xmlns:a16="http://schemas.microsoft.com/office/drawing/2014/main" id="{5BD18113-C311-9A30-885A-F416266CCCF5}"/>
              </a:ext>
            </a:extLst>
          </p:cNvPr>
          <p:cNvPicPr>
            <a:picLocks noChangeAspect="1"/>
          </p:cNvPicPr>
          <p:nvPr/>
        </p:nvPicPr>
        <p:blipFill>
          <a:blip r:embed="rId3"/>
          <a:stretch>
            <a:fillRect/>
          </a:stretch>
        </p:blipFill>
        <p:spPr>
          <a:xfrm>
            <a:off x="6143030" y="762000"/>
            <a:ext cx="5811153" cy="3810000"/>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a9b28a-468d-4f89-a24a-ae448d085101">
      <Terms xmlns="http://schemas.microsoft.com/office/infopath/2007/PartnerControls"/>
    </lcf76f155ced4ddcb4097134ff3c332f>
    <TaxCatchAll xmlns="46a18389-f917-48ab-8f10-3a1967a18774" xsi:nil="true"/>
    <SharedWithUsers xmlns="46a18389-f917-48ab-8f10-3a1967a18774">
      <UserInfo>
        <DisplayName>Rice, Jennie S</DisplayName>
        <AccountId>12</AccountId>
        <AccountType/>
      </UserInfo>
      <UserInfo>
        <DisplayName>Vernon, Chris R</DisplayName>
        <AccountId>27</AccountId>
        <AccountType/>
      </UserInfo>
      <UserInfo>
        <DisplayName>Mcgrath, Casey R</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F6AD9F8B4FFE4AB38BD0C762315BE6" ma:contentTypeVersion="12" ma:contentTypeDescription="Create a new document." ma:contentTypeScope="" ma:versionID="e422ebd4274b3a162ca1fec6100d2eff">
  <xsd:schema xmlns:xsd="http://www.w3.org/2001/XMLSchema" xmlns:xs="http://www.w3.org/2001/XMLSchema" xmlns:p="http://schemas.microsoft.com/office/2006/metadata/properties" xmlns:ns2="d8a9b28a-468d-4f89-a24a-ae448d085101" xmlns:ns3="46a18389-f917-48ab-8f10-3a1967a18774" targetNamespace="http://schemas.microsoft.com/office/2006/metadata/properties" ma:root="true" ma:fieldsID="1e56ff8d7fa227df85432f8c13b5b208" ns2:_="" ns3:_="">
    <xsd:import namespace="d8a9b28a-468d-4f89-a24a-ae448d085101"/>
    <xsd:import namespace="46a18389-f917-48ab-8f10-3a1967a18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9b28a-468d-4f89-a24a-ae448d085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18389-f917-48ab-8f10-3a1967a18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5bf9843-7740-4fe6-90cf-0b165ea11b63}" ma:internalName="TaxCatchAll" ma:showField="CatchAllData" ma:web="46a18389-f917-48ab-8f10-3a1967a187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7D9F0-2B85-430B-8843-0027C0E6F07C}">
  <ds:schemaRefs>
    <ds:schemaRef ds:uri="http://www.w3.org/XML/1998/namespace"/>
    <ds:schemaRef ds:uri="http://purl.org/dc/dcmitype/"/>
    <ds:schemaRef ds:uri="http://purl.org/dc/elements/1.1/"/>
    <ds:schemaRef ds:uri="d8a9b28a-468d-4f89-a24a-ae448d08510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6a18389-f917-48ab-8f10-3a1967a18774"/>
    <ds:schemaRef ds:uri="http://schemas.microsoft.com/office/2006/metadata/properties"/>
  </ds:schemaRefs>
</ds:datastoreItem>
</file>

<file path=customXml/itemProps2.xml><?xml version="1.0" encoding="utf-8"?>
<ds:datastoreItem xmlns:ds="http://schemas.openxmlformats.org/officeDocument/2006/customXml" ds:itemID="{E3C549A3-69A4-4111-9D7F-9ED6E69EE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9b28a-468d-4f89-a24a-ae448d085101"/>
    <ds:schemaRef ds:uri="46a18389-f917-48ab-8f10-3a1967a1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4935E-4390-47DD-99CE-60A5373B7B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6259</TotalTime>
  <Words>363</Words>
  <Application>Microsoft Macintosh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Rice, Jennie S</cp:lastModifiedBy>
  <cp:revision>29</cp:revision>
  <cp:lastPrinted>2011-05-11T17:30:12Z</cp:lastPrinted>
  <dcterms:created xsi:type="dcterms:W3CDTF">2017-11-02T21:19:41Z</dcterms:created>
  <dcterms:modified xsi:type="dcterms:W3CDTF">2024-10-09T00:25:29Z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0x01010043F6AD9F8B4FFE4AB38BD0C762315BE6</vt:lpwstr>
  </property>
  <property fmtid="{D5CDD505-2E9C-101B-9397-08002B2CF9AE}" pid="4" name="Order">
    <vt:r8>3400</vt:r8>
  </property>
  <property fmtid="{D5CDD505-2E9C-101B-9397-08002B2CF9AE}" pid="5" name="MediaServiceImageTags">
    <vt:lpwstr/>
  </property>
</Properties>
</file>