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266" autoAdjust="0"/>
    <p:restoredTop sz="97739" autoAdjust="0"/>
  </p:normalViewPr>
  <p:slideViewPr>
    <p:cSldViewPr>
      <p:cViewPr varScale="1">
        <p:scale>
          <a:sx n="128" d="100"/>
          <a:sy n="128" d="100"/>
        </p:scale>
        <p:origin x="14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5/4/23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5/4/23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5/4/23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5/4/23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5/4/23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5/4/23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5/4/23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5/4/23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5/4/23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5/4/23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5/4/23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5/4/23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5/4/23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40336" y="1344659"/>
            <a:ext cx="5834666" cy="1280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Assesses the consistency of water scarcity insights between large-scale hydrologic models and node-based water system models in the Upper Colorado River Basin, highlighting the limitations and potential improvements for evaluating water scarcity and adaptation strategies.</a:t>
            </a:r>
            <a:endParaRPr lang="en-US" sz="1300" b="1" dirty="0">
              <a:solidFill>
                <a:prstClr val="black"/>
              </a:solidFill>
            </a:endParaRPr>
          </a:p>
        </p:txBody>
      </p:sp>
      <p:sp>
        <p:nvSpPr>
          <p:cNvPr id="3076" name="Rectangle 5"/>
          <p:cNvSpPr>
            <a:spLocks noChangeArrowheads="1"/>
          </p:cNvSpPr>
          <p:nvPr/>
        </p:nvSpPr>
        <p:spPr bwMode="auto">
          <a:xfrm>
            <a:off x="160106" y="99938"/>
            <a:ext cx="1203189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Comparing Water Scarcity Insights from Large-Scale and Basin-Scale Models</a:t>
            </a:r>
          </a:p>
        </p:txBody>
      </p:sp>
      <p:sp>
        <p:nvSpPr>
          <p:cNvPr id="3077" name="Text Box 6"/>
          <p:cNvSpPr txBox="1">
            <a:spLocks noChangeArrowheads="1"/>
          </p:cNvSpPr>
          <p:nvPr/>
        </p:nvSpPr>
        <p:spPr bwMode="auto">
          <a:xfrm>
            <a:off x="6271434" y="5836126"/>
            <a:ext cx="5410200"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err="1">
                <a:solidFill>
                  <a:srgbClr val="000000"/>
                </a:solidFill>
                <a:latin typeface="+mn-lt"/>
              </a:rPr>
              <a:t>Hadjimichael</a:t>
            </a:r>
            <a:r>
              <a:rPr lang="en-US" altLang="en-US" sz="1000" dirty="0">
                <a:solidFill>
                  <a:srgbClr val="000000"/>
                </a:solidFill>
                <a:latin typeface="+mn-lt"/>
              </a:rPr>
              <a:t>, A., J. Yoon, P. Reed, N. </a:t>
            </a:r>
            <a:r>
              <a:rPr lang="en-US" altLang="en-US" sz="1000" dirty="0" err="1">
                <a:solidFill>
                  <a:srgbClr val="000000"/>
                </a:solidFill>
                <a:latin typeface="+mn-lt"/>
              </a:rPr>
              <a:t>Voisin</a:t>
            </a:r>
            <a:r>
              <a:rPr lang="en-US" altLang="en-US" sz="1000" dirty="0">
                <a:solidFill>
                  <a:srgbClr val="000000"/>
                </a:solidFill>
                <a:latin typeface="+mn-lt"/>
              </a:rPr>
              <a:t>, W. Xu. 2023. “Exploring the Consistency of Water Scarcity Inferences between Large-Scale Hydrologic and Node-Based Water System Model Representations of the Upper Colorado River Basin,” </a:t>
            </a:r>
            <a:r>
              <a:rPr lang="en-US" altLang="en-US" sz="1000" i="1" dirty="0">
                <a:solidFill>
                  <a:srgbClr val="000000"/>
                </a:solidFill>
                <a:latin typeface="+mn-lt"/>
              </a:rPr>
              <a:t>J. Water </a:t>
            </a:r>
            <a:r>
              <a:rPr lang="en-US" altLang="en-US" sz="1000" i="1" dirty="0" err="1">
                <a:solidFill>
                  <a:srgbClr val="000000"/>
                </a:solidFill>
                <a:latin typeface="+mn-lt"/>
              </a:rPr>
              <a:t>Resour</a:t>
            </a:r>
            <a:r>
              <a:rPr lang="en-US" altLang="en-US" sz="1000" i="1" dirty="0">
                <a:solidFill>
                  <a:srgbClr val="000000"/>
                </a:solidFill>
                <a:latin typeface="+mn-lt"/>
              </a:rPr>
              <a:t>. </a:t>
            </a:r>
            <a:r>
              <a:rPr lang="en-US" altLang="en-US" sz="1000" i="1" dirty="0" err="1">
                <a:solidFill>
                  <a:srgbClr val="000000"/>
                </a:solidFill>
                <a:latin typeface="+mn-lt"/>
              </a:rPr>
              <a:t>Plann</a:t>
            </a:r>
            <a:r>
              <a:rPr lang="en-US" altLang="en-US" sz="1000" i="1" dirty="0">
                <a:solidFill>
                  <a:srgbClr val="000000"/>
                </a:solidFill>
                <a:latin typeface="+mn-lt"/>
              </a:rPr>
              <a:t>. Manage.</a:t>
            </a:r>
            <a:r>
              <a:rPr lang="en-US" altLang="en-US" sz="1000" dirty="0">
                <a:solidFill>
                  <a:srgbClr val="000000"/>
                </a:solidFill>
                <a:latin typeface="+mn-lt"/>
              </a:rPr>
              <a:t>, 149(2): 04022081. DOI: </a:t>
            </a:r>
            <a:r>
              <a:rPr lang="en-US" sz="1000" b="0" i="0" dirty="0">
                <a:solidFill>
                  <a:srgbClr val="222222"/>
                </a:solidFill>
                <a:effectLst/>
                <a:cs typeface="Calibri" panose="020F0502020204030204" pitchFamily="34" charset="0"/>
              </a:rPr>
              <a:t>10.1061/JWRMD5.WRENG-5522</a:t>
            </a:r>
          </a:p>
        </p:txBody>
      </p:sp>
      <p:sp>
        <p:nvSpPr>
          <p:cNvPr id="3078" name="TextBox 9"/>
          <p:cNvSpPr txBox="1">
            <a:spLocks noChangeArrowheads="1"/>
          </p:cNvSpPr>
          <p:nvPr/>
        </p:nvSpPr>
        <p:spPr bwMode="auto">
          <a:xfrm>
            <a:off x="6169850" y="4370240"/>
            <a:ext cx="561336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1" dirty="0">
                <a:solidFill>
                  <a:srgbClr val="0000FF"/>
                </a:solidFill>
                <a:latin typeface="Arial" panose="020B0604020202020204" pitchFamily="34" charset="0"/>
              </a:rPr>
              <a:t>This figure illustrates the representation of the Upper Colorado River Basin by two water management models, </a:t>
            </a:r>
            <a:r>
              <a:rPr lang="en-US" sz="1000" b="1" dirty="0" err="1">
                <a:solidFill>
                  <a:srgbClr val="0000FF"/>
                </a:solidFill>
                <a:latin typeface="Arial" panose="020B0604020202020204" pitchFamily="34" charset="0"/>
              </a:rPr>
              <a:t>StateMod</a:t>
            </a:r>
            <a:r>
              <a:rPr lang="en-US" sz="1000" b="1" dirty="0">
                <a:solidFill>
                  <a:srgbClr val="0000FF"/>
                </a:solidFill>
                <a:latin typeface="Arial" panose="020B0604020202020204" pitchFamily="34" charset="0"/>
              </a:rPr>
              <a:t> and MOSART-WM. It highlights the differences in reservoir representation, reservoir storage, river gauges, and spatial resolution between the two models. The figure helps to understand why these models provide different results and insights regarding water scarcity vulnerabilities and potential adaptation strategies in the basin. </a:t>
            </a:r>
            <a:endParaRPr lang="en-US" altLang="en-US" sz="1000" b="1" dirty="0">
              <a:solidFill>
                <a:srgbClr val="0000FF"/>
              </a:solidFill>
              <a:latin typeface="Arial" panose="020B0604020202020204" pitchFamily="34" charset="0"/>
            </a:endParaRP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60106" y="2559844"/>
            <a:ext cx="5834666" cy="1859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Compare </a:t>
            </a:r>
            <a:r>
              <a:rPr lang="en-US" sz="1300" dirty="0"/>
              <a:t>a </a:t>
            </a:r>
            <a:r>
              <a:rPr lang="en-US" sz="1300" dirty="0">
                <a:solidFill>
                  <a:prstClr val="black"/>
                </a:solidFill>
              </a:rPr>
              <a:t>large-scale hydrologic </a:t>
            </a:r>
            <a:r>
              <a:rPr lang="en-US" sz="1300" dirty="0"/>
              <a:t>model (MOSART-WM) and a node-based water system model (</a:t>
            </a:r>
            <a:r>
              <a:rPr lang="en-US" sz="1300" dirty="0" err="1"/>
              <a:t>StateMod</a:t>
            </a:r>
            <a:r>
              <a:rPr lang="en-US" sz="1300" dirty="0"/>
              <a:t>) in the </a:t>
            </a:r>
            <a:r>
              <a:rPr lang="en-US" sz="1300" dirty="0">
                <a:solidFill>
                  <a:prstClr val="black"/>
                </a:solidFill>
              </a:rPr>
              <a:t>Upper Colorado River Basin using various levels of aggregation, state variables, and water shortage metrics.</a:t>
            </a:r>
          </a:p>
          <a:p>
            <a:pPr marL="285750" indent="-285750">
              <a:spcBef>
                <a:spcPct val="15000"/>
              </a:spcBef>
              <a:buFont typeface="Arial" pitchFamily="34" charset="0"/>
              <a:buChar char="●"/>
              <a:defRPr/>
            </a:pPr>
            <a:r>
              <a:rPr lang="en-US" sz="1300" dirty="0">
                <a:solidFill>
                  <a:prstClr val="black"/>
                </a:solidFill>
              </a:rPr>
              <a:t>Analyze the spatial consistency of water shortages across different water districts and assess the limitations of large-scale models in capturing water scarcity variability within the basin.</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364185"/>
            <a:ext cx="5834666"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3464" indent="-283464">
              <a:spcBef>
                <a:spcPct val="15000"/>
              </a:spcBef>
              <a:buFont typeface="Arial" panose="020B0604020202020204" pitchFamily="34" charset="0"/>
              <a:buChar char="●"/>
            </a:pPr>
            <a:r>
              <a:rPr lang="en-US" altLang="en-US" sz="1300" dirty="0">
                <a:solidFill>
                  <a:srgbClr val="000000"/>
                </a:solidFill>
              </a:rPr>
              <a:t>The study reveals </a:t>
            </a:r>
            <a:r>
              <a:rPr lang="en-US" altLang="en-US" sz="1300" dirty="0"/>
              <a:t>that MOSART-WM can capture the aggregate effect of water operations in a basin but underestimates  subbasin-scale variability in user vulnerabilities.</a:t>
            </a:r>
          </a:p>
          <a:p>
            <a:pPr marL="283464" indent="-283464">
              <a:spcBef>
                <a:spcPct val="15000"/>
              </a:spcBef>
              <a:buFont typeface="Arial" panose="020B0604020202020204" pitchFamily="34" charset="0"/>
              <a:buChar char="●"/>
            </a:pPr>
            <a:r>
              <a:rPr lang="en-US" altLang="en-US" sz="1300" dirty="0" err="1"/>
              <a:t>StateMod</a:t>
            </a:r>
            <a:r>
              <a:rPr lang="en-US" altLang="en-US" sz="1300" dirty="0"/>
              <a:t> simulates a larger variance of scarcity across water users due to its detailed accounting of local water allocation infrastructure and institutional processes.</a:t>
            </a:r>
          </a:p>
          <a:p>
            <a:pPr marL="283464" indent="-283464">
              <a:spcBef>
                <a:spcPct val="15000"/>
              </a:spcBef>
              <a:buFont typeface="Arial" panose="020B0604020202020204" pitchFamily="34" charset="0"/>
              <a:buChar char="●"/>
            </a:pPr>
            <a:r>
              <a:rPr lang="en-US" sz="1300" dirty="0"/>
              <a:t>The research highlights the limitations of large-scale studies in evaluating water scarcity and actionable adaptation </a:t>
            </a:r>
            <a:r>
              <a:rPr lang="en-US" sz="1300" dirty="0">
                <a:solidFill>
                  <a:prstClr val="black"/>
                </a:solidFill>
              </a:rPr>
              <a:t>strategies, emphasizing the need for integrating basin-scale water systems model information for better water allocation and shortage assessments.</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179929" y="10668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175167" y="226221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175167" y="40386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pic>
        <p:nvPicPr>
          <p:cNvPr id="2" name="Picture 1">
            <a:extLst>
              <a:ext uri="{FF2B5EF4-FFF2-40B4-BE49-F238E27FC236}">
                <a16:creationId xmlns:a16="http://schemas.microsoft.com/office/drawing/2014/main" id="{DC2D1020-17F1-17BC-780E-BA9774CC2CDC}"/>
              </a:ext>
            </a:extLst>
          </p:cNvPr>
          <p:cNvPicPr>
            <a:picLocks noChangeAspect="1"/>
          </p:cNvPicPr>
          <p:nvPr/>
        </p:nvPicPr>
        <p:blipFill>
          <a:blip r:embed="rId3"/>
          <a:stretch>
            <a:fillRect/>
          </a:stretch>
        </p:blipFill>
        <p:spPr>
          <a:xfrm>
            <a:off x="5878070" y="1253262"/>
            <a:ext cx="6196929" cy="2785337"/>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customXml/itemProps2.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6219</TotalTime>
  <Words>331</Words>
  <Application>Microsoft Macintosh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Rice, Jennie S</cp:lastModifiedBy>
  <cp:revision>19</cp:revision>
  <cp:lastPrinted>2011-05-11T17:30:12Z</cp:lastPrinted>
  <dcterms:created xsi:type="dcterms:W3CDTF">2017-11-02T21:19:41Z</dcterms:created>
  <dcterms:modified xsi:type="dcterms:W3CDTF">2023-05-05T00:13:41Z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