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12192000" cy="6858000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6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7739" autoAdjust="0"/>
  </p:normalViewPr>
  <p:slideViewPr>
    <p:cSldViewPr>
      <p:cViewPr varScale="1">
        <p:scale>
          <a:sx n="128" d="100"/>
          <a:sy n="128" d="100"/>
        </p:scale>
        <p:origin x="32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10/8/24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10/8/24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10/8/24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10/8/24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10/8/24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10/8/24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10/8/24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10/8/24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10/8/24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10/8/24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10/8/24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10/8/24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10/8/24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304800" y="1140180"/>
            <a:ext cx="5670202" cy="68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algn="l">
              <a:defRPr sz="1300"/>
            </a:pPr>
            <a:r>
              <a:rPr dirty="0"/>
              <a:t>Facilitate accessible exploratory modeling to identify drought vulnerabilities in Colorado's West Slope basins through the development of the Python-based framework</a:t>
            </a:r>
            <a:r>
              <a:rPr lang="en-US" dirty="0"/>
              <a:t> used to interact with </a:t>
            </a:r>
            <a:r>
              <a:rPr lang="en-US" dirty="0" err="1"/>
              <a:t>StateMod</a:t>
            </a:r>
            <a:r>
              <a:rPr dirty="0"/>
              <a:t>.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60106" y="99938"/>
            <a:ext cx="1203189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sz="2400" b="1"/>
              <a:t>Python Framework Simplifies Drought Vulnerability Modeling in Colorado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6238077" y="5754620"/>
            <a:ext cx="5410200" cy="76944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sz="1100" b="0" dirty="0"/>
              <a:t>Gupta, Rohini S., Chris R. Vernon, Travis Thurber, David F. Gold, Zachary M. Hirsch, Antonia Hadjimichael, and Patrick M. Reed. 2024. </a:t>
            </a:r>
            <a:r>
              <a:rPr sz="1100" b="0" dirty="0" err="1"/>
              <a:t>statemodify</a:t>
            </a:r>
            <a:r>
              <a:rPr sz="1100" b="0" dirty="0"/>
              <a:t>: A Python Framework to Facilitate Accessible Exploratory Modeling for Discovering Drought Vulnerabilities. Journal of Open Source Software 9 (96): 6325. https://</a:t>
            </a:r>
            <a:r>
              <a:rPr sz="1100" b="0" dirty="0" err="1"/>
              <a:t>doi.org</a:t>
            </a:r>
            <a:r>
              <a:rPr sz="1100" b="0" dirty="0"/>
              <a:t>/10.21105/joss.06325.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6223016" y="5029200"/>
            <a:ext cx="561336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000" b="1" dirty="0">
                <a:solidFill>
                  <a:srgbClr val="0000FF"/>
                </a:solidFill>
                <a:latin typeface="Arial" panose="020B0604020202020204" pitchFamily="34" charset="0"/>
              </a:rPr>
              <a:t>This figure illustrates the step-by-step process of using the </a:t>
            </a:r>
            <a:r>
              <a:rPr lang="en-US" sz="1000" b="1" dirty="0" err="1">
                <a:solidFill>
                  <a:srgbClr val="0000FF"/>
                </a:solidFill>
                <a:latin typeface="Arial" panose="020B0604020202020204" pitchFamily="34" charset="0"/>
              </a:rPr>
              <a:t>statemodify</a:t>
            </a:r>
            <a:r>
              <a:rPr lang="en-US" sz="1000" b="1" dirty="0">
                <a:solidFill>
                  <a:srgbClr val="0000FF"/>
                </a:solidFill>
                <a:latin typeface="Arial" panose="020B0604020202020204" pitchFamily="34" charset="0"/>
              </a:rPr>
              <a:t> framework, highlighting how users can manipulate water modeling scenarios in Colorado's West Slope basins to explore drought vulnerabilities.</a:t>
            </a:r>
            <a:endParaRPr lang="en-US" altLang="en-US" sz="14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8BF74B0-DE2D-377C-83B3-52E22BD1D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67" y="2276418"/>
            <a:ext cx="5896705" cy="2143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285750" indent="-285750" algn="l">
              <a:buFont typeface="Arial" panose="020B0604020202020204" pitchFamily="34" charset="0"/>
              <a:buChar char="•"/>
              <a:defRPr sz="1300"/>
            </a:pPr>
            <a:r>
              <a:rPr dirty="0"/>
              <a:t>Develop the </a:t>
            </a:r>
            <a:r>
              <a:rPr dirty="0" err="1"/>
              <a:t>statemodify</a:t>
            </a:r>
            <a:r>
              <a:rPr dirty="0"/>
              <a:t> Python package to enable users to manipulate </a:t>
            </a:r>
            <a:r>
              <a:rPr dirty="0" err="1"/>
              <a:t>StateMod</a:t>
            </a:r>
            <a:r>
              <a:rPr dirty="0"/>
              <a:t> input files, allowing for the creation of alternative scenarios related to demand, hydrology, infrastructure, and institutional changes in Colorado's West Slope basins.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 sz="1300"/>
            </a:pPr>
            <a:r>
              <a:rPr dirty="0"/>
              <a:t>Implement methods within </a:t>
            </a:r>
            <a:r>
              <a:rPr dirty="0" err="1"/>
              <a:t>statemodify</a:t>
            </a:r>
            <a:r>
              <a:rPr dirty="0"/>
              <a:t> to compress and extract model outputs into easily readable </a:t>
            </a:r>
            <a:r>
              <a:rPr lang="en-US" dirty="0"/>
              <a:t>formats</a:t>
            </a:r>
            <a:r>
              <a:rPr dirty="0"/>
              <a:t>, facilitating analysis and visualization through</a:t>
            </a:r>
            <a:r>
              <a:rPr lang="en-US" dirty="0"/>
              <a:t> interactive</a:t>
            </a:r>
            <a:r>
              <a:rPr dirty="0"/>
              <a:t> </a:t>
            </a:r>
            <a:r>
              <a:rPr dirty="0" err="1"/>
              <a:t>Jupyter</a:t>
            </a:r>
            <a:r>
              <a:rPr dirty="0"/>
              <a:t> notebooks.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 sz="1300"/>
            </a:pPr>
            <a:r>
              <a:rPr dirty="0"/>
              <a:t>Integrate </a:t>
            </a:r>
            <a:r>
              <a:rPr dirty="0" err="1"/>
              <a:t>statemodify</a:t>
            </a:r>
            <a:r>
              <a:rPr dirty="0"/>
              <a:t> with containerized environments and cloud platforms to provide broader access to exploratory modeling capabilities, enabling users to conduct analyses without requiring high-performance computing resources.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BB43-E224-DEE9-15D1-8FDDF20D2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098" y="4812481"/>
            <a:ext cx="5834666" cy="212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285750" indent="-285750" algn="l">
              <a:buFont typeface="Arial" panose="020B0604020202020204" pitchFamily="34" charset="0"/>
              <a:buChar char="•"/>
              <a:defRPr sz="1300"/>
            </a:pPr>
            <a:r>
              <a:rPr dirty="0" err="1"/>
              <a:t>statemodify</a:t>
            </a:r>
            <a:r>
              <a:rPr dirty="0"/>
              <a:t> enables users to interact with the </a:t>
            </a:r>
            <a:r>
              <a:rPr dirty="0" err="1"/>
              <a:t>StateMod</a:t>
            </a:r>
            <a:r>
              <a:rPr dirty="0"/>
              <a:t> water allocation model using Python, simplifying exploratory modeling for drought vulnerability analysis.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 sz="1300"/>
            </a:pPr>
            <a:r>
              <a:rPr dirty="0"/>
              <a:t>The framework allows for the manipulation of input files to create diverse scenarios, enhancing the ability to assess impacts on water shortages, streamflow, and reservoir levels</a:t>
            </a:r>
            <a:r>
              <a:rPr lang="en-US" dirty="0"/>
              <a:t> systematically.</a:t>
            </a:r>
            <a:endParaRPr dirty="0"/>
          </a:p>
          <a:p>
            <a:pPr marL="285750" indent="-285750" algn="l">
              <a:buFont typeface="Arial" panose="020B0604020202020204" pitchFamily="34" charset="0"/>
              <a:buChar char="•"/>
              <a:defRPr sz="1300"/>
            </a:pPr>
            <a:r>
              <a:rPr dirty="0"/>
              <a:t>By integrating with </a:t>
            </a:r>
            <a:r>
              <a:rPr dirty="0" err="1"/>
              <a:t>Jupyter</a:t>
            </a:r>
            <a:r>
              <a:rPr dirty="0"/>
              <a:t> notebooks and cloud platforms, </a:t>
            </a:r>
            <a:r>
              <a:rPr dirty="0" err="1"/>
              <a:t>statemodify</a:t>
            </a:r>
            <a:r>
              <a:rPr dirty="0"/>
              <a:t> broadens access to exploratory modeling, facilitating participation from users lacking high-performance computing resources.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401EFDF-50E3-340F-EBF7-9002B0511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66" y="862320"/>
            <a:ext cx="5997933" cy="372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E7A84942-FEBE-A930-6496-9FA34FD6C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66" y="1978784"/>
            <a:ext cx="5997933" cy="372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145C8B62-5EEE-2E74-C2BB-F43010C0A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67" y="4527355"/>
            <a:ext cx="5997932" cy="372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Impact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0A15A0-7B42-9D2D-926F-B99FE1EF247E}"/>
              </a:ext>
            </a:extLst>
          </p:cNvPr>
          <p:cNvSpPr txBox="1"/>
          <p:nvPr/>
        </p:nvSpPr>
        <p:spPr>
          <a:xfrm>
            <a:off x="35168" y="6524061"/>
            <a:ext cx="120318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First draft generated using PAIGE, the </a:t>
            </a:r>
            <a:r>
              <a:rPr lang="en-US" sz="1200" i="1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Pnnl</a:t>
            </a:r>
            <a:r>
              <a:rPr lang="en-US" sz="1200" i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AI assistant for </a:t>
            </a:r>
            <a:r>
              <a:rPr lang="en-US" sz="1200" i="1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GEnerating</a:t>
            </a:r>
            <a:r>
              <a:rPr lang="en-US" sz="1200" i="1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  publication highlights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5199DF7-B522-2F54-3663-8351AB8256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915958"/>
            <a:ext cx="5247477" cy="40375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F6AD9F8B4FFE4AB38BD0C762315BE6" ma:contentTypeVersion="12" ma:contentTypeDescription="Create a new document." ma:contentTypeScope="" ma:versionID="e422ebd4274b3a162ca1fec6100d2eff">
  <xsd:schema xmlns:xsd="http://www.w3.org/2001/XMLSchema" xmlns:xs="http://www.w3.org/2001/XMLSchema" xmlns:p="http://schemas.microsoft.com/office/2006/metadata/properties" xmlns:ns2="d8a9b28a-468d-4f89-a24a-ae448d085101" xmlns:ns3="46a18389-f917-48ab-8f10-3a1967a18774" targetNamespace="http://schemas.microsoft.com/office/2006/metadata/properties" ma:root="true" ma:fieldsID="1e56ff8d7fa227df85432f8c13b5b208" ns2:_="" ns3:_="">
    <xsd:import namespace="d8a9b28a-468d-4f89-a24a-ae448d085101"/>
    <xsd:import namespace="46a18389-f917-48ab-8f10-3a1967a187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a9b28a-468d-4f89-a24a-ae448d0851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260f1aaf-6244-4bb9-9bf9-38bf373853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a18389-f917-48ab-8f10-3a1967a1877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35bf9843-7740-4fe6-90cf-0b165ea11b63}" ma:internalName="TaxCatchAll" ma:showField="CatchAllData" ma:web="46a18389-f917-48ab-8f10-3a1967a187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8a9b28a-468d-4f89-a24a-ae448d085101">
      <Terms xmlns="http://schemas.microsoft.com/office/infopath/2007/PartnerControls"/>
    </lcf76f155ced4ddcb4097134ff3c332f>
    <TaxCatchAll xmlns="46a18389-f917-48ab-8f10-3a1967a18774" xsi:nil="true"/>
    <SharedWithUsers xmlns="46a18389-f917-48ab-8f10-3a1967a18774">
      <UserInfo>
        <DisplayName>Rice, Jennie S</DisplayName>
        <AccountId>12</AccountId>
        <AccountType/>
      </UserInfo>
      <UserInfo>
        <DisplayName>Vernon, Chris R</DisplayName>
        <AccountId>27</AccountId>
        <AccountType/>
      </UserInfo>
      <UserInfo>
        <DisplayName>Mcgrath, Casey R</DisplayName>
        <AccountId>11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E3C549A3-69A4-4111-9D7F-9ED6E69EE5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a9b28a-468d-4f89-a24a-ae448d085101"/>
    <ds:schemaRef ds:uri="46a18389-f917-48ab-8f10-3a1967a187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57D9F0-2B85-430B-8843-0027C0E6F07C}">
  <ds:schemaRefs>
    <ds:schemaRef ds:uri="http://www.w3.org/XML/1998/namespace"/>
    <ds:schemaRef ds:uri="http://purl.org/dc/dcmitype/"/>
    <ds:schemaRef ds:uri="http://purl.org/dc/elements/1.1/"/>
    <ds:schemaRef ds:uri="d8a9b28a-468d-4f89-a24a-ae448d085101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46a18389-f917-48ab-8f10-3a1967a18774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6245</TotalTime>
  <Words>322</Words>
  <Application>Microsoft Macintosh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Rice, Jennie S</cp:lastModifiedBy>
  <cp:revision>33</cp:revision>
  <cp:lastPrinted>2011-05-11T17:30:12Z</cp:lastPrinted>
  <dcterms:created xsi:type="dcterms:W3CDTF">2017-11-02T21:19:41Z</dcterms:created>
  <dcterms:modified xsi:type="dcterms:W3CDTF">2024-10-09T02:58:20Z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0x01010043F6AD9F8B4FFE4AB38BD0C762315BE6</vt:lpwstr>
  </property>
  <property fmtid="{D5CDD505-2E9C-101B-9397-08002B2CF9AE}" pid="4" name="Order">
    <vt:r8>3400</vt:r8>
  </property>
  <property fmtid="{D5CDD505-2E9C-101B-9397-08002B2CF9AE}" pid="5" name="MediaServiceImageTags">
    <vt:lpwstr/>
  </property>
</Properties>
</file>