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9BC5"/>
    <a:srgbClr val="6A6A6A"/>
    <a:srgbClr val="64778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805"/>
    <p:restoredTop sz="96405"/>
  </p:normalViewPr>
  <p:slideViewPr>
    <p:cSldViewPr snapToGrid="0" snapToObjects="1">
      <p:cViewPr varScale="1">
        <p:scale>
          <a:sx n="86" d="100"/>
          <a:sy n="86" d="100"/>
        </p:scale>
        <p:origin x="893"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1" name="Picture 20"/>
          <p:cNvPicPr>
            <a:picLocks noChangeAspect="1"/>
          </p:cNvPicPr>
          <p:nvPr userDrawn="1"/>
        </p:nvPicPr>
        <p:blipFill rotWithShape="1">
          <a:blip r:embed="rId2">
            <a:extLst>
              <a:ext uri="{28A0092B-C50C-407E-A947-70E740481C1C}">
                <a14:useLocalDpi xmlns:a14="http://schemas.microsoft.com/office/drawing/2010/main" val="0"/>
              </a:ext>
            </a:extLst>
          </a:blip>
          <a:srcRect t="30424" b="40202"/>
          <a:stretch/>
        </p:blipFill>
        <p:spPr>
          <a:xfrm>
            <a:off x="0" y="393699"/>
            <a:ext cx="12192000" cy="2387599"/>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0" scaled="1"/>
            <a:tileRect/>
          </a:gradFill>
        </p:spPr>
      </p:pic>
      <p:sp>
        <p:nvSpPr>
          <p:cNvPr id="2" name="Title 1"/>
          <p:cNvSpPr>
            <a:spLocks noGrp="1"/>
          </p:cNvSpPr>
          <p:nvPr>
            <p:ph type="ctrTitle"/>
          </p:nvPr>
        </p:nvSpPr>
        <p:spPr>
          <a:xfrm>
            <a:off x="187419" y="393699"/>
            <a:ext cx="8630178" cy="2387599"/>
          </a:xfrm>
          <a:effectLst>
            <a:innerShdw blurRad="63500" dist="50800" dir="13500000">
              <a:prstClr val="black">
                <a:alpha val="50000"/>
              </a:prstClr>
            </a:innerShdw>
          </a:effectLst>
        </p:spPr>
        <p:txBody>
          <a:bodyPr anchor="ctr"/>
          <a:lstStyle>
            <a:lvl1pPr algn="l">
              <a:defRPr sz="6000" b="1">
                <a:solidFill>
                  <a:schemeClr val="bg1"/>
                </a:solidFill>
                <a:latin typeface="Century Gothic" charset="0"/>
                <a:ea typeface="Century Gothic" charset="0"/>
                <a:cs typeface="Century Gothic" charset="0"/>
              </a:defRPr>
            </a:lvl1pPr>
          </a:lstStyle>
          <a:p>
            <a:r>
              <a:rPr lang="en-US" dirty="0"/>
              <a:t>Click to edit Master title style</a:t>
            </a:r>
          </a:p>
        </p:txBody>
      </p:sp>
      <p:sp>
        <p:nvSpPr>
          <p:cNvPr id="3" name="Subtitle 2"/>
          <p:cNvSpPr>
            <a:spLocks noGrp="1"/>
          </p:cNvSpPr>
          <p:nvPr>
            <p:ph type="subTitle" idx="1"/>
          </p:nvPr>
        </p:nvSpPr>
        <p:spPr>
          <a:xfrm>
            <a:off x="187419" y="3026833"/>
            <a:ext cx="8630178" cy="1655762"/>
          </a:xfrm>
        </p:spPr>
        <p:txBody>
          <a:bodyPr/>
          <a:lstStyle>
            <a:lvl1pPr marL="0" indent="0" algn="l">
              <a:buNone/>
              <a:defRPr sz="2400">
                <a:solidFill>
                  <a:srgbClr val="6A6A6A"/>
                </a:solidFill>
                <a:latin typeface="Century Gothic" charset="0"/>
                <a:ea typeface="Century Gothic" charset="0"/>
                <a:cs typeface="Century Gothic"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23" name="Picture 2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53994" y="4570300"/>
            <a:ext cx="5138006" cy="1926752"/>
          </a:xfrm>
          <a:prstGeom prst="rect">
            <a:avLst/>
          </a:prstGeom>
        </p:spPr>
      </p:pic>
    </p:spTree>
    <p:extLst>
      <p:ext uri="{BB962C8B-B14F-4D97-AF65-F5344CB8AC3E}">
        <p14:creationId xmlns:p14="http://schemas.microsoft.com/office/powerpoint/2010/main" val="840725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9/21/2023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2266936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9/21/2023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403681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9/21/2023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17847666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9/21/2023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5218413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9/21/2023</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265094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9/21/2023</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15640263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9/21/2023</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13917310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9/21/2023</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432109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9/21/2023</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1822559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9/21/2023</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48439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18" Type="http://schemas.openxmlformats.org/officeDocument/2006/relationships/image" Target="../media/image6.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emf"/><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03729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7" name="Group 6"/>
          <p:cNvGrpSpPr/>
          <p:nvPr userDrawn="1"/>
        </p:nvGrpSpPr>
        <p:grpSpPr>
          <a:xfrm>
            <a:off x="3982" y="5957980"/>
            <a:ext cx="12188018" cy="900020"/>
            <a:chOff x="-546280" y="7333362"/>
            <a:chExt cx="13024207" cy="1059271"/>
          </a:xfrm>
        </p:grpSpPr>
        <p:pic>
          <p:nvPicPr>
            <p:cNvPr id="8" name="Shape 73"/>
            <p:cNvPicPr preferRelativeResize="0"/>
            <p:nvPr userDrawn="1"/>
          </p:nvPicPr>
          <p:blipFill>
            <a:blip r:embed="rId13">
              <a:alphaModFix/>
              <a:duotone>
                <a:prstClr val="black"/>
                <a:schemeClr val="tx2">
                  <a:tint val="45000"/>
                  <a:satMod val="400000"/>
                </a:schemeClr>
              </a:duotone>
            </a:blip>
            <a:stretch>
              <a:fillRect/>
            </a:stretch>
          </p:blipFill>
          <p:spPr>
            <a:xfrm>
              <a:off x="-546280" y="7451706"/>
              <a:ext cx="13024207" cy="380939"/>
            </a:xfrm>
            <a:prstGeom prst="rect">
              <a:avLst/>
            </a:prstGeom>
            <a:noFill/>
            <a:ln>
              <a:noFill/>
            </a:ln>
          </p:spPr>
        </p:pic>
        <p:pic>
          <p:nvPicPr>
            <p:cNvPr id="9" name="Shape 74"/>
            <p:cNvPicPr preferRelativeResize="0"/>
            <p:nvPr userDrawn="1"/>
          </p:nvPicPr>
          <p:blipFill rotWithShape="1">
            <a:blip r:embed="rId14">
              <a:alphaModFix/>
            </a:blip>
            <a:srcRect b="45499"/>
            <a:stretch/>
          </p:blipFill>
          <p:spPr>
            <a:xfrm>
              <a:off x="-546280" y="7361504"/>
              <a:ext cx="13014050" cy="500805"/>
            </a:xfrm>
            <a:prstGeom prst="rect">
              <a:avLst/>
            </a:prstGeom>
            <a:noFill/>
            <a:ln>
              <a:noFill/>
            </a:ln>
          </p:spPr>
        </p:pic>
        <p:pic>
          <p:nvPicPr>
            <p:cNvPr id="10" name="Shape 64"/>
            <p:cNvPicPr preferRelativeResize="0"/>
            <p:nvPr userDrawn="1"/>
          </p:nvPicPr>
          <p:blipFill rotWithShape="1">
            <a:blip r:embed="rId15">
              <a:alphaModFix/>
            </a:blip>
            <a:srcRect t="1" b="-1144"/>
            <a:stretch/>
          </p:blipFill>
          <p:spPr>
            <a:xfrm>
              <a:off x="-546279" y="7333362"/>
              <a:ext cx="13004799" cy="920812"/>
            </a:xfrm>
            <a:prstGeom prst="rect">
              <a:avLst/>
            </a:prstGeom>
            <a:noFill/>
            <a:ln>
              <a:noFill/>
            </a:ln>
          </p:spPr>
        </p:pic>
        <p:sp>
          <p:nvSpPr>
            <p:cNvPr id="11" name="Rectangle 10"/>
            <p:cNvSpPr/>
            <p:nvPr userDrawn="1"/>
          </p:nvSpPr>
          <p:spPr>
            <a:xfrm>
              <a:off x="-546279" y="7845233"/>
              <a:ext cx="13004799" cy="547400"/>
            </a:xfrm>
            <a:prstGeom prst="rect">
              <a:avLst/>
            </a:prstGeom>
            <a:solidFill>
              <a:schemeClr val="tx1"/>
            </a:solidFill>
            <a:ln w="25400" cap="flat">
              <a:noFill/>
              <a:prstDash val="solid"/>
              <a:round/>
            </a:ln>
            <a:effectLst>
              <a:outerShdw blurRad="38100" dist="254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7374" tIns="57374" rIns="57374" bIns="57374" numCol="1" spcCol="38100" rtlCol="0" anchor="ctr">
              <a:noAutofit/>
            </a:bodyPr>
            <a:lstStyle/>
            <a:p>
              <a:pPr marL="0" marR="0" indent="0" algn="l" defTabSz="639052"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000000"/>
                </a:solidFill>
                <a:effectLst/>
                <a:uFillTx/>
                <a:latin typeface="Century Gothic" charset="0"/>
                <a:ea typeface="Century Gothic" charset="0"/>
                <a:cs typeface="Century Gothic" charset="0"/>
                <a:sym typeface="Arial"/>
              </a:endParaRPr>
            </a:p>
          </p:txBody>
        </p:sp>
        <p:pic>
          <p:nvPicPr>
            <p:cNvPr id="12" name="Picture 11"/>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231615" y="7863226"/>
              <a:ext cx="2266946" cy="427256"/>
            </a:xfrm>
            <a:prstGeom prst="rect">
              <a:avLst/>
            </a:prstGeom>
          </p:spPr>
        </p:pic>
        <p:pic>
          <p:nvPicPr>
            <p:cNvPr id="13" name="Picture 12"/>
            <p:cNvPicPr>
              <a:picLocks noChangeAspect="1"/>
            </p:cNvPicPr>
            <p:nvPr userDrawn="1"/>
          </p:nvPicPr>
          <p:blipFill rotWithShape="1">
            <a:blip r:embed="rId17">
              <a:extLst>
                <a:ext uri="{28A0092B-C50C-407E-A947-70E740481C1C}">
                  <a14:useLocalDpi xmlns:a14="http://schemas.microsoft.com/office/drawing/2010/main" val="0"/>
                </a:ext>
              </a:extLst>
            </a:blip>
            <a:srcRect l="42591" t="15878" b="10431"/>
            <a:stretch/>
          </p:blipFill>
          <p:spPr>
            <a:xfrm>
              <a:off x="-468544" y="7779383"/>
              <a:ext cx="1642680" cy="497713"/>
            </a:xfrm>
            <a:prstGeom prst="rect">
              <a:avLst/>
            </a:prstGeom>
          </p:spPr>
        </p:pic>
        <p:pic>
          <p:nvPicPr>
            <p:cNvPr id="14" name="Picture 13"/>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3848154" y="7805871"/>
              <a:ext cx="501772" cy="502704"/>
            </a:xfrm>
            <a:prstGeom prst="rect">
              <a:avLst/>
            </a:prstGeom>
          </p:spPr>
        </p:pic>
      </p:grpSp>
      <p:sp>
        <p:nvSpPr>
          <p:cNvPr id="15" name="Date Placeholder 3"/>
          <p:cNvSpPr>
            <a:spLocks noGrp="1"/>
          </p:cNvSpPr>
          <p:nvPr>
            <p:ph type="dt" sz="half" idx="2"/>
          </p:nvPr>
        </p:nvSpPr>
        <p:spPr>
          <a:xfrm>
            <a:off x="4912988" y="6371208"/>
            <a:ext cx="888036" cy="365125"/>
          </a:xfrm>
          <a:prstGeom prst="rect">
            <a:avLst/>
          </a:prstGeom>
        </p:spPr>
        <p:txBody>
          <a:bodyPr vert="horz" lIns="91440" tIns="45720" rIns="91440" bIns="45720" rtlCol="0" anchor="ctr"/>
          <a:lstStyle>
            <a:lvl1pPr algn="l">
              <a:defRPr sz="1200">
                <a:solidFill>
                  <a:schemeClr val="tx1">
                    <a:tint val="75000"/>
                  </a:schemeClr>
                </a:solidFill>
                <a:latin typeface="Century Gothic" charset="0"/>
                <a:ea typeface="Century Gothic" charset="0"/>
                <a:cs typeface="Century Gothic" charset="0"/>
              </a:defRPr>
            </a:lvl1pPr>
          </a:lstStyle>
          <a:p>
            <a:fld id="{348E46D7-220F-9F44-9296-7155967FC3A5}" type="datetimeFigureOut">
              <a:rPr lang="en-US" smtClean="0"/>
              <a:pPr/>
              <a:t>9/21/2023</a:t>
            </a:fld>
            <a:endParaRPr lang="en-US" dirty="0"/>
          </a:p>
        </p:txBody>
      </p:sp>
      <p:sp>
        <p:nvSpPr>
          <p:cNvPr id="16" name="Footer Placeholder 4"/>
          <p:cNvSpPr>
            <a:spLocks noGrp="1"/>
          </p:cNvSpPr>
          <p:nvPr>
            <p:ph type="ftr" sz="quarter" idx="3"/>
          </p:nvPr>
        </p:nvSpPr>
        <p:spPr>
          <a:xfrm>
            <a:off x="5908601" y="6371208"/>
            <a:ext cx="3635188" cy="365125"/>
          </a:xfrm>
          <a:prstGeom prst="rect">
            <a:avLst/>
          </a:prstGeom>
        </p:spPr>
        <p:txBody>
          <a:bodyPr vert="horz" lIns="91440" tIns="45720" rIns="91440" bIns="45720" rtlCol="0" anchor="ctr"/>
          <a:lstStyle>
            <a:lvl1pPr algn="ctr">
              <a:defRPr sz="1200">
                <a:solidFill>
                  <a:schemeClr val="tx1">
                    <a:tint val="75000"/>
                  </a:schemeClr>
                </a:solidFill>
                <a:latin typeface="Century Gothic" charset="0"/>
                <a:ea typeface="Century Gothic" charset="0"/>
                <a:cs typeface="Century Gothic" charset="0"/>
              </a:defRPr>
            </a:lvl1pPr>
          </a:lstStyle>
          <a:p>
            <a:endParaRPr lang="en-US" dirty="0"/>
          </a:p>
        </p:txBody>
      </p:sp>
      <p:sp>
        <p:nvSpPr>
          <p:cNvPr id="17" name="Slide Number Placeholder 5"/>
          <p:cNvSpPr>
            <a:spLocks noGrp="1"/>
          </p:cNvSpPr>
          <p:nvPr>
            <p:ph type="sldNum" sz="quarter" idx="4"/>
          </p:nvPr>
        </p:nvSpPr>
        <p:spPr>
          <a:xfrm>
            <a:off x="9651366" y="6357133"/>
            <a:ext cx="874011" cy="365125"/>
          </a:xfrm>
          <a:prstGeom prst="rect">
            <a:avLst/>
          </a:prstGeom>
        </p:spPr>
        <p:txBody>
          <a:bodyPr vert="horz" lIns="91440" tIns="45720" rIns="91440" bIns="45720" rtlCol="0" anchor="ctr"/>
          <a:lstStyle>
            <a:lvl1pPr algn="r">
              <a:defRPr sz="1200">
                <a:solidFill>
                  <a:schemeClr val="tx1">
                    <a:tint val="75000"/>
                  </a:schemeClr>
                </a:solidFill>
                <a:latin typeface="Century Gothic" charset="0"/>
                <a:ea typeface="Century Gothic" charset="0"/>
                <a:cs typeface="Century Gothic" charset="0"/>
              </a:defRPr>
            </a:lvl1pPr>
          </a:lstStyle>
          <a:p>
            <a:fld id="{DCCFDDF7-D30A-EA4F-8849-8647DFB561D6}" type="slidenum">
              <a:rPr lang="en-US" smtClean="0"/>
              <a:pPr/>
              <a:t>‹#›</a:t>
            </a:fld>
            <a:endParaRPr lang="en-US"/>
          </a:p>
        </p:txBody>
      </p:sp>
    </p:spTree>
    <p:extLst>
      <p:ext uri="{BB962C8B-B14F-4D97-AF65-F5344CB8AC3E}">
        <p14:creationId xmlns:p14="http://schemas.microsoft.com/office/powerpoint/2010/main" val="8304478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C124C9A-79A5-D640-AF88-A3ADA8F004D7}"/>
              </a:ext>
            </a:extLst>
          </p:cNvPr>
          <p:cNvSpPr txBox="1"/>
          <p:nvPr/>
        </p:nvSpPr>
        <p:spPr>
          <a:xfrm>
            <a:off x="614172" y="155044"/>
            <a:ext cx="10963656" cy="461665"/>
          </a:xfrm>
          <a:prstGeom prst="rect">
            <a:avLst/>
          </a:prstGeom>
          <a:noFill/>
        </p:spPr>
        <p:txBody>
          <a:bodyPr wrap="square" rtlCol="0">
            <a:spAutoFit/>
          </a:bodyPr>
          <a:lstStyle/>
          <a:p>
            <a:pPr algn="ctr"/>
            <a:r>
              <a:rPr lang="en-US" sz="2400" b="1" dirty="0">
                <a:effectLst/>
                <a:latin typeface="Arial" panose="020B0604020202020204" pitchFamily="34" charset="0"/>
                <a:cs typeface="Arial" panose="020B0604020202020204" pitchFamily="34" charset="0"/>
              </a:rPr>
              <a:t>Storylines for unprecedented heatwaves based on ensemble boosting</a:t>
            </a:r>
            <a:endParaRPr lang="en-US" sz="2400" b="1"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6AF21CA0-BFB2-FD49-B87B-691F5EF29D9D}"/>
              </a:ext>
            </a:extLst>
          </p:cNvPr>
          <p:cNvSpPr txBox="1"/>
          <p:nvPr/>
        </p:nvSpPr>
        <p:spPr>
          <a:xfrm>
            <a:off x="26326" y="775027"/>
            <a:ext cx="12164420" cy="584775"/>
          </a:xfrm>
          <a:prstGeom prst="rect">
            <a:avLst/>
          </a:prstGeom>
          <a:noFill/>
          <a:ln>
            <a:solidFill>
              <a:schemeClr val="accent1"/>
            </a:solidFill>
          </a:ln>
        </p:spPr>
        <p:txBody>
          <a:bodyPr wrap="square" rtlCol="0">
            <a:spAutoFit/>
          </a:bodyPr>
          <a:lstStyle/>
          <a:p>
            <a:pPr algn="ctr"/>
            <a:r>
              <a:rPr lang="de-CH" sz="1600" dirty="0">
                <a:latin typeface="Arial" panose="020B0604020202020204" pitchFamily="34" charset="0"/>
                <a:cs typeface="Arial" panose="020B0604020202020204" pitchFamily="34" charset="0"/>
              </a:rPr>
              <a:t>Fischer, E. M., U. Beyerle, L. </a:t>
            </a:r>
            <a:r>
              <a:rPr lang="de-CH" sz="1600" dirty="0" err="1">
                <a:latin typeface="Arial" panose="020B0604020202020204" pitchFamily="34" charset="0"/>
                <a:cs typeface="Arial" panose="020B0604020202020204" pitchFamily="34" charset="0"/>
              </a:rPr>
              <a:t>Bloin-Wibe</a:t>
            </a:r>
            <a:r>
              <a:rPr lang="de-CH" sz="1600" dirty="0">
                <a:latin typeface="Arial" panose="020B0604020202020204" pitchFamily="34" charset="0"/>
                <a:cs typeface="Arial" panose="020B0604020202020204" pitchFamily="34" charset="0"/>
              </a:rPr>
              <a:t>, C. Gessner, V. Humphrey, </a:t>
            </a:r>
            <a:r>
              <a:rPr lang="de-CH" sz="1600" b="1" dirty="0">
                <a:latin typeface="Arial" panose="020B0604020202020204" pitchFamily="34" charset="0"/>
                <a:cs typeface="Arial" panose="020B0604020202020204" pitchFamily="34" charset="0"/>
              </a:rPr>
              <a:t>F. Lehner</a:t>
            </a:r>
            <a:r>
              <a:rPr lang="de-CH" sz="1600" dirty="0">
                <a:latin typeface="Arial" panose="020B0604020202020204" pitchFamily="34" charset="0"/>
                <a:cs typeface="Arial" panose="020B0604020202020204" pitchFamily="34" charset="0"/>
              </a:rPr>
              <a:t>, </a:t>
            </a:r>
            <a:r>
              <a:rPr lang="de-CH" sz="1600" b="1" dirty="0">
                <a:latin typeface="Arial" panose="020B0604020202020204" pitchFamily="34" charset="0"/>
                <a:cs typeface="Arial" panose="020B0604020202020204" pitchFamily="34" charset="0"/>
              </a:rPr>
              <a:t>A. G. </a:t>
            </a:r>
            <a:r>
              <a:rPr lang="de-CH" sz="1600" b="1" dirty="0" err="1">
                <a:latin typeface="Arial" panose="020B0604020202020204" pitchFamily="34" charset="0"/>
                <a:cs typeface="Arial" panose="020B0604020202020204" pitchFamily="34" charset="0"/>
              </a:rPr>
              <a:t>Pendergrass</a:t>
            </a:r>
            <a:r>
              <a:rPr lang="de-CH" sz="1600" dirty="0">
                <a:latin typeface="Arial" panose="020B0604020202020204" pitchFamily="34" charset="0"/>
                <a:cs typeface="Arial" panose="020B0604020202020204" pitchFamily="34" charset="0"/>
              </a:rPr>
              <a:t>, S. Sippel, J. Zeder, R. Knutti:</a:t>
            </a:r>
            <a:r>
              <a:rPr lang="en-US" sz="1600" dirty="0">
                <a:latin typeface="Arial" panose="020B0604020202020204" pitchFamily="34" charset="0"/>
                <a:cs typeface="Arial" panose="020B0604020202020204" pitchFamily="34" charset="0"/>
              </a:rPr>
              <a:t> </a:t>
            </a:r>
          </a:p>
          <a:p>
            <a:pPr algn="ctr"/>
            <a:r>
              <a:rPr lang="en-US" sz="1600" i="1" dirty="0">
                <a:latin typeface="Arial" panose="020B0604020202020204" pitchFamily="34" charset="0"/>
                <a:cs typeface="Arial" panose="020B0604020202020204" pitchFamily="34" charset="0"/>
              </a:rPr>
              <a:t>Nature Communications (2023) </a:t>
            </a:r>
            <a:r>
              <a:rPr lang="en-US" sz="1600" i="1" dirty="0" err="1">
                <a:latin typeface="Arial" panose="020B0604020202020204" pitchFamily="34" charset="0"/>
                <a:cs typeface="Arial" panose="020B0604020202020204" pitchFamily="34" charset="0"/>
              </a:rPr>
              <a:t>doi</a:t>
            </a:r>
            <a:r>
              <a:rPr lang="en-US" sz="1600" i="1" dirty="0">
                <a:latin typeface="Arial" panose="020B0604020202020204" pitchFamily="34" charset="0"/>
                <a:cs typeface="Arial" panose="020B0604020202020204" pitchFamily="34" charset="0"/>
              </a:rPr>
              <a:t>: 10.1038/s41467-023-40112-4</a:t>
            </a:r>
            <a:endParaRPr lang="en-US" sz="1600" dirty="0">
              <a:effectLst/>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684BB747-39C5-DC46-AAAB-B70EAA51B2E0}"/>
              </a:ext>
            </a:extLst>
          </p:cNvPr>
          <p:cNvSpPr txBox="1"/>
          <p:nvPr/>
        </p:nvSpPr>
        <p:spPr>
          <a:xfrm>
            <a:off x="559415" y="4582071"/>
            <a:ext cx="7977721" cy="1415772"/>
          </a:xfrm>
          <a:prstGeom prst="rect">
            <a:avLst/>
          </a:prstGeom>
          <a:solidFill>
            <a:schemeClr val="bg1"/>
          </a:solidFill>
        </p:spPr>
        <p:txBody>
          <a:bodyPr wrap="square" rtlCol="0">
            <a:spAutoFit/>
          </a:bodyPr>
          <a:lstStyle/>
          <a:p>
            <a:r>
              <a:rPr lang="en-US" sz="1600" b="1" i="1" dirty="0">
                <a:latin typeface="Arial"/>
                <a:cs typeface="Arial"/>
              </a:rPr>
              <a:t>IMPACT</a:t>
            </a:r>
          </a:p>
          <a:p>
            <a:r>
              <a:rPr lang="en-US" sz="1400" dirty="0">
                <a:solidFill>
                  <a:prstClr val="black"/>
                </a:solidFill>
                <a:latin typeface="Arial"/>
                <a:cs typeface="Arial"/>
              </a:rPr>
              <a:t>Through ensemble boosting, we find even more extreme events than in the normal CESM1 ensemble, some also exceed recently observed events, attesting to the fit-for-purpose of climate models. This methods provides estimates of worst-case heatwaves that allow cities to plan for. . We cannot predict when the heatwaves will occur but show what is physically plausible. We call on the community to scrutinize the new method to strengthen the results and make them actionable. </a:t>
            </a:r>
            <a:endParaRPr lang="en-US" sz="14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C1487AF8-B774-BC41-BABF-E7279BA534C8}"/>
              </a:ext>
            </a:extLst>
          </p:cNvPr>
          <p:cNvSpPr txBox="1"/>
          <p:nvPr/>
        </p:nvSpPr>
        <p:spPr>
          <a:xfrm>
            <a:off x="4167120" y="1480712"/>
            <a:ext cx="4370017" cy="1631216"/>
          </a:xfrm>
          <a:prstGeom prst="rect">
            <a:avLst/>
          </a:prstGeom>
          <a:solidFill>
            <a:schemeClr val="bg1"/>
          </a:solidFill>
        </p:spPr>
        <p:txBody>
          <a:bodyPr wrap="square" rtlCol="0">
            <a:spAutoFit/>
          </a:bodyPr>
          <a:lstStyle/>
          <a:p>
            <a:r>
              <a:rPr lang="en-US" sz="1600" b="1" i="1" dirty="0">
                <a:latin typeface="Arial"/>
                <a:cs typeface="Arial"/>
              </a:rPr>
              <a:t>OBJECTIVE</a:t>
            </a:r>
          </a:p>
          <a:p>
            <a:r>
              <a:rPr lang="en-US" sz="1400" dirty="0">
                <a:solidFill>
                  <a:prstClr val="black"/>
                </a:solidFill>
                <a:latin typeface="Arial"/>
                <a:cs typeface="Arial"/>
              </a:rPr>
              <a:t>Recent record-shattering heatwaves such as in the Pacific NW raise the question ‘are climate models able to simulate such events?’ and ‘how much hotter can these events get?’. Using a new modeling technique with CESM1, we attempt to answer these questions.</a:t>
            </a:r>
            <a:endParaRPr lang="en-US" sz="1600" dirty="0">
              <a:latin typeface="Arial"/>
              <a:cs typeface="Arial"/>
            </a:endParaRPr>
          </a:p>
        </p:txBody>
      </p:sp>
      <p:pic>
        <p:nvPicPr>
          <p:cNvPr id="7" name="Picture 6">
            <a:extLst>
              <a:ext uri="{FF2B5EF4-FFF2-40B4-BE49-F238E27FC236}">
                <a16:creationId xmlns:a16="http://schemas.microsoft.com/office/drawing/2014/main" id="{192D8C9F-53E8-B6DC-7241-6D030C10F1F3}"/>
              </a:ext>
            </a:extLst>
          </p:cNvPr>
          <p:cNvPicPr>
            <a:picLocks noChangeAspect="1"/>
          </p:cNvPicPr>
          <p:nvPr/>
        </p:nvPicPr>
        <p:blipFill>
          <a:blip r:embed="rId2"/>
          <a:stretch>
            <a:fillRect/>
          </a:stretch>
        </p:blipFill>
        <p:spPr>
          <a:xfrm>
            <a:off x="8537137" y="1493419"/>
            <a:ext cx="3589867" cy="3871161"/>
          </a:xfrm>
          <a:prstGeom prst="rect">
            <a:avLst/>
          </a:prstGeom>
        </p:spPr>
      </p:pic>
      <p:sp>
        <p:nvSpPr>
          <p:cNvPr id="9" name="TextBox 8">
            <a:extLst>
              <a:ext uri="{FF2B5EF4-FFF2-40B4-BE49-F238E27FC236}">
                <a16:creationId xmlns:a16="http://schemas.microsoft.com/office/drawing/2014/main" id="{9510BA4F-D890-E6E5-F2C4-65B6D053D7BE}"/>
              </a:ext>
            </a:extLst>
          </p:cNvPr>
          <p:cNvSpPr txBox="1"/>
          <p:nvPr/>
        </p:nvSpPr>
        <p:spPr>
          <a:xfrm>
            <a:off x="8767888" y="5341134"/>
            <a:ext cx="3480353" cy="461665"/>
          </a:xfrm>
          <a:prstGeom prst="rect">
            <a:avLst/>
          </a:prstGeom>
          <a:solidFill>
            <a:schemeClr val="bg1"/>
          </a:solidFill>
        </p:spPr>
        <p:txBody>
          <a:bodyPr wrap="square" rtlCol="0">
            <a:spAutoFit/>
          </a:bodyPr>
          <a:lstStyle/>
          <a:p>
            <a:r>
              <a:rPr lang="en-US" sz="1200" i="1" dirty="0">
                <a:solidFill>
                  <a:prstClr val="black"/>
                </a:solidFill>
                <a:latin typeface="Arial"/>
                <a:cs typeface="Arial"/>
              </a:rPr>
              <a:t>Worst-case heatwaves for Chicago and Paris based on ensemble boosting.</a:t>
            </a:r>
            <a:endParaRPr lang="en-US" sz="1200" i="1" dirty="0">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4C60A1C3-9B06-5112-03D3-80AC8B610F71}"/>
              </a:ext>
            </a:extLst>
          </p:cNvPr>
          <p:cNvPicPr>
            <a:picLocks noChangeAspect="1"/>
          </p:cNvPicPr>
          <p:nvPr/>
        </p:nvPicPr>
        <p:blipFill>
          <a:blip r:embed="rId3"/>
          <a:stretch>
            <a:fillRect/>
          </a:stretch>
        </p:blipFill>
        <p:spPr>
          <a:xfrm>
            <a:off x="349124" y="1465309"/>
            <a:ext cx="3708481" cy="3162271"/>
          </a:xfrm>
          <a:prstGeom prst="rect">
            <a:avLst/>
          </a:prstGeom>
        </p:spPr>
      </p:pic>
      <p:sp>
        <p:nvSpPr>
          <p:cNvPr id="10" name="TextBox 9">
            <a:extLst>
              <a:ext uri="{FF2B5EF4-FFF2-40B4-BE49-F238E27FC236}">
                <a16:creationId xmlns:a16="http://schemas.microsoft.com/office/drawing/2014/main" id="{52C7934D-BE68-A26A-B771-34C8725E33CB}"/>
              </a:ext>
            </a:extLst>
          </p:cNvPr>
          <p:cNvSpPr txBox="1"/>
          <p:nvPr/>
        </p:nvSpPr>
        <p:spPr>
          <a:xfrm>
            <a:off x="1338565" y="3613878"/>
            <a:ext cx="2828554" cy="646331"/>
          </a:xfrm>
          <a:prstGeom prst="rect">
            <a:avLst/>
          </a:prstGeom>
          <a:noFill/>
        </p:spPr>
        <p:txBody>
          <a:bodyPr wrap="square" rtlCol="0">
            <a:spAutoFit/>
          </a:bodyPr>
          <a:lstStyle/>
          <a:p>
            <a:r>
              <a:rPr lang="en-US" sz="1200" i="1" dirty="0">
                <a:solidFill>
                  <a:prstClr val="black"/>
                </a:solidFill>
                <a:latin typeface="Arial"/>
                <a:cs typeface="Arial"/>
              </a:rPr>
              <a:t>2021 Pacific NW heatwave and ensemble boosting results from CESM1, exceeding the event.</a:t>
            </a:r>
            <a:endParaRPr lang="en-US" sz="1200" i="1"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ADD8E89C-8017-E545-8990-66150241C46E}"/>
              </a:ext>
            </a:extLst>
          </p:cNvPr>
          <p:cNvSpPr txBox="1"/>
          <p:nvPr/>
        </p:nvSpPr>
        <p:spPr>
          <a:xfrm>
            <a:off x="4167119" y="3114977"/>
            <a:ext cx="4370017" cy="1631216"/>
          </a:xfrm>
          <a:prstGeom prst="rect">
            <a:avLst/>
          </a:prstGeom>
          <a:solidFill>
            <a:schemeClr val="bg1"/>
          </a:solidFill>
        </p:spPr>
        <p:txBody>
          <a:bodyPr wrap="square" rtlCol="0">
            <a:spAutoFit/>
          </a:bodyPr>
          <a:lstStyle/>
          <a:p>
            <a:r>
              <a:rPr lang="en-US" sz="1600" b="1" i="1" dirty="0">
                <a:latin typeface="Arial"/>
                <a:cs typeface="Arial"/>
              </a:rPr>
              <a:t>APPROACH</a:t>
            </a:r>
          </a:p>
          <a:p>
            <a:r>
              <a:rPr lang="en-US" sz="1400" dirty="0">
                <a:solidFill>
                  <a:prstClr val="black"/>
                </a:solidFill>
                <a:latin typeface="Arial"/>
                <a:cs typeface="Arial"/>
              </a:rPr>
              <a:t>We use ”ensemble boosting” to reinitialize hundreds of times the hottest heatwaves in a bit-by-bit configuration of CESM1 with round-off changes in initial conditions. This is computationally much more efficient than running thousands of model years to find the most extreme possible event.</a:t>
            </a:r>
            <a:endParaRPr lang="en-US" sz="1400" dirty="0">
              <a:latin typeface="Arial"/>
              <a:cs typeface="Arial"/>
            </a:endParaRPr>
          </a:p>
        </p:txBody>
      </p:sp>
    </p:spTree>
    <p:extLst>
      <p:ext uri="{BB962C8B-B14F-4D97-AF65-F5344CB8AC3E}">
        <p14:creationId xmlns:p14="http://schemas.microsoft.com/office/powerpoint/2010/main" val="10207939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1899</TotalTime>
  <Words>266</Words>
  <Application>Microsoft Office PowerPoint</Application>
  <PresentationFormat>Widescreen</PresentationFormat>
  <Paragraphs>11</Paragraphs>
  <Slides>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Century Gothic</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 Sanderson</dc:creator>
  <cp:lastModifiedBy>Stephanie Shearer</cp:lastModifiedBy>
  <cp:revision>34</cp:revision>
  <dcterms:created xsi:type="dcterms:W3CDTF">2017-08-29T22:43:04Z</dcterms:created>
  <dcterms:modified xsi:type="dcterms:W3CDTF">2023-09-21T19:58:58Z</dcterms:modified>
</cp:coreProperties>
</file>