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7739" autoAdjust="0"/>
  </p:normalViewPr>
  <p:slideViewPr>
    <p:cSldViewPr>
      <p:cViewPr varScale="1">
        <p:scale>
          <a:sx n="128" d="100"/>
          <a:sy n="128" d="100"/>
        </p:scale>
        <p:origin x="32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10/8/24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10/8/24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10/8/24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10/8/24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10/8/24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10/8/24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10/8/24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04800" y="1024282"/>
            <a:ext cx="5749963" cy="6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400"/>
            </a:pPr>
            <a:r>
              <a:rPr sz="1300" dirty="0"/>
              <a:t>Examine the multisectoral impacts and adaptive responses to the 2008–2015 drought in the Colorado Basin, Texas, to improve </a:t>
            </a:r>
            <a:r>
              <a:rPr lang="en-US" sz="1300" dirty="0"/>
              <a:t>our </a:t>
            </a:r>
            <a:r>
              <a:rPr sz="1300" dirty="0"/>
              <a:t>understanding of future vulnerabilities and strategies for mitigating the effects of extreme drought conditions.</a:t>
            </a:r>
          </a:p>
        </p:txBody>
      </p:sp>
      <p:sp>
        <p:nvSpPr>
          <p:cNvPr id="3076" name="Rectangle 5"/>
          <p:cNvSpPr>
            <a:spLocks noChangeArrowheads="1"/>
          </p:cNvSpPr>
          <p:nvPr/>
        </p:nvSpPr>
        <p:spPr bwMode="auto">
          <a:xfrm>
            <a:off x="160106" y="99938"/>
            <a:ext cx="1203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t>Drought's Impact on Texas' Colorado Basin: A Multisectoral Study</a:t>
            </a:r>
          </a:p>
        </p:txBody>
      </p:sp>
      <p:sp>
        <p:nvSpPr>
          <p:cNvPr id="3077" name="Text Box 6"/>
          <p:cNvSpPr txBox="1">
            <a:spLocks noChangeArrowheads="1"/>
          </p:cNvSpPr>
          <p:nvPr/>
        </p:nvSpPr>
        <p:spPr bwMode="auto">
          <a:xfrm>
            <a:off x="6230546" y="5816175"/>
            <a:ext cx="5598307"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000" b="0" dirty="0" err="1"/>
              <a:t>Ferencz</a:t>
            </a:r>
            <a:r>
              <a:rPr sz="1000" b="0" dirty="0"/>
              <a:t>, Stephen B., Ning Sun, Sean W. D. Turner, Brian A. Smith, and Jennie S. Rice. 2024. Multisectoral Analysis of Drought Impacts and Management Responses to the 2008–2015 Record Drought in the Colorado Basin, Texas. Natural Hazards and Earth System Sciences 24: 1871–1896. https://</a:t>
            </a:r>
            <a:r>
              <a:rPr sz="1000" b="0" dirty="0" err="1"/>
              <a:t>doi.org</a:t>
            </a:r>
            <a:r>
              <a:rPr sz="1000" b="0" dirty="0"/>
              <a:t>/10.5194/nhess-24-1871-2024.</a:t>
            </a:r>
          </a:p>
        </p:txBody>
      </p:sp>
      <p:sp>
        <p:nvSpPr>
          <p:cNvPr id="3078" name="TextBox 9"/>
          <p:cNvSpPr txBox="1">
            <a:spLocks noChangeArrowheads="1"/>
          </p:cNvSpPr>
          <p:nvPr/>
        </p:nvSpPr>
        <p:spPr bwMode="auto">
          <a:xfrm>
            <a:off x="6223016" y="4853226"/>
            <a:ext cx="56133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a:solidFill>
                  <a:srgbClr val="0000FF"/>
                </a:solidFill>
                <a:latin typeface="Arial" panose="020B0604020202020204" pitchFamily="34" charset="0"/>
              </a:rPr>
              <a:t>This influence diagram </a:t>
            </a:r>
            <a:r>
              <a:rPr lang="en-US" sz="1000" b="1" dirty="0">
                <a:solidFill>
                  <a:srgbClr val="0000FF"/>
                </a:solidFill>
                <a:latin typeface="Arial" panose="020B0604020202020204" pitchFamily="34" charset="0"/>
              </a:rPr>
              <a:t>visually demonstrates how different sectors, such as agriculture, water supply, and the environment, are interlinked and affected by drought conditions. It also highlights the management strategies implemented to mitigate these impacts, providing valuable insights into the broader implications of drought on the Colorado Basin from 2008 to 2015.</a:t>
            </a:r>
            <a:endParaRPr lang="en-US" altLang="en-US" sz="1400" b="1" dirty="0">
              <a:solidFill>
                <a:srgbClr val="0000FF"/>
              </a:solidFill>
              <a:latin typeface="Arial" panose="020B0604020202020204" pitchFamily="34" charset="0"/>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2095171"/>
            <a:ext cx="5896705" cy="19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400"/>
            </a:pPr>
            <a:r>
              <a:rPr sz="1300" dirty="0"/>
              <a:t>Analyze high-quality data from nine local, state, and federal sources to characterize regional multisector dynamics, focusing on water security challenges such as groundwater depletion, resource competition, and limited reservoir expansion.</a:t>
            </a:r>
          </a:p>
          <a:p>
            <a:pPr marL="285750" indent="-285750" algn="l">
              <a:buFont typeface="Arial" panose="020B0604020202020204" pitchFamily="34" charset="0"/>
              <a:buChar char="•"/>
              <a:defRPr sz="1400"/>
            </a:pPr>
            <a:r>
              <a:rPr sz="1300" dirty="0"/>
              <a:t>Employ a comprehensive review of grey literature and regional water management plans to assess the breadth of multisectoral impacts and adaptive management responses, including the use of interviews with subject matter experts.</a:t>
            </a:r>
          </a:p>
          <a:p>
            <a:pPr marL="285750" indent="-285750" algn="l">
              <a:buFont typeface="Arial" panose="020B0604020202020204" pitchFamily="34" charset="0"/>
              <a:buChar char="•"/>
              <a:defRPr sz="1400"/>
            </a:pPr>
            <a:r>
              <a:rPr sz="1300" dirty="0"/>
              <a:t>Utilize an influence diagram to summarize and visualize the causal relationships and multisectoral interactions during the drought, highlighting the connections between meteorological drought, reservoir drought, and sectoral impacts.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645642"/>
            <a:ext cx="5834666" cy="213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400"/>
            </a:pPr>
            <a:r>
              <a:rPr sz="1300" dirty="0"/>
              <a:t>Despite severe hydrometeorological conditions, the Colorado Basin's advanced economy and existing water infrastructure effectively mitigate economic and societal impacts during the 2008–2015 drought.</a:t>
            </a:r>
          </a:p>
          <a:p>
            <a:pPr marL="285750" indent="-285750" algn="l">
              <a:buFont typeface="Arial" panose="020B0604020202020204" pitchFamily="34" charset="0"/>
              <a:buChar char="•"/>
              <a:defRPr sz="1400"/>
            </a:pPr>
            <a:r>
              <a:rPr sz="1300" dirty="0"/>
              <a:t>Agricultural production suffers significantly, with a 56% reduction in GDP in 2011, highlighting the vulnerability of the sector to extreme drought conditions.</a:t>
            </a:r>
          </a:p>
          <a:p>
            <a:pPr marL="285750" indent="-285750" algn="l">
              <a:buFont typeface="Arial" panose="020B0604020202020204" pitchFamily="34" charset="0"/>
              <a:buChar char="•"/>
              <a:defRPr sz="1400"/>
            </a:pPr>
            <a:r>
              <a:rPr lang="en-US" sz="1300" dirty="0"/>
              <a:t>The drought analyzed </a:t>
            </a:r>
            <a:r>
              <a:rPr sz="1300" dirty="0"/>
              <a:t>prompt</a:t>
            </a:r>
            <a:r>
              <a:rPr lang="en-US" sz="1300" dirty="0"/>
              <a:t>ed</a:t>
            </a:r>
            <a:r>
              <a:rPr sz="1300" dirty="0"/>
              <a:t> substantial changes in water management, including a nearly 300% increase in planned municipal water supply for the lower region and the introduction of new supply strategies such as aquifer storage and recovery.</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762000"/>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1797537"/>
            <a:ext cx="5997933" cy="33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360516"/>
            <a:ext cx="5997932" cy="33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8100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pic>
        <p:nvPicPr>
          <p:cNvPr id="2" name="Picture 1">
            <a:extLst>
              <a:ext uri="{FF2B5EF4-FFF2-40B4-BE49-F238E27FC236}">
                <a16:creationId xmlns:a16="http://schemas.microsoft.com/office/drawing/2014/main" id="{E9095088-7B99-30EB-351E-515284B3FF4D}"/>
              </a:ext>
            </a:extLst>
          </p:cNvPr>
          <p:cNvPicPr>
            <a:picLocks noChangeAspect="1"/>
          </p:cNvPicPr>
          <p:nvPr/>
        </p:nvPicPr>
        <p:blipFill>
          <a:blip r:embed="rId3"/>
          <a:stretch>
            <a:fillRect/>
          </a:stretch>
        </p:blipFill>
        <p:spPr>
          <a:xfrm>
            <a:off x="6119839" y="652457"/>
            <a:ext cx="5613369" cy="4215874"/>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2.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4935E-4390-47DD-99CE-60A5373B7B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6245</TotalTime>
  <Words>384</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29</cp:revision>
  <cp:lastPrinted>2011-05-11T17:30:12Z</cp:lastPrinted>
  <dcterms:created xsi:type="dcterms:W3CDTF">2017-11-02T21:19:41Z</dcterms:created>
  <dcterms:modified xsi:type="dcterms:W3CDTF">2024-10-09T02:39:26Z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