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852">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A9895A-2F7A-A274-93E4-20272CFE8043}" name="Mundy, Beth E" initials="MBE" userId="S::beth.mundy@pnnl.gov::09c03546-1d2d-4d82-89e1-bb5e2a2e687b" providerId="AD"/>
  <p188:author id="{D04AEBAD-A7B8-3075-9AAB-08133B673BBB}" name="Wise, Marshall A" initials="WMA" userId="S::Marshall.Wise@pnnl.gov::d84c1332-f494-433f-b3f1-35d3dd9297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cmAuthor id="2" name="Alan Di Vittorio"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3172"/>
    <a:srgbClr val="E500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F764EF-2958-4AA2-A131-224AD03FC0F6}" v="1" dt="2023-09-18T14:55:20.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25" autoAdjust="0"/>
  </p:normalViewPr>
  <p:slideViewPr>
    <p:cSldViewPr snapToGrid="0">
      <p:cViewPr varScale="1">
        <p:scale>
          <a:sx n="119" d="100"/>
          <a:sy n="119" d="100"/>
        </p:scale>
        <p:origin x="84" y="348"/>
      </p:cViewPr>
      <p:guideLst>
        <p:guide orient="horz" pos="2160"/>
        <p:guide pos="3840"/>
        <p:guide pos="385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6C41F049-1AEB-463B-8607-A70E2C6676E5}"/>
    <pc:docChg chg="undo custSel addSld modSld sldOrd">
      <pc:chgData name="Mundy, Beth E" userId="09c03546-1d2d-4d82-89e1-bb5e2a2e687b" providerId="ADAL" clId="{6C41F049-1AEB-463B-8607-A70E2C6676E5}" dt="2023-09-11T23:35:24.865" v="157" actId="1036"/>
      <pc:docMkLst>
        <pc:docMk/>
      </pc:docMkLst>
      <pc:sldChg chg="modSp add mod ord addCm modCm">
        <pc:chgData name="Mundy, Beth E" userId="09c03546-1d2d-4d82-89e1-bb5e2a2e687b" providerId="ADAL" clId="{6C41F049-1AEB-463B-8607-A70E2C6676E5}" dt="2023-09-11T23:35:24.865" v="157" actId="1036"/>
        <pc:sldMkLst>
          <pc:docMk/>
          <pc:sldMk cId="2122615788" sldId="260"/>
        </pc:sldMkLst>
        <pc:spChg chg="mod">
          <ac:chgData name="Mundy, Beth E" userId="09c03546-1d2d-4d82-89e1-bb5e2a2e687b" providerId="ADAL" clId="{6C41F049-1AEB-463B-8607-A70E2C6676E5}" dt="2023-09-11T22:02:55.639" v="14" actId="14100"/>
          <ac:spMkLst>
            <pc:docMk/>
            <pc:sldMk cId="2122615788" sldId="260"/>
            <ac:spMk id="2" creationId="{8B62DEA0-04B5-507D-1EC0-A2E787458A22}"/>
          </ac:spMkLst>
        </pc:spChg>
        <pc:spChg chg="mod">
          <ac:chgData name="Mundy, Beth E" userId="09c03546-1d2d-4d82-89e1-bb5e2a2e687b" providerId="ADAL" clId="{6C41F049-1AEB-463B-8607-A70E2C6676E5}" dt="2023-09-11T23:35:01.302" v="148" actId="20577"/>
          <ac:spMkLst>
            <pc:docMk/>
            <pc:sldMk cId="2122615788" sldId="260"/>
            <ac:spMk id="56" creationId="{1381FADB-C928-0C42-8DD3-B501C4F6D82E}"/>
          </ac:spMkLst>
        </pc:spChg>
        <pc:spChg chg="mod">
          <ac:chgData name="Mundy, Beth E" userId="09c03546-1d2d-4d82-89e1-bb5e2a2e687b" providerId="ADAL" clId="{6C41F049-1AEB-463B-8607-A70E2C6676E5}" dt="2023-09-11T23:32:40.860" v="90" actId="20577"/>
          <ac:spMkLst>
            <pc:docMk/>
            <pc:sldMk cId="2122615788" sldId="260"/>
            <ac:spMk id="3075" creationId="{00000000-0000-0000-0000-000000000000}"/>
          </ac:spMkLst>
        </pc:spChg>
        <pc:spChg chg="mod">
          <ac:chgData name="Mundy, Beth E" userId="09c03546-1d2d-4d82-89e1-bb5e2a2e687b" providerId="ADAL" clId="{6C41F049-1AEB-463B-8607-A70E2C6676E5}" dt="2023-09-11T22:09:56.626" v="16"/>
          <ac:spMkLst>
            <pc:docMk/>
            <pc:sldMk cId="2122615788" sldId="260"/>
            <ac:spMk id="3076" creationId="{00000000-0000-0000-0000-000000000000}"/>
          </ac:spMkLst>
        </pc:spChg>
        <pc:spChg chg="mod">
          <ac:chgData name="Mundy, Beth E" userId="09c03546-1d2d-4d82-89e1-bb5e2a2e687b" providerId="ADAL" clId="{6C41F049-1AEB-463B-8607-A70E2C6676E5}" dt="2023-09-11T23:34:51.445" v="144" actId="1076"/>
          <ac:spMkLst>
            <pc:docMk/>
            <pc:sldMk cId="2122615788" sldId="260"/>
            <ac:spMk id="3077" creationId="{00000000-0000-0000-0000-000000000000}"/>
          </ac:spMkLst>
        </pc:spChg>
        <pc:spChg chg="mod">
          <ac:chgData name="Mundy, Beth E" userId="09c03546-1d2d-4d82-89e1-bb5e2a2e687b" providerId="ADAL" clId="{6C41F049-1AEB-463B-8607-A70E2C6676E5}" dt="2023-09-11T23:35:24.865" v="157" actId="1036"/>
          <ac:spMkLst>
            <pc:docMk/>
            <pc:sldMk cId="2122615788" sldId="260"/>
            <ac:spMk id="3078" creationId="{00000000-0000-0000-0000-000000000000}"/>
          </ac:spMkLst>
        </pc:spChg>
      </pc:sldChg>
    </pc:docChg>
  </pc:docChgLst>
  <pc:docChgLst>
    <pc:chgData name="Mundy, Beth E" userId="09c03546-1d2d-4d82-89e1-bb5e2a2e687b" providerId="ADAL" clId="{42F764EF-2958-4AA2-A131-224AD03FC0F6}"/>
    <pc:docChg chg="undo custSel delSld modSld">
      <pc:chgData name="Mundy, Beth E" userId="09c03546-1d2d-4d82-89e1-bb5e2a2e687b" providerId="ADAL" clId="{42F764EF-2958-4AA2-A131-224AD03FC0F6}" dt="2023-09-18T14:55:20.298" v="41" actId="20578"/>
      <pc:docMkLst>
        <pc:docMk/>
      </pc:docMkLst>
      <pc:sldChg chg="del">
        <pc:chgData name="Mundy, Beth E" userId="09c03546-1d2d-4d82-89e1-bb5e2a2e687b" providerId="ADAL" clId="{42F764EF-2958-4AA2-A131-224AD03FC0F6}" dt="2023-09-13T15:56:30.041" v="37" actId="47"/>
        <pc:sldMkLst>
          <pc:docMk/>
          <pc:sldMk cId="0" sldId="258"/>
        </pc:sldMkLst>
      </pc:sldChg>
      <pc:sldChg chg="del">
        <pc:chgData name="Mundy, Beth E" userId="09c03546-1d2d-4d82-89e1-bb5e2a2e687b" providerId="ADAL" clId="{42F764EF-2958-4AA2-A131-224AD03FC0F6}" dt="2023-09-13T15:56:30.041" v="37" actId="47"/>
        <pc:sldMkLst>
          <pc:docMk/>
          <pc:sldMk cId="0" sldId="259"/>
        </pc:sldMkLst>
      </pc:sldChg>
      <pc:sldChg chg="del">
        <pc:chgData name="Mundy, Beth E" userId="09c03546-1d2d-4d82-89e1-bb5e2a2e687b" providerId="ADAL" clId="{42F764EF-2958-4AA2-A131-224AD03FC0F6}" dt="2023-09-13T15:56:30.041" v="37" actId="47"/>
        <pc:sldMkLst>
          <pc:docMk/>
          <pc:sldMk cId="2122615788" sldId="260"/>
        </pc:sldMkLst>
      </pc:sldChg>
      <pc:sldChg chg="delSp modSp mod delCm modCm">
        <pc:chgData name="Mundy, Beth E" userId="09c03546-1d2d-4d82-89e1-bb5e2a2e687b" providerId="ADAL" clId="{42F764EF-2958-4AA2-A131-224AD03FC0F6}" dt="2023-09-18T14:55:20.298" v="41" actId="20578"/>
        <pc:sldMkLst>
          <pc:docMk/>
          <pc:sldMk cId="4132528020" sldId="261"/>
        </pc:sldMkLst>
        <pc:spChg chg="del">
          <ac:chgData name="Mundy, Beth E" userId="09c03546-1d2d-4d82-89e1-bb5e2a2e687b" providerId="ADAL" clId="{42F764EF-2958-4AA2-A131-224AD03FC0F6}" dt="2023-09-13T15:56:37.142" v="38" actId="478"/>
          <ac:spMkLst>
            <pc:docMk/>
            <pc:sldMk cId="4132528020" sldId="261"/>
            <ac:spMk id="2" creationId="{8B62DEA0-04B5-507D-1EC0-A2E787458A22}"/>
          </ac:spMkLst>
        </pc:spChg>
        <pc:spChg chg="mod">
          <ac:chgData name="Mundy, Beth E" userId="09c03546-1d2d-4d82-89e1-bb5e2a2e687b" providerId="ADAL" clId="{42F764EF-2958-4AA2-A131-224AD03FC0F6}" dt="2023-09-13T15:55:57.128" v="36" actId="20577"/>
          <ac:spMkLst>
            <pc:docMk/>
            <pc:sldMk cId="4132528020" sldId="261"/>
            <ac:spMk id="3075" creationId="{00000000-0000-0000-0000-000000000000}"/>
          </ac:spMkLst>
        </pc:spChg>
        <pc:spChg chg="mod">
          <ac:chgData name="Mundy, Beth E" userId="09c03546-1d2d-4d82-89e1-bb5e2a2e687b" providerId="ADAL" clId="{42F764EF-2958-4AA2-A131-224AD03FC0F6}" dt="2023-09-18T14:55:20.298" v="41" actId="20578"/>
          <ac:spMkLst>
            <pc:docMk/>
            <pc:sldMk cId="4132528020" sldId="261"/>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9/18/2023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10273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9/18/2023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9/18/2023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9/18/2023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9/18/2023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9/18/2023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9/18/2023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9/18/2023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9/18/2023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9/18/2023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9/18/2023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9/18/2023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9/18/2023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143000"/>
            <a:ext cx="5834666" cy="5586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Apply new, spatially explicit land suitability and land protection data to the Global Change Analysis Model (GCAM) to estimate the effects of additional land protection on future land use and land cover.</a:t>
            </a:r>
          </a:p>
          <a:p>
            <a:pPr marL="285750" indent="-285750">
              <a:spcBef>
                <a:spcPct val="15000"/>
              </a:spcBef>
              <a:buFont typeface="Arial" pitchFamily="34" charset="0"/>
              <a:buChar char="●"/>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Add spatially explicit data of currently protected land and agriculturally suitable land to the Moirai land data system as input to GCAM.</a:t>
            </a:r>
          </a:p>
          <a:p>
            <a:pPr marL="285750" indent="-285750">
              <a:spcBef>
                <a:spcPct val="15000"/>
              </a:spcBef>
              <a:buFont typeface="Arial" pitchFamily="34" charset="0"/>
              <a:buChar char="●"/>
              <a:defRPr/>
            </a:pPr>
            <a:r>
              <a:rPr lang="en-US" sz="1400" dirty="0">
                <a:solidFill>
                  <a:prstClr val="black"/>
                </a:solidFill>
              </a:rPr>
              <a:t>Perform sensitivity analysis with GCAM to determine how land use/cover may change with decreasing land availability.</a:t>
            </a:r>
          </a:p>
          <a:p>
            <a:pPr marL="285750" indent="-285750">
              <a:spcBef>
                <a:spcPct val="15000"/>
              </a:spcBef>
              <a:buFont typeface="Arial" pitchFamily="34" charset="0"/>
              <a:buChar char="●"/>
              <a:defRPr/>
            </a:pPr>
            <a:r>
              <a:rPr lang="en-US" sz="1400" dirty="0">
                <a:solidFill>
                  <a:prstClr val="black"/>
                </a:solidFill>
              </a:rPr>
              <a:t>Assess the potential effects of doubling global protected area from its current assumption by meeting 30% protected area assumptions both regionally and globally.</a:t>
            </a:r>
          </a:p>
          <a:p>
            <a:pPr>
              <a:spcBef>
                <a:spcPct val="15000"/>
              </a:spcBef>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This study shows the importance of representing the spatial distribution of land availability on land use and land cover projections and their dynamic inter-regional interactions.</a:t>
            </a:r>
          </a:p>
          <a:p>
            <a:pPr marL="283464" indent="-283464">
              <a:spcBef>
                <a:spcPct val="15000"/>
              </a:spcBef>
              <a:buFont typeface="Arial" panose="020B0604020202020204" pitchFamily="34" charset="0"/>
              <a:buChar char="●"/>
            </a:pPr>
            <a:r>
              <a:rPr lang="en-US" altLang="en-US" sz="1400" dirty="0">
                <a:solidFill>
                  <a:srgbClr val="000000"/>
                </a:solidFill>
              </a:rPr>
              <a:t>In these scenarios, protecting 30% of all land reduced land conversion to agriculture by 2050 by less than 50% of the newly protected area because large amounts of unprotected land are still available in many regions.</a:t>
            </a:r>
          </a:p>
          <a:p>
            <a:pPr marL="283464" indent="-283464">
              <a:spcBef>
                <a:spcPct val="15000"/>
              </a:spcBef>
              <a:buFont typeface="Arial" panose="020B0604020202020204" pitchFamily="34" charset="0"/>
              <a:buChar char="●"/>
            </a:pPr>
            <a:r>
              <a:rPr lang="en-US" altLang="en-US" sz="1400" dirty="0">
                <a:solidFill>
                  <a:srgbClr val="000000"/>
                </a:solidFill>
              </a:rPr>
              <a:t>From this study, doubling protected land to 30% reduced the extent of global cropland and global bioenergy feedstock land by just 3.2 % and 10%, respectively, in 2050 compared to the default land availability.</a:t>
            </a:r>
          </a:p>
          <a:p>
            <a:pPr marL="283464" indent="-283464">
              <a:spcBef>
                <a:spcPct val="15000"/>
              </a:spcBef>
              <a:buFont typeface="Arial" panose="020B0604020202020204" pitchFamily="34" charset="0"/>
              <a:buChar char="●"/>
            </a:pPr>
            <a:endParaRPr lang="en-US" sz="1400" dirty="0">
              <a:solidFill>
                <a:prstClr val="black"/>
              </a:solidFill>
            </a:endParaRPr>
          </a:p>
        </p:txBody>
      </p:sp>
      <p:sp>
        <p:nvSpPr>
          <p:cNvPr id="3076" name="Rectangle 5"/>
          <p:cNvSpPr>
            <a:spLocks noChangeArrowheads="1"/>
          </p:cNvSpPr>
          <p:nvPr/>
        </p:nvSpPr>
        <p:spPr bwMode="auto">
          <a:xfrm>
            <a:off x="160106" y="99938"/>
            <a:ext cx="12031894"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Doubling Protected Land Area Globally Could Cause Substantial Regional Shifts in Land Use</a:t>
            </a:r>
          </a:p>
        </p:txBody>
      </p:sp>
      <p:sp>
        <p:nvSpPr>
          <p:cNvPr id="3077" name="Text Box 6"/>
          <p:cNvSpPr txBox="1">
            <a:spLocks noChangeArrowheads="1"/>
          </p:cNvSpPr>
          <p:nvPr/>
        </p:nvSpPr>
        <p:spPr bwMode="auto">
          <a:xfrm>
            <a:off x="6248862" y="6272668"/>
            <a:ext cx="5834666" cy="55399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a:t>A.V. Di Vittorio, K. B. Narayan, P. Patel, K. Calvin, and C. R. Vernon. “Doubling protected land area may be inefficient at preserving the extent of undeveloped land and could cause substantial regional shifts in land use.” </a:t>
            </a:r>
            <a:r>
              <a:rPr lang="en-US" sz="1000" i="1" dirty="0"/>
              <a:t>Global Change Biology - Bioenergy</a:t>
            </a:r>
            <a:r>
              <a:rPr lang="en-US" sz="1000" dirty="0"/>
              <a:t> </a:t>
            </a:r>
            <a:r>
              <a:rPr lang="en-US" sz="1000" b="1" dirty="0"/>
              <a:t>00</a:t>
            </a:r>
            <a:r>
              <a:rPr lang="en-US" sz="1000" dirty="0"/>
              <a:t>, 1-23 (2023). [DOI: 10.1111/gcbb.13016]</a:t>
            </a:r>
          </a:p>
        </p:txBody>
      </p:sp>
      <p:sp>
        <p:nvSpPr>
          <p:cNvPr id="3078" name="TextBox 9"/>
          <p:cNvSpPr txBox="1">
            <a:spLocks noChangeArrowheads="1"/>
          </p:cNvSpPr>
          <p:nvPr/>
        </p:nvSpPr>
        <p:spPr bwMode="auto">
          <a:xfrm>
            <a:off x="6203134" y="4915381"/>
            <a:ext cx="5988866"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200" b="1" dirty="0">
                <a:solidFill>
                  <a:srgbClr val="0000FF"/>
                </a:solidFill>
                <a:latin typeface="Arial" panose="020B0604020202020204" pitchFamily="34" charset="0"/>
              </a:rPr>
              <a:t>An example of regional variability in the effects of doubling global protected area. Marginal changes in 2050 land area are observed with each </a:t>
            </a:r>
            <a:r>
              <a:rPr lang="en-US" altLang="zh-CN" sz="1200" b="1" dirty="0">
                <a:solidFill>
                  <a:srgbClr val="0000FF"/>
                </a:solidFill>
                <a:latin typeface="Arial" panose="020B0604020202020204" pitchFamily="34" charset="0"/>
              </a:rPr>
              <a:t>10% decrease in land availability. Moving from the circle (availability: suitable land plus default protection) to the triangle represents the change in respective land type area under 30% land protection. Annotations list the associated changes in land type areas from the current state to the 30% protected area assumption.</a:t>
            </a:r>
            <a:endParaRPr lang="en-US" altLang="en-US" sz="1200" b="1" dirty="0">
              <a:solidFill>
                <a:srgbClr val="0000FF"/>
              </a:solidFill>
              <a:latin typeface="Arial" panose="020B0604020202020204" pitchFamily="34" charset="0"/>
            </a:endParaRPr>
          </a:p>
        </p:txBody>
      </p:sp>
      <p:grpSp>
        <p:nvGrpSpPr>
          <p:cNvPr id="19" name="Group 18"/>
          <p:cNvGrpSpPr/>
          <p:nvPr/>
        </p:nvGrpSpPr>
        <p:grpSpPr>
          <a:xfrm>
            <a:off x="6231607" y="654600"/>
            <a:ext cx="2113811" cy="1920239"/>
            <a:chOff x="6482587" y="609600"/>
            <a:chExt cx="2113811" cy="1920239"/>
          </a:xfrm>
        </p:grpSpPr>
        <p:pic>
          <p:nvPicPr>
            <p:cNvPr id="10" name="Picture 9"/>
            <p:cNvPicPr>
              <a:picLocks noChangeAspect="1"/>
            </p:cNvPicPr>
            <p:nvPr/>
          </p:nvPicPr>
          <p:blipFill>
            <a:blip r:embed="rId3"/>
            <a:stretch>
              <a:fillRect/>
            </a:stretch>
          </p:blipFill>
          <p:spPr>
            <a:xfrm>
              <a:off x="6705600" y="609600"/>
              <a:ext cx="1890798" cy="1920239"/>
            </a:xfrm>
            <a:prstGeom prst="rect">
              <a:avLst/>
            </a:prstGeom>
          </p:spPr>
        </p:pic>
        <p:pic>
          <p:nvPicPr>
            <p:cNvPr id="14" name="Picture 13"/>
            <p:cNvPicPr>
              <a:picLocks noChangeAspect="1"/>
            </p:cNvPicPr>
            <p:nvPr/>
          </p:nvPicPr>
          <p:blipFill>
            <a:blip r:embed="rId4"/>
            <a:stretch>
              <a:fillRect/>
            </a:stretch>
          </p:blipFill>
          <p:spPr>
            <a:xfrm>
              <a:off x="6482587" y="864985"/>
              <a:ext cx="267304" cy="1623393"/>
            </a:xfrm>
            <a:prstGeom prst="rect">
              <a:avLst/>
            </a:prstGeom>
          </p:spPr>
        </p:pic>
      </p:grpSp>
      <p:grpSp>
        <p:nvGrpSpPr>
          <p:cNvPr id="20" name="Group 19"/>
          <p:cNvGrpSpPr/>
          <p:nvPr/>
        </p:nvGrpSpPr>
        <p:grpSpPr>
          <a:xfrm>
            <a:off x="9970737" y="654600"/>
            <a:ext cx="2109535" cy="1920239"/>
            <a:chOff x="9230013" y="609601"/>
            <a:chExt cx="2109535" cy="1920239"/>
          </a:xfrm>
        </p:grpSpPr>
        <p:pic>
          <p:nvPicPr>
            <p:cNvPr id="16" name="Picture 15"/>
            <p:cNvPicPr>
              <a:picLocks noChangeAspect="1"/>
            </p:cNvPicPr>
            <p:nvPr/>
          </p:nvPicPr>
          <p:blipFill>
            <a:blip r:embed="rId5"/>
            <a:stretch>
              <a:fillRect/>
            </a:stretch>
          </p:blipFill>
          <p:spPr>
            <a:xfrm>
              <a:off x="9448801" y="609601"/>
              <a:ext cx="1890747" cy="1920239"/>
            </a:xfrm>
            <a:prstGeom prst="rect">
              <a:avLst/>
            </a:prstGeom>
          </p:spPr>
        </p:pic>
        <p:pic>
          <p:nvPicPr>
            <p:cNvPr id="26" name="Picture 25"/>
            <p:cNvPicPr>
              <a:picLocks noChangeAspect="1"/>
            </p:cNvPicPr>
            <p:nvPr/>
          </p:nvPicPr>
          <p:blipFill>
            <a:blip r:embed="rId4"/>
            <a:stretch>
              <a:fillRect/>
            </a:stretch>
          </p:blipFill>
          <p:spPr>
            <a:xfrm>
              <a:off x="9230013" y="862388"/>
              <a:ext cx="267304" cy="1623393"/>
            </a:xfrm>
            <a:prstGeom prst="rect">
              <a:avLst/>
            </a:prstGeom>
          </p:spPr>
        </p:pic>
      </p:grpSp>
      <p:grpSp>
        <p:nvGrpSpPr>
          <p:cNvPr id="21" name="Group 20"/>
          <p:cNvGrpSpPr/>
          <p:nvPr/>
        </p:nvGrpSpPr>
        <p:grpSpPr>
          <a:xfrm>
            <a:off x="6234006" y="2593361"/>
            <a:ext cx="2116527" cy="2110956"/>
            <a:chOff x="6424986" y="2622005"/>
            <a:chExt cx="2116527" cy="2110956"/>
          </a:xfrm>
        </p:grpSpPr>
        <p:grpSp>
          <p:nvGrpSpPr>
            <p:cNvPr id="18" name="Group 17"/>
            <p:cNvGrpSpPr/>
            <p:nvPr/>
          </p:nvGrpSpPr>
          <p:grpSpPr>
            <a:xfrm>
              <a:off x="6649400" y="2622005"/>
              <a:ext cx="1892113" cy="2110956"/>
              <a:chOff x="6629400" y="2667001"/>
              <a:chExt cx="1892113" cy="2110956"/>
            </a:xfrm>
          </p:grpSpPr>
          <p:pic>
            <p:nvPicPr>
              <p:cNvPr id="13" name="Picture 12"/>
              <p:cNvPicPr>
                <a:picLocks noChangeAspect="1"/>
              </p:cNvPicPr>
              <p:nvPr/>
            </p:nvPicPr>
            <p:blipFill>
              <a:blip r:embed="rId6"/>
              <a:stretch>
                <a:fillRect/>
              </a:stretch>
            </p:blipFill>
            <p:spPr>
              <a:xfrm>
                <a:off x="6629400" y="2667001"/>
                <a:ext cx="1881050" cy="1920239"/>
              </a:xfrm>
              <a:prstGeom prst="rect">
                <a:avLst/>
              </a:prstGeom>
            </p:spPr>
          </p:pic>
          <p:pic>
            <p:nvPicPr>
              <p:cNvPr id="24" name="Picture 23"/>
              <p:cNvPicPr>
                <a:picLocks noChangeAspect="1"/>
              </p:cNvPicPr>
              <p:nvPr/>
            </p:nvPicPr>
            <p:blipFill>
              <a:blip r:embed="rId7"/>
              <a:stretch>
                <a:fillRect/>
              </a:stretch>
            </p:blipFill>
            <p:spPr>
              <a:xfrm>
                <a:off x="6683569" y="4545347"/>
                <a:ext cx="1837944" cy="232610"/>
              </a:xfrm>
              <a:prstGeom prst="rect">
                <a:avLst/>
              </a:prstGeom>
            </p:spPr>
          </p:pic>
        </p:grpSp>
        <p:pic>
          <p:nvPicPr>
            <p:cNvPr id="29" name="Picture 28"/>
            <p:cNvPicPr>
              <a:picLocks noChangeAspect="1"/>
            </p:cNvPicPr>
            <p:nvPr/>
          </p:nvPicPr>
          <p:blipFill>
            <a:blip r:embed="rId4"/>
            <a:stretch>
              <a:fillRect/>
            </a:stretch>
          </p:blipFill>
          <p:spPr>
            <a:xfrm>
              <a:off x="6424986" y="2872352"/>
              <a:ext cx="267304" cy="1623393"/>
            </a:xfrm>
            <a:prstGeom prst="rect">
              <a:avLst/>
            </a:prstGeom>
          </p:spPr>
        </p:pic>
      </p:grpSp>
      <p:grpSp>
        <p:nvGrpSpPr>
          <p:cNvPr id="22" name="Group 21"/>
          <p:cNvGrpSpPr/>
          <p:nvPr/>
        </p:nvGrpSpPr>
        <p:grpSpPr>
          <a:xfrm>
            <a:off x="9960738" y="2601916"/>
            <a:ext cx="2124129" cy="2104995"/>
            <a:chOff x="9300015" y="2575561"/>
            <a:chExt cx="2124129" cy="2104995"/>
          </a:xfrm>
        </p:grpSpPr>
        <p:grpSp>
          <p:nvGrpSpPr>
            <p:cNvPr id="17" name="Group 16"/>
            <p:cNvGrpSpPr/>
            <p:nvPr/>
          </p:nvGrpSpPr>
          <p:grpSpPr>
            <a:xfrm>
              <a:off x="9525001" y="2575561"/>
              <a:ext cx="1899143" cy="2104995"/>
              <a:chOff x="9525001" y="2575561"/>
              <a:chExt cx="1899143" cy="2104995"/>
            </a:xfrm>
          </p:grpSpPr>
          <p:pic>
            <p:nvPicPr>
              <p:cNvPr id="12" name="Picture 11"/>
              <p:cNvPicPr>
                <a:picLocks noChangeAspect="1"/>
              </p:cNvPicPr>
              <p:nvPr/>
            </p:nvPicPr>
            <p:blipFill>
              <a:blip r:embed="rId8"/>
              <a:stretch>
                <a:fillRect/>
              </a:stretch>
            </p:blipFill>
            <p:spPr>
              <a:xfrm>
                <a:off x="9525001" y="2575561"/>
                <a:ext cx="1890697" cy="1920239"/>
              </a:xfrm>
              <a:prstGeom prst="rect">
                <a:avLst/>
              </a:prstGeom>
            </p:spPr>
          </p:pic>
          <p:pic>
            <p:nvPicPr>
              <p:cNvPr id="15" name="Picture 14"/>
              <p:cNvPicPr>
                <a:picLocks noChangeAspect="1"/>
              </p:cNvPicPr>
              <p:nvPr/>
            </p:nvPicPr>
            <p:blipFill>
              <a:blip r:embed="rId7"/>
              <a:stretch>
                <a:fillRect/>
              </a:stretch>
            </p:blipFill>
            <p:spPr>
              <a:xfrm>
                <a:off x="9586200" y="4447946"/>
                <a:ext cx="1837944" cy="232610"/>
              </a:xfrm>
              <a:prstGeom prst="rect">
                <a:avLst/>
              </a:prstGeom>
            </p:spPr>
          </p:pic>
        </p:grpSp>
        <p:pic>
          <p:nvPicPr>
            <p:cNvPr id="31" name="Picture 30"/>
            <p:cNvPicPr>
              <a:picLocks noChangeAspect="1"/>
            </p:cNvPicPr>
            <p:nvPr/>
          </p:nvPicPr>
          <p:blipFill>
            <a:blip r:embed="rId4"/>
            <a:stretch>
              <a:fillRect/>
            </a:stretch>
          </p:blipFill>
          <p:spPr>
            <a:xfrm>
              <a:off x="9300015" y="2822353"/>
              <a:ext cx="267304" cy="1623393"/>
            </a:xfrm>
            <a:prstGeom prst="rect">
              <a:avLst/>
            </a:prstGeom>
          </p:spPr>
        </p:pic>
      </p:grpSp>
      <p:sp>
        <p:nvSpPr>
          <p:cNvPr id="33" name="TextBox 32">
            <a:extLst>
              <a:ext uri="{FF2B5EF4-FFF2-40B4-BE49-F238E27FC236}">
                <a16:creationId xmlns:a16="http://schemas.microsoft.com/office/drawing/2014/main" id="{1381FADB-C928-0C42-8DD3-B501C4F6D82E}"/>
              </a:ext>
            </a:extLst>
          </p:cNvPr>
          <p:cNvSpPr txBox="1"/>
          <p:nvPr/>
        </p:nvSpPr>
        <p:spPr>
          <a:xfrm>
            <a:off x="6535297" y="2092280"/>
            <a:ext cx="1123203" cy="430887"/>
          </a:xfrm>
          <a:prstGeom prst="rect">
            <a:avLst/>
          </a:prstGeom>
          <a:noFill/>
        </p:spPr>
        <p:txBody>
          <a:bodyPr wrap="square" rtlCol="0">
            <a:spAutoFit/>
          </a:bodyPr>
          <a:lstStyle/>
          <a:p>
            <a:r>
              <a:rPr lang="en-US" altLang="zh-CN" sz="1100" dirty="0"/>
              <a:t>16% reduction in available land</a:t>
            </a:r>
            <a:endParaRPr lang="en-US" sz="1100" dirty="0"/>
          </a:p>
        </p:txBody>
      </p:sp>
      <p:sp>
        <p:nvSpPr>
          <p:cNvPr id="34" name="TextBox 33">
            <a:extLst>
              <a:ext uri="{FF2B5EF4-FFF2-40B4-BE49-F238E27FC236}">
                <a16:creationId xmlns:a16="http://schemas.microsoft.com/office/drawing/2014/main" id="{1381FADB-C928-0C42-8DD3-B501C4F6D82E}"/>
              </a:ext>
            </a:extLst>
          </p:cNvPr>
          <p:cNvSpPr txBox="1"/>
          <p:nvPr/>
        </p:nvSpPr>
        <p:spPr>
          <a:xfrm>
            <a:off x="6506261" y="4030196"/>
            <a:ext cx="1123203" cy="430887"/>
          </a:xfrm>
          <a:prstGeom prst="rect">
            <a:avLst/>
          </a:prstGeom>
          <a:noFill/>
        </p:spPr>
        <p:txBody>
          <a:bodyPr wrap="square" rtlCol="0">
            <a:spAutoFit/>
          </a:bodyPr>
          <a:lstStyle/>
          <a:p>
            <a:r>
              <a:rPr lang="en-US" altLang="zh-CN" sz="1100" dirty="0"/>
              <a:t>11% reduction in available land</a:t>
            </a:r>
            <a:endParaRPr lang="en-US" sz="1100" dirty="0"/>
          </a:p>
        </p:txBody>
      </p:sp>
      <p:sp>
        <p:nvSpPr>
          <p:cNvPr id="35" name="TextBox 34">
            <a:extLst>
              <a:ext uri="{FF2B5EF4-FFF2-40B4-BE49-F238E27FC236}">
                <a16:creationId xmlns:a16="http://schemas.microsoft.com/office/drawing/2014/main" id="{1381FADB-C928-0C42-8DD3-B501C4F6D82E}"/>
              </a:ext>
            </a:extLst>
          </p:cNvPr>
          <p:cNvSpPr txBox="1"/>
          <p:nvPr/>
        </p:nvSpPr>
        <p:spPr>
          <a:xfrm>
            <a:off x="10239993" y="2091908"/>
            <a:ext cx="1123203" cy="430887"/>
          </a:xfrm>
          <a:prstGeom prst="rect">
            <a:avLst/>
          </a:prstGeom>
          <a:noFill/>
        </p:spPr>
        <p:txBody>
          <a:bodyPr wrap="square" rtlCol="0">
            <a:spAutoFit/>
          </a:bodyPr>
          <a:lstStyle/>
          <a:p>
            <a:r>
              <a:rPr lang="en-US" altLang="zh-CN" sz="1100" dirty="0"/>
              <a:t>22% reduction in available land</a:t>
            </a:r>
            <a:endParaRPr lang="en-US" sz="1100" dirty="0"/>
          </a:p>
        </p:txBody>
      </p:sp>
      <p:sp>
        <p:nvSpPr>
          <p:cNvPr id="36" name="TextBox 35">
            <a:extLst>
              <a:ext uri="{FF2B5EF4-FFF2-40B4-BE49-F238E27FC236}">
                <a16:creationId xmlns:a16="http://schemas.microsoft.com/office/drawing/2014/main" id="{1381FADB-C928-0C42-8DD3-B501C4F6D82E}"/>
              </a:ext>
            </a:extLst>
          </p:cNvPr>
          <p:cNvSpPr txBox="1"/>
          <p:nvPr/>
        </p:nvSpPr>
        <p:spPr>
          <a:xfrm>
            <a:off x="10239993" y="4030196"/>
            <a:ext cx="1123203" cy="430887"/>
          </a:xfrm>
          <a:prstGeom prst="rect">
            <a:avLst/>
          </a:prstGeom>
          <a:noFill/>
        </p:spPr>
        <p:txBody>
          <a:bodyPr wrap="square" rtlCol="0">
            <a:spAutoFit/>
          </a:bodyPr>
          <a:lstStyle/>
          <a:p>
            <a:r>
              <a:rPr lang="en-US" altLang="zh-CN" sz="1100" dirty="0"/>
              <a:t>22% reduction in available land</a:t>
            </a:r>
            <a:endParaRPr lang="en-US" sz="1100" dirty="0"/>
          </a:p>
        </p:txBody>
      </p:sp>
      <p:cxnSp>
        <p:nvCxnSpPr>
          <p:cNvPr id="37" name="Straight Arrow Connector 36"/>
          <p:cNvCxnSpPr/>
          <p:nvPr/>
        </p:nvCxnSpPr>
        <p:spPr>
          <a:xfrm flipV="1">
            <a:off x="7135751" y="2119843"/>
            <a:ext cx="284276" cy="272"/>
          </a:xfrm>
          <a:prstGeom prst="straightConnector1">
            <a:avLst/>
          </a:prstGeom>
          <a:ln w="19050">
            <a:solidFill>
              <a:schemeClr val="tx1"/>
            </a:solidFill>
            <a:headEnd type="oval"/>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V="1">
            <a:off x="7046701" y="4051664"/>
            <a:ext cx="198968" cy="0"/>
          </a:xfrm>
          <a:prstGeom prst="straightConnector1">
            <a:avLst/>
          </a:prstGeom>
          <a:ln w="19050">
            <a:solidFill>
              <a:schemeClr val="tx1"/>
            </a:solidFill>
            <a:headEnd type="oval"/>
            <a:tailEnd type="triangle"/>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V="1">
            <a:off x="11053961" y="2124672"/>
            <a:ext cx="392127" cy="0"/>
          </a:xfrm>
          <a:prstGeom prst="straightConnector1">
            <a:avLst/>
          </a:prstGeom>
          <a:ln w="19050">
            <a:solidFill>
              <a:schemeClr val="tx1"/>
            </a:solidFill>
            <a:headEnd type="oval"/>
            <a:tailEnd type="triangle"/>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V="1">
            <a:off x="10448209" y="4051661"/>
            <a:ext cx="403913" cy="7570"/>
          </a:xfrm>
          <a:prstGeom prst="straightConnector1">
            <a:avLst/>
          </a:prstGeom>
          <a:ln w="19050">
            <a:solidFill>
              <a:schemeClr val="tx1"/>
            </a:solidFill>
            <a:headEnd type="oval"/>
            <a:tailEnd type="triangle"/>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1381FADB-C928-0C42-8DD3-B501C4F6D82E}"/>
              </a:ext>
            </a:extLst>
          </p:cNvPr>
          <p:cNvSpPr txBox="1"/>
          <p:nvPr/>
        </p:nvSpPr>
        <p:spPr>
          <a:xfrm>
            <a:off x="6798990" y="991774"/>
            <a:ext cx="1031655" cy="184666"/>
          </a:xfrm>
          <a:prstGeom prst="rect">
            <a:avLst/>
          </a:prstGeom>
          <a:solidFill>
            <a:schemeClr val="bg1"/>
          </a:solidFill>
        </p:spPr>
        <p:txBody>
          <a:bodyPr wrap="square" lIns="0" tIns="0" rIns="0" bIns="0" rtlCol="0" anchor="ctr" anchorCtr="0">
            <a:spAutoFit/>
          </a:bodyPr>
          <a:lstStyle/>
          <a:p>
            <a:r>
              <a:rPr lang="en-US" altLang="zh-CN" sz="1200" dirty="0">
                <a:solidFill>
                  <a:srgbClr val="E50005"/>
                </a:solidFill>
              </a:rPr>
              <a:t>Cropland: -3.2%</a:t>
            </a:r>
            <a:endParaRPr lang="en-US" sz="1200" dirty="0">
              <a:solidFill>
                <a:srgbClr val="E50005"/>
              </a:solidFill>
            </a:endParaRPr>
          </a:p>
        </p:txBody>
      </p:sp>
      <p:sp>
        <p:nvSpPr>
          <p:cNvPr id="48" name="TextBox 47">
            <a:extLst>
              <a:ext uri="{FF2B5EF4-FFF2-40B4-BE49-F238E27FC236}">
                <a16:creationId xmlns:a16="http://schemas.microsoft.com/office/drawing/2014/main" id="{1381FADB-C928-0C42-8DD3-B501C4F6D82E}"/>
              </a:ext>
            </a:extLst>
          </p:cNvPr>
          <p:cNvSpPr txBox="1"/>
          <p:nvPr/>
        </p:nvSpPr>
        <p:spPr>
          <a:xfrm>
            <a:off x="6800197" y="2929790"/>
            <a:ext cx="1031655" cy="184666"/>
          </a:xfrm>
          <a:prstGeom prst="rect">
            <a:avLst/>
          </a:prstGeom>
          <a:solidFill>
            <a:schemeClr val="bg1"/>
          </a:solidFill>
        </p:spPr>
        <p:txBody>
          <a:bodyPr wrap="square" lIns="0" tIns="0" rIns="0" bIns="0" rtlCol="0" anchor="ctr" anchorCtr="0">
            <a:spAutoFit/>
          </a:bodyPr>
          <a:lstStyle/>
          <a:p>
            <a:r>
              <a:rPr lang="en-US" altLang="zh-CN" sz="1200" dirty="0">
                <a:solidFill>
                  <a:srgbClr val="E50005"/>
                </a:solidFill>
              </a:rPr>
              <a:t>Cropland: -1.7%</a:t>
            </a:r>
            <a:endParaRPr lang="en-US" sz="1200" dirty="0">
              <a:solidFill>
                <a:srgbClr val="E50005"/>
              </a:solidFill>
            </a:endParaRPr>
          </a:p>
        </p:txBody>
      </p:sp>
      <p:sp>
        <p:nvSpPr>
          <p:cNvPr id="49" name="TextBox 48">
            <a:extLst>
              <a:ext uri="{FF2B5EF4-FFF2-40B4-BE49-F238E27FC236}">
                <a16:creationId xmlns:a16="http://schemas.microsoft.com/office/drawing/2014/main" id="{1381FADB-C928-0C42-8DD3-B501C4F6D82E}"/>
              </a:ext>
            </a:extLst>
          </p:cNvPr>
          <p:cNvSpPr txBox="1"/>
          <p:nvPr/>
        </p:nvSpPr>
        <p:spPr>
          <a:xfrm>
            <a:off x="10537710" y="992985"/>
            <a:ext cx="1031655" cy="184666"/>
          </a:xfrm>
          <a:prstGeom prst="rect">
            <a:avLst/>
          </a:prstGeom>
          <a:solidFill>
            <a:schemeClr val="bg1"/>
          </a:solidFill>
        </p:spPr>
        <p:txBody>
          <a:bodyPr wrap="square" lIns="0" tIns="0" rIns="0" bIns="0" rtlCol="0" anchor="ctr" anchorCtr="0">
            <a:spAutoFit/>
          </a:bodyPr>
          <a:lstStyle/>
          <a:p>
            <a:r>
              <a:rPr lang="en-US" altLang="zh-CN" sz="1200" dirty="0">
                <a:solidFill>
                  <a:srgbClr val="E50005"/>
                </a:solidFill>
              </a:rPr>
              <a:t>Cropland: -16%</a:t>
            </a:r>
            <a:endParaRPr lang="en-US" sz="1200" dirty="0">
              <a:solidFill>
                <a:srgbClr val="E50005"/>
              </a:solidFill>
            </a:endParaRPr>
          </a:p>
        </p:txBody>
      </p:sp>
      <p:sp>
        <p:nvSpPr>
          <p:cNvPr id="50" name="TextBox 49">
            <a:extLst>
              <a:ext uri="{FF2B5EF4-FFF2-40B4-BE49-F238E27FC236}">
                <a16:creationId xmlns:a16="http://schemas.microsoft.com/office/drawing/2014/main" id="{1381FADB-C928-0C42-8DD3-B501C4F6D82E}"/>
              </a:ext>
            </a:extLst>
          </p:cNvPr>
          <p:cNvSpPr txBox="1"/>
          <p:nvPr/>
        </p:nvSpPr>
        <p:spPr>
          <a:xfrm>
            <a:off x="10534598" y="2930998"/>
            <a:ext cx="1031655" cy="184666"/>
          </a:xfrm>
          <a:prstGeom prst="rect">
            <a:avLst/>
          </a:prstGeom>
          <a:solidFill>
            <a:schemeClr val="bg1"/>
          </a:solidFill>
        </p:spPr>
        <p:txBody>
          <a:bodyPr wrap="square" lIns="0" tIns="0" rIns="0" bIns="0" rtlCol="0" anchor="ctr" anchorCtr="0">
            <a:spAutoFit/>
          </a:bodyPr>
          <a:lstStyle/>
          <a:p>
            <a:r>
              <a:rPr lang="en-US" altLang="zh-CN" sz="1200" dirty="0">
                <a:solidFill>
                  <a:srgbClr val="E50005"/>
                </a:solidFill>
              </a:rPr>
              <a:t>Cropland: -2.0%</a:t>
            </a:r>
            <a:endParaRPr lang="en-US" sz="1200" dirty="0">
              <a:solidFill>
                <a:srgbClr val="E50005"/>
              </a:solidFill>
            </a:endParaRPr>
          </a:p>
        </p:txBody>
      </p:sp>
      <p:sp>
        <p:nvSpPr>
          <p:cNvPr id="51" name="TextBox 50">
            <a:extLst>
              <a:ext uri="{FF2B5EF4-FFF2-40B4-BE49-F238E27FC236}">
                <a16:creationId xmlns:a16="http://schemas.microsoft.com/office/drawing/2014/main" id="{1381FADB-C928-0C42-8DD3-B501C4F6D82E}"/>
              </a:ext>
            </a:extLst>
          </p:cNvPr>
          <p:cNvSpPr txBox="1"/>
          <p:nvPr/>
        </p:nvSpPr>
        <p:spPr>
          <a:xfrm>
            <a:off x="6541010" y="1666139"/>
            <a:ext cx="1031655" cy="369332"/>
          </a:xfrm>
          <a:prstGeom prst="rect">
            <a:avLst/>
          </a:prstGeom>
          <a:solidFill>
            <a:schemeClr val="bg1"/>
          </a:solidFill>
        </p:spPr>
        <p:txBody>
          <a:bodyPr wrap="square" lIns="0" tIns="0" rIns="0" bIns="0" rtlCol="0" anchor="ctr" anchorCtr="0">
            <a:spAutoFit/>
          </a:bodyPr>
          <a:lstStyle/>
          <a:p>
            <a:r>
              <a:rPr lang="en-US" altLang="zh-CN" sz="1200" dirty="0">
                <a:solidFill>
                  <a:srgbClr val="063172"/>
                </a:solidFill>
              </a:rPr>
              <a:t>Bioenergy feedstock: -10%</a:t>
            </a:r>
            <a:endParaRPr lang="en-US" sz="1200" dirty="0">
              <a:solidFill>
                <a:srgbClr val="063172"/>
              </a:solidFill>
            </a:endParaRPr>
          </a:p>
        </p:txBody>
      </p:sp>
      <p:sp>
        <p:nvSpPr>
          <p:cNvPr id="52" name="TextBox 51">
            <a:extLst>
              <a:ext uri="{FF2B5EF4-FFF2-40B4-BE49-F238E27FC236}">
                <a16:creationId xmlns:a16="http://schemas.microsoft.com/office/drawing/2014/main" id="{1381FADB-C928-0C42-8DD3-B501C4F6D82E}"/>
              </a:ext>
            </a:extLst>
          </p:cNvPr>
          <p:cNvSpPr txBox="1"/>
          <p:nvPr/>
        </p:nvSpPr>
        <p:spPr>
          <a:xfrm>
            <a:off x="6537898" y="3555728"/>
            <a:ext cx="1031655" cy="369332"/>
          </a:xfrm>
          <a:prstGeom prst="rect">
            <a:avLst/>
          </a:prstGeom>
          <a:solidFill>
            <a:schemeClr val="bg1"/>
          </a:solidFill>
        </p:spPr>
        <p:txBody>
          <a:bodyPr wrap="square" lIns="0" tIns="0" rIns="0" bIns="0" rtlCol="0" anchor="ctr" anchorCtr="0">
            <a:spAutoFit/>
          </a:bodyPr>
          <a:lstStyle/>
          <a:p>
            <a:r>
              <a:rPr lang="en-US" altLang="zh-CN" sz="1200" dirty="0">
                <a:solidFill>
                  <a:srgbClr val="063172"/>
                </a:solidFill>
              </a:rPr>
              <a:t>Bioenergy feedstock: -2.6%</a:t>
            </a:r>
            <a:endParaRPr lang="en-US" sz="1200" dirty="0">
              <a:solidFill>
                <a:srgbClr val="063172"/>
              </a:solidFill>
            </a:endParaRPr>
          </a:p>
        </p:txBody>
      </p:sp>
      <p:sp>
        <p:nvSpPr>
          <p:cNvPr id="53" name="TextBox 52">
            <a:extLst>
              <a:ext uri="{FF2B5EF4-FFF2-40B4-BE49-F238E27FC236}">
                <a16:creationId xmlns:a16="http://schemas.microsoft.com/office/drawing/2014/main" id="{1381FADB-C928-0C42-8DD3-B501C4F6D82E}"/>
              </a:ext>
            </a:extLst>
          </p:cNvPr>
          <p:cNvSpPr txBox="1"/>
          <p:nvPr/>
        </p:nvSpPr>
        <p:spPr>
          <a:xfrm>
            <a:off x="10259338" y="3621740"/>
            <a:ext cx="1031655" cy="369332"/>
          </a:xfrm>
          <a:prstGeom prst="rect">
            <a:avLst/>
          </a:prstGeom>
          <a:solidFill>
            <a:schemeClr val="bg1"/>
          </a:solidFill>
        </p:spPr>
        <p:txBody>
          <a:bodyPr wrap="square" lIns="0" tIns="0" rIns="0" bIns="0" rtlCol="0" anchor="ctr" anchorCtr="0">
            <a:spAutoFit/>
          </a:bodyPr>
          <a:lstStyle/>
          <a:p>
            <a:r>
              <a:rPr lang="en-US" altLang="zh-CN" sz="1200" dirty="0">
                <a:solidFill>
                  <a:srgbClr val="063172"/>
                </a:solidFill>
              </a:rPr>
              <a:t>Bioenergy feedstock: -5.2%</a:t>
            </a:r>
            <a:endParaRPr lang="en-US" sz="1200" dirty="0">
              <a:solidFill>
                <a:srgbClr val="063172"/>
              </a:solidFill>
            </a:endParaRPr>
          </a:p>
        </p:txBody>
      </p:sp>
      <p:sp>
        <p:nvSpPr>
          <p:cNvPr id="54" name="TextBox 53">
            <a:extLst>
              <a:ext uri="{FF2B5EF4-FFF2-40B4-BE49-F238E27FC236}">
                <a16:creationId xmlns:a16="http://schemas.microsoft.com/office/drawing/2014/main" id="{1381FADB-C928-0C42-8DD3-B501C4F6D82E}"/>
              </a:ext>
            </a:extLst>
          </p:cNvPr>
          <p:cNvSpPr txBox="1"/>
          <p:nvPr/>
        </p:nvSpPr>
        <p:spPr>
          <a:xfrm>
            <a:off x="10269187" y="1669780"/>
            <a:ext cx="1031655" cy="369332"/>
          </a:xfrm>
          <a:prstGeom prst="rect">
            <a:avLst/>
          </a:prstGeom>
          <a:solidFill>
            <a:schemeClr val="bg1"/>
          </a:solidFill>
        </p:spPr>
        <p:txBody>
          <a:bodyPr wrap="square" lIns="0" tIns="0" rIns="0" bIns="0" rtlCol="0" anchor="ctr" anchorCtr="0">
            <a:spAutoFit/>
          </a:bodyPr>
          <a:lstStyle/>
          <a:p>
            <a:r>
              <a:rPr lang="en-US" altLang="zh-CN" sz="1200" dirty="0">
                <a:solidFill>
                  <a:srgbClr val="063172"/>
                </a:solidFill>
              </a:rPr>
              <a:t>Bioenergy feedstock: -29%</a:t>
            </a:r>
            <a:endParaRPr lang="en-US" sz="1200" dirty="0">
              <a:solidFill>
                <a:srgbClr val="063172"/>
              </a:solidFill>
            </a:endParaRPr>
          </a:p>
        </p:txBody>
      </p:sp>
      <p:sp>
        <p:nvSpPr>
          <p:cNvPr id="55" name="TextBox 54">
            <a:extLst>
              <a:ext uri="{FF2B5EF4-FFF2-40B4-BE49-F238E27FC236}">
                <a16:creationId xmlns:a16="http://schemas.microsoft.com/office/drawing/2014/main" id="{1381FADB-C928-0C42-8DD3-B501C4F6D82E}"/>
              </a:ext>
            </a:extLst>
          </p:cNvPr>
          <p:cNvSpPr txBox="1"/>
          <p:nvPr/>
        </p:nvSpPr>
        <p:spPr>
          <a:xfrm rot="16200000">
            <a:off x="4798706" y="2452689"/>
            <a:ext cx="2623313" cy="276999"/>
          </a:xfrm>
          <a:prstGeom prst="rect">
            <a:avLst/>
          </a:prstGeom>
          <a:noFill/>
        </p:spPr>
        <p:txBody>
          <a:bodyPr wrap="square" rtlCol="0">
            <a:spAutoFit/>
          </a:bodyPr>
          <a:lstStyle/>
          <a:p>
            <a:r>
              <a:rPr lang="en-US" altLang="zh-CN" sz="1200" dirty="0"/>
              <a:t>Marginal change in land type area (%)</a:t>
            </a:r>
            <a:endParaRPr lang="en-US" sz="1200" dirty="0"/>
          </a:p>
        </p:txBody>
      </p:sp>
      <p:sp>
        <p:nvSpPr>
          <p:cNvPr id="56" name="TextBox 55">
            <a:extLst>
              <a:ext uri="{FF2B5EF4-FFF2-40B4-BE49-F238E27FC236}">
                <a16:creationId xmlns:a16="http://schemas.microsoft.com/office/drawing/2014/main" id="{1381FADB-C928-0C42-8DD3-B501C4F6D82E}"/>
              </a:ext>
            </a:extLst>
          </p:cNvPr>
          <p:cNvSpPr txBox="1"/>
          <p:nvPr/>
        </p:nvSpPr>
        <p:spPr>
          <a:xfrm>
            <a:off x="7496155" y="4614203"/>
            <a:ext cx="3571418" cy="261610"/>
          </a:xfrm>
          <a:prstGeom prst="rect">
            <a:avLst/>
          </a:prstGeom>
          <a:noFill/>
        </p:spPr>
        <p:txBody>
          <a:bodyPr wrap="square" rtlCol="0">
            <a:spAutoFit/>
          </a:bodyPr>
          <a:lstStyle/>
          <a:p>
            <a:r>
              <a:rPr lang="en-US" altLang="zh-CN" sz="1100" dirty="0"/>
              <a:t>Percent of convertible land available after a 10% decrease</a:t>
            </a:r>
            <a:endParaRPr lang="en-US" sz="1100" dirty="0"/>
          </a:p>
        </p:txBody>
      </p:sp>
      <p:pic>
        <p:nvPicPr>
          <p:cNvPr id="32" name="Picture 31"/>
          <p:cNvPicPr>
            <a:picLocks noChangeAspect="1"/>
          </p:cNvPicPr>
          <p:nvPr/>
        </p:nvPicPr>
        <p:blipFill>
          <a:blip r:embed="rId9"/>
          <a:stretch>
            <a:fillRect/>
          </a:stretch>
        </p:blipFill>
        <p:spPr>
          <a:xfrm>
            <a:off x="8373656" y="1871448"/>
            <a:ext cx="1600070" cy="1413135"/>
          </a:xfrm>
          <a:prstGeom prst="rect">
            <a:avLst/>
          </a:prstGeom>
        </p:spPr>
      </p:pic>
    </p:spTree>
    <p:extLst>
      <p:ext uri="{BB962C8B-B14F-4D97-AF65-F5344CB8AC3E}">
        <p14:creationId xmlns:p14="http://schemas.microsoft.com/office/powerpoint/2010/main" val="413252802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purl.org/dc/dcmitype/"/>
    <ds:schemaRef ds:uri="http://purl.org/dc/elements/1.1/"/>
    <ds:schemaRef ds:uri="http://purl.org/dc/terms/"/>
    <ds:schemaRef ds:uri="http://schemas.microsoft.com/office/2006/metadata/properties"/>
    <ds:schemaRef ds:uri="http://schemas.openxmlformats.org/package/2006/metadata/core-properties"/>
    <ds:schemaRef ds:uri="http://schemas.microsoft.com/office/2006/documentManagement/types"/>
    <ds:schemaRef ds:uri="34ce37e6-51e5-4700-bc4a-ee453d0b2e1a"/>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10767</TotalTime>
  <Words>484</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43</cp:revision>
  <cp:lastPrinted>2011-05-11T17:30:12Z</cp:lastPrinted>
  <dcterms:created xsi:type="dcterms:W3CDTF">2017-11-02T21:19:41Z</dcterms:created>
  <dcterms:modified xsi:type="dcterms:W3CDTF">2023-09-18T14:55:26Z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