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6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7739" autoAdjust="0"/>
  </p:normalViewPr>
  <p:slideViewPr>
    <p:cSldViewPr>
      <p:cViewPr varScale="1">
        <p:scale>
          <a:sx n="81" d="100"/>
          <a:sy n="81" d="100"/>
        </p:scale>
        <p:origin x="60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, Ning" userId="e2e8d971-a0a3-494c-b5fa-647e25de5c37" providerId="ADAL" clId="{CBD7564E-9A6A-4EE4-B4FA-051DAC798F4D}"/>
    <pc:docChg chg="undo custSel modSld">
      <pc:chgData name="Sun, Ning" userId="e2e8d971-a0a3-494c-b5fa-647e25de5c37" providerId="ADAL" clId="{CBD7564E-9A6A-4EE4-B4FA-051DAC798F4D}" dt="2024-10-10T22:08:24.792" v="178" actId="20577"/>
      <pc:docMkLst>
        <pc:docMk/>
      </pc:docMkLst>
      <pc:sldChg chg="modSp mod">
        <pc:chgData name="Sun, Ning" userId="e2e8d971-a0a3-494c-b5fa-647e25de5c37" providerId="ADAL" clId="{CBD7564E-9A6A-4EE4-B4FA-051DAC798F4D}" dt="2024-10-10T22:08:24.792" v="178" actId="20577"/>
        <pc:sldMkLst>
          <pc:docMk/>
          <pc:sldMk cId="0" sldId="258"/>
        </pc:sldMkLst>
        <pc:spChg chg="mod">
          <ac:chgData name="Sun, Ning" userId="e2e8d971-a0a3-494c-b5fa-647e25de5c37" providerId="ADAL" clId="{CBD7564E-9A6A-4EE4-B4FA-051DAC798F4D}" dt="2024-10-10T21:48:52.551" v="88"/>
          <ac:spMkLst>
            <pc:docMk/>
            <pc:sldMk cId="0" sldId="258"/>
            <ac:spMk id="3" creationId="{68BF74B0-DE2D-377C-83B3-52E22BD1DD2D}"/>
          </ac:spMkLst>
        </pc:spChg>
        <pc:spChg chg="mod">
          <ac:chgData name="Sun, Ning" userId="e2e8d971-a0a3-494c-b5fa-647e25de5c37" providerId="ADAL" clId="{CBD7564E-9A6A-4EE4-B4FA-051DAC798F4D}" dt="2024-10-10T22:08:24.792" v="178" actId="20577"/>
          <ac:spMkLst>
            <pc:docMk/>
            <pc:sldMk cId="0" sldId="258"/>
            <ac:spMk id="4" creationId="{EF94BB43-E224-DEE9-15D1-8FDDF20D201A}"/>
          </ac:spMkLst>
        </pc:spChg>
        <pc:spChg chg="mod">
          <ac:chgData name="Sun, Ning" userId="e2e8d971-a0a3-494c-b5fa-647e25de5c37" providerId="ADAL" clId="{CBD7564E-9A6A-4EE4-B4FA-051DAC798F4D}" dt="2024-10-10T21:54:14.088" v="139" actId="20577"/>
          <ac:spMkLst>
            <pc:docMk/>
            <pc:sldMk cId="0" sldId="258"/>
            <ac:spMk id="5" creationId="{770A15A0-7B42-9D2D-926F-B99FE1EF247E}"/>
          </ac:spMkLst>
        </pc:spChg>
        <pc:spChg chg="mod">
          <ac:chgData name="Sun, Ning" userId="e2e8d971-a0a3-494c-b5fa-647e25de5c37" providerId="ADAL" clId="{CBD7564E-9A6A-4EE4-B4FA-051DAC798F4D}" dt="2024-10-10T21:57:20.209" v="159" actId="20577"/>
          <ac:spMkLst>
            <pc:docMk/>
            <pc:sldMk cId="0" sldId="258"/>
            <ac:spMk id="307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296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55616" y="1216380"/>
            <a:ext cx="5619386" cy="6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algn="l">
              <a:defRPr sz="1300"/>
            </a:pPr>
            <a:r>
              <a:rPr dirty="0"/>
              <a:t>Examine the impact of estuarine wind fields on amplifying surge</a:t>
            </a:r>
            <a:r>
              <a:rPr lang="en-US" dirty="0"/>
              <a:t>-driven flood water levels</a:t>
            </a:r>
            <a:r>
              <a:rPr dirty="0"/>
              <a:t> in converging systems during hurricane landfalls.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99938"/>
            <a:ext cx="12031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sz="2400" b="1" dirty="0"/>
              <a:t>Hurricane</a:t>
            </a:r>
            <a:r>
              <a:rPr lang="en-US" sz="2400" b="1" dirty="0"/>
              <a:t> Landfalling</a:t>
            </a:r>
            <a:r>
              <a:rPr sz="2400" b="1" dirty="0"/>
              <a:t> Winds </a:t>
            </a:r>
            <a:r>
              <a:rPr lang="en-US" sz="2400" b="1" dirty="0"/>
              <a:t>Can </a:t>
            </a:r>
            <a:r>
              <a:rPr sz="2400" b="1" dirty="0"/>
              <a:t>Amplify Flood</a:t>
            </a:r>
            <a:r>
              <a:rPr lang="en-US" sz="2400" b="1" dirty="0"/>
              <a:t> Hazard</a:t>
            </a:r>
            <a:r>
              <a:rPr sz="2400" b="1" dirty="0"/>
              <a:t> in </a:t>
            </a:r>
            <a:r>
              <a:rPr lang="en-US" sz="2400" b="1" dirty="0"/>
              <a:t>Estuarine</a:t>
            </a:r>
            <a:r>
              <a:rPr sz="2400" b="1" dirty="0"/>
              <a:t> Systems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238076" y="5754620"/>
            <a:ext cx="5808825" cy="76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sz="1100" b="0" dirty="0"/>
              <a:t>Deb, Mithun, James J. Benedict, Ning Sun, </a:t>
            </a:r>
            <a:r>
              <a:rPr sz="1100" b="0" dirty="0" err="1"/>
              <a:t>Zhaoqing</a:t>
            </a:r>
            <a:r>
              <a:rPr sz="1100" b="0" dirty="0"/>
              <a:t> Yang, Robert D. </a:t>
            </a:r>
            <a:r>
              <a:rPr sz="1100" b="0" dirty="0" err="1"/>
              <a:t>Hetland</a:t>
            </a:r>
            <a:r>
              <a:rPr sz="1100" b="0" dirty="0"/>
              <a:t>, David Judi, and Taiping Wang. 2024. Estuarine Hurricane Wind Can Intensify Surge-Dominated Extreme Water Level in Shallow and Converging Coastal Systems. Natural Hazards and Earth System Sciences 24: 2461–2479. https://</a:t>
            </a:r>
            <a:r>
              <a:rPr sz="1100" b="0" dirty="0" err="1"/>
              <a:t>doi.org</a:t>
            </a:r>
            <a:r>
              <a:rPr sz="1100" b="0" dirty="0"/>
              <a:t>/10.5194/nhess-24-2461-2024.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238076" y="4927726"/>
            <a:ext cx="56133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000" b="1" dirty="0">
                <a:solidFill>
                  <a:srgbClr val="0000FF"/>
                </a:solidFill>
                <a:latin typeface="Arial" panose="020B0604020202020204" pitchFamily="34" charset="0"/>
              </a:rPr>
              <a:t>The figure illustrates the increase in peak water surface elevations (WSE; in meters) driven by the hurricane's landfalling wind field for two scenarios. Case A represents a scenario in which the landfalling wind direction (over the bay surface) opposes the storm surge direction, and in Case B, they align in a similar direction.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BF74B0-DE2D-377C-83B3-52E22BD1D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7" y="2124018"/>
            <a:ext cx="5896705" cy="21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dirty="0"/>
              <a:t>Integrate a regionally refined atmospheric model with high-resolution hydrology and ocean models to simulate ensembles of hurricane events and associated flooding in Delaware Bay and River.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dirty="0"/>
              <a:t>Employ the Energy Exascale Earth System Model (E3SM) to generate Irene-like hurricane tracks, </a:t>
            </a:r>
            <a:r>
              <a:rPr lang="en-US" dirty="0"/>
              <a:t>which</a:t>
            </a:r>
            <a:r>
              <a:rPr dirty="0"/>
              <a:t> perturb</a:t>
            </a:r>
            <a:r>
              <a:rPr lang="en-US" dirty="0"/>
              <a:t>s</a:t>
            </a:r>
            <a:r>
              <a:rPr dirty="0"/>
              <a:t> model physics parameters to account for uncertainties in model</a:t>
            </a:r>
            <a:r>
              <a:rPr lang="en-US" dirty="0"/>
              <a:t> simulated atmospheric </a:t>
            </a:r>
            <a:r>
              <a:rPr dirty="0"/>
              <a:t>conditions</a:t>
            </a:r>
            <a:r>
              <a:rPr lang="en-US" dirty="0"/>
              <a:t> during the event</a:t>
            </a:r>
            <a:r>
              <a:rPr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lang="en-US" dirty="0"/>
              <a:t>Couple</a:t>
            </a:r>
            <a:r>
              <a:rPr dirty="0"/>
              <a:t> the Distributed Hydrology Soil Vegetation Model (DHSVM) and Finite Volume Community Ocean Model (FVCOM) to </a:t>
            </a:r>
            <a:r>
              <a:rPr lang="en-US" b="0" i="0" dirty="0">
                <a:solidFill>
                  <a:srgbClr val="334155"/>
                </a:solidFill>
                <a:effectLst/>
                <a:latin typeface="__Inter_36bd41"/>
              </a:rPr>
              <a:t>estuary and coastal water levels</a:t>
            </a:r>
            <a:r>
              <a:rPr dirty="0"/>
              <a:t>, incorporating atmospheric, fluvial, and coastal processes.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94BB43-E224-DEE9-15D1-8FDDF20D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8" y="4660081"/>
            <a:ext cx="5834666" cy="212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dirty="0"/>
              <a:t>Inland-bound hurricane tracks that make landfall before reaching the mid-Atlantic coast produce significantly higher storm surges within Delaware Bay </a:t>
            </a:r>
            <a:r>
              <a:rPr lang="en-US" dirty="0"/>
              <a:t>than</a:t>
            </a:r>
            <a:r>
              <a:rPr dirty="0"/>
              <a:t> shore-parallel tracks.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lang="en-US"/>
              <a:t>Hurricane landfalling</a:t>
            </a:r>
            <a:r>
              <a:t> </a:t>
            </a:r>
            <a:r>
              <a:rPr dirty="0"/>
              <a:t>wind direction plays a crucial role in</a:t>
            </a:r>
            <a:r>
              <a:rPr lang="en-US" dirty="0"/>
              <a:t> amplifying</a:t>
            </a:r>
            <a:r>
              <a:rPr dirty="0"/>
              <a:t> </a:t>
            </a:r>
            <a:r>
              <a:rPr lang="en-US" dirty="0"/>
              <a:t>flood water levels</a:t>
            </a:r>
            <a:r>
              <a:rPr dirty="0"/>
              <a:t>, with up-channel winds causing a 150% increase</a:t>
            </a:r>
            <a:r>
              <a:rPr lang="en-US" dirty="0"/>
              <a:t> (2.5 meters)</a:t>
            </a:r>
            <a:r>
              <a:rPr dirty="0"/>
              <a:t> in peak water </a:t>
            </a:r>
            <a:r>
              <a:rPr lang="en-US" dirty="0"/>
              <a:t>level</a:t>
            </a:r>
            <a:r>
              <a:rPr dirty="0"/>
              <a:t> </a:t>
            </a:r>
            <a:r>
              <a:rPr lang="en-US" dirty="0"/>
              <a:t>in the Delaware River</a:t>
            </a:r>
            <a:r>
              <a:rPr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 sz="1300"/>
            </a:pPr>
            <a:r>
              <a:rPr dirty="0"/>
              <a:t>Integrated </a:t>
            </a:r>
            <a:r>
              <a:rPr lang="en-US" dirty="0"/>
              <a:t>atmospheric-fluvial-coastal </a:t>
            </a:r>
            <a:r>
              <a:rPr dirty="0"/>
              <a:t>modeling </a:t>
            </a:r>
            <a:r>
              <a:rPr lang="en-US" dirty="0"/>
              <a:t>reveals</a:t>
            </a:r>
            <a:r>
              <a:rPr dirty="0"/>
              <a:t> that even non-catastrophic offshore surges can lead to record flooding if estuarine winds align with surge direction, emphasizing the need for </a:t>
            </a:r>
            <a:r>
              <a:rPr lang="en-US" dirty="0"/>
              <a:t>physics-based </a:t>
            </a:r>
            <a:r>
              <a:rPr dirty="0"/>
              <a:t>high-resolution models in </a:t>
            </a:r>
            <a:r>
              <a:rPr lang="en-US" dirty="0"/>
              <a:t>coastal </a:t>
            </a:r>
            <a:r>
              <a:rPr dirty="0"/>
              <a:t>flood risk assessments.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401EFDF-50E3-340F-EBF7-9002B051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" y="938520"/>
            <a:ext cx="5997933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7A84942-FEBE-A930-6496-9FA34FD6C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" y="1826384"/>
            <a:ext cx="5997933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45C8B62-5EEE-2E74-C2BB-F43010C0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7" y="4374955"/>
            <a:ext cx="5997932" cy="3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0A15A0-7B42-9D2D-926F-B99FE1EF247E}"/>
              </a:ext>
            </a:extLst>
          </p:cNvPr>
          <p:cNvSpPr txBox="1"/>
          <p:nvPr/>
        </p:nvSpPr>
        <p:spPr>
          <a:xfrm>
            <a:off x="35168" y="6581001"/>
            <a:ext cx="12031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First draft generated using PAIGE, the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Pnnl</a:t>
            </a:r>
            <a:r>
              <a:rPr lang="en-US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AI assistant for </a:t>
            </a:r>
            <a:r>
              <a:rPr lang="en-US" sz="1200" i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GEnerating</a:t>
            </a:r>
            <a:r>
              <a:rPr lang="en-US" sz="1200" i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publication highlights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EBB010-A121-5CB0-FA8D-9A2BAEA2F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31" y="965426"/>
            <a:ext cx="6180163" cy="3872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a9b28a-468d-4f89-a24a-ae448d085101">
      <Terms xmlns="http://schemas.microsoft.com/office/infopath/2007/PartnerControls"/>
    </lcf76f155ced4ddcb4097134ff3c332f>
    <TaxCatchAll xmlns="46a18389-f917-48ab-8f10-3a1967a18774" xsi:nil="true"/>
    <SharedWithUsers xmlns="46a18389-f917-48ab-8f10-3a1967a18774">
      <UserInfo>
        <DisplayName>Rice, Jennie S</DisplayName>
        <AccountId>12</AccountId>
        <AccountType/>
      </UserInfo>
      <UserInfo>
        <DisplayName>Vernon, Chris R</DisplayName>
        <AccountId>27</AccountId>
        <AccountType/>
      </UserInfo>
      <UserInfo>
        <DisplayName>Mcgrath, Casey R</DisplayName>
        <AccountId>11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F6AD9F8B4FFE4AB38BD0C762315BE6" ma:contentTypeVersion="12" ma:contentTypeDescription="Create a new document." ma:contentTypeScope="" ma:versionID="e422ebd4274b3a162ca1fec6100d2eff">
  <xsd:schema xmlns:xsd="http://www.w3.org/2001/XMLSchema" xmlns:xs="http://www.w3.org/2001/XMLSchema" xmlns:p="http://schemas.microsoft.com/office/2006/metadata/properties" xmlns:ns2="d8a9b28a-468d-4f89-a24a-ae448d085101" xmlns:ns3="46a18389-f917-48ab-8f10-3a1967a18774" targetNamespace="http://schemas.microsoft.com/office/2006/metadata/properties" ma:root="true" ma:fieldsID="1e56ff8d7fa227df85432f8c13b5b208" ns2:_="" ns3:_="">
    <xsd:import namespace="d8a9b28a-468d-4f89-a24a-ae448d085101"/>
    <xsd:import namespace="46a18389-f917-48ab-8f10-3a1967a18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9b28a-468d-4f89-a24a-ae448d085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18389-f917-48ab-8f10-3a1967a1877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bf9843-7740-4fe6-90cf-0b165ea11b63}" ma:internalName="TaxCatchAll" ma:showField="CatchAllData" ma:web="46a18389-f917-48ab-8f10-3a1967a18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www.w3.org/XML/1998/namespace"/>
    <ds:schemaRef ds:uri="http://purl.org/dc/dcmitype/"/>
    <ds:schemaRef ds:uri="http://purl.org/dc/elements/1.1/"/>
    <ds:schemaRef ds:uri="d8a9b28a-468d-4f89-a24a-ae448d08510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6a18389-f917-48ab-8f10-3a1967a1877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3C549A3-69A4-4111-9D7F-9ED6E69EE5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9b28a-468d-4f89-a24a-ae448d085101"/>
    <ds:schemaRef ds:uri="46a18389-f917-48ab-8f10-3a1967a18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6289</TotalTime>
  <Words>366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__Inter_36bd41</vt:lpstr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Sun, Ning</cp:lastModifiedBy>
  <cp:revision>31</cp:revision>
  <cp:lastPrinted>2011-05-11T17:30:12Z</cp:lastPrinted>
  <dcterms:created xsi:type="dcterms:W3CDTF">2017-11-02T21:19:41Z</dcterms:created>
  <dcterms:modified xsi:type="dcterms:W3CDTF">2024-10-10T22:08:25Z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0x01010043F6AD9F8B4FFE4AB38BD0C762315BE6</vt:lpwstr>
  </property>
  <property fmtid="{D5CDD505-2E9C-101B-9397-08002B2CF9AE}" pid="4" name="Order">
    <vt:r8>3400</vt:r8>
  </property>
  <property fmtid="{D5CDD505-2E9C-101B-9397-08002B2CF9AE}" pid="5" name="MediaServiceImageTags">
    <vt:lpwstr/>
  </property>
</Properties>
</file>