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6985000" cy="92837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jMr1rY8XDMuujjWXAAXzBbnpet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27363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6475" lIns="92950" spcFirstLastPara="1" rIns="92950" wrap="square" tIns="464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56050" y="0"/>
            <a:ext cx="3027363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6475" lIns="92950" spcFirstLastPara="1" rIns="92950" wrap="square" tIns="4647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98463" y="696913"/>
            <a:ext cx="6188075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6475" lIns="92950" spcFirstLastPara="1" rIns="92950" wrap="square" tIns="4647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18563"/>
            <a:ext cx="3027363" cy="463550"/>
          </a:xfrm>
          <a:prstGeom prst="rect">
            <a:avLst/>
          </a:prstGeom>
          <a:noFill/>
          <a:ln>
            <a:noFill/>
          </a:ln>
        </p:spPr>
        <p:txBody>
          <a:bodyPr anchorCtr="0" anchor="b" bIns="46475" lIns="92950" spcFirstLastPara="1" rIns="92950" wrap="square" tIns="464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  <a:noFill/>
          <a:ln>
            <a:noFill/>
          </a:ln>
        </p:spPr>
        <p:txBody>
          <a:bodyPr anchorCtr="0" anchor="b" bIns="46475" lIns="92950" spcFirstLastPara="1" rIns="92950" wrap="square" tIns="464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  <a:noFill/>
          <a:ln>
            <a:noFill/>
          </a:ln>
        </p:spPr>
        <p:txBody>
          <a:bodyPr anchorCtr="0" anchor="b" bIns="46475" lIns="92950" spcFirstLastPara="1" rIns="92950" wrap="square" tIns="464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:notes"/>
          <p:cNvSpPr/>
          <p:nvPr>
            <p:ph idx="2" type="sldImg"/>
          </p:nvPr>
        </p:nvSpPr>
        <p:spPr>
          <a:xfrm>
            <a:off x="398463" y="696913"/>
            <a:ext cx="6188075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6475" lIns="92950" spcFirstLastPara="1" rIns="92950" wrap="square" tIns="46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able" type="tbl">
  <p:cSld name="TAB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/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2"/>
          <p:cNvSpPr/>
          <p:nvPr>
            <p:ph idx="2" type="pic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12"/>
          <p:cNvSpPr txBox="1"/>
          <p:nvPr>
            <p:ph idx="1" type="body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3833019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/>
          <p:nvPr>
            <p:ph type="title"/>
          </p:nvPr>
        </p:nvSpPr>
        <p:spPr>
          <a:xfrm rot="5400000">
            <a:off x="7285038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4"/>
          <p:cNvSpPr txBox="1"/>
          <p:nvPr>
            <p:ph idx="1" type="body"/>
          </p:nvPr>
        </p:nvSpPr>
        <p:spPr>
          <a:xfrm rot="5400000">
            <a:off x="1697038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4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4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4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subTitle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6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8" name="Google Shape;38;p7"/>
          <p:cNvSpPr txBox="1"/>
          <p:nvPr>
            <p:ph idx="2" type="body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9" name="Google Shape;39;p7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" type="body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8"/>
          <p:cNvSpPr txBox="1"/>
          <p:nvPr>
            <p:ph idx="2" type="body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8"/>
          <p:cNvSpPr txBox="1"/>
          <p:nvPr>
            <p:ph idx="3" type="body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8"/>
          <p:cNvSpPr txBox="1"/>
          <p:nvPr>
            <p:ph idx="4" type="body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8" name="Google Shape;48;p8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0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/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1"/>
          <p:cNvSpPr txBox="1"/>
          <p:nvPr>
            <p:ph idx="1" type="body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3" name="Google Shape;63;p11"/>
          <p:cNvSpPr txBox="1"/>
          <p:nvPr>
            <p:ph idx="2" type="body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4" name="Google Shape;64;p11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doi.org/10.1029/2022EF003093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"/>
          <p:cNvSpPr/>
          <p:nvPr/>
        </p:nvSpPr>
        <p:spPr>
          <a:xfrm>
            <a:off x="78297" y="1081239"/>
            <a:ext cx="5896705" cy="6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Assess design features and risk communication approaches to create more actionable flood-risk information.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304800" y="99938"/>
            <a:ext cx="118872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Navigating the Complexities of Flood-Risk Information Design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>
            <a:off x="6241450" y="6245921"/>
            <a:ext cx="5563800" cy="6003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Cooper, C. M., Sharma, S., Nicholas, R. E., and Keller, K. 2022. Toward More Actionable Flood-Risk Information. Earth's Future 10: e2022EF003093. </a:t>
            </a:r>
            <a:r>
              <a:rPr b="0" i="0" lang="en-US" sz="11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https://doi.org/10.1029/2022EF003093</a:t>
            </a:r>
            <a:r>
              <a:rPr b="0" i="0" lang="en-US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94" name="Google Shape;94;p1"/>
          <p:cNvSpPr txBox="1"/>
          <p:nvPr/>
        </p:nvSpPr>
        <p:spPr>
          <a:xfrm>
            <a:off x="6243771" y="5648152"/>
            <a:ext cx="5613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Summary of key components that influence quantitative estimates of flood risks and how these components are considered in a subset of current approaches (from Cooper</a:t>
            </a:r>
            <a:r>
              <a:rPr b="1" lang="en-US" sz="1000">
                <a:solidFill>
                  <a:srgbClr val="0000FF"/>
                </a:solidFill>
              </a:rPr>
              <a:t> et al, 2022, open access)</a:t>
            </a:r>
            <a:endParaRPr b="1" i="0" sz="14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145103" y="2460376"/>
            <a:ext cx="5896800" cy="10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Analyze current 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methods</a:t>
            </a: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produce household-scale fluvial flood-risk information in the United States.</a:t>
            </a:r>
            <a:endParaRPr/>
          </a:p>
          <a:p>
            <a:pPr indent="-285750" lvl="0" marL="28575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design features and communication approaches that can improve decision-making.</a:t>
            </a:r>
            <a:endParaRPr/>
          </a:p>
        </p:txBody>
      </p:sp>
      <p:sp>
        <p:nvSpPr>
          <p:cNvPr id="96" name="Google Shape;96;p1"/>
          <p:cNvSpPr/>
          <p:nvPr/>
        </p:nvSpPr>
        <p:spPr>
          <a:xfrm>
            <a:off x="176167" y="4122871"/>
            <a:ext cx="5834700" cy="23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Designing flood-risk information for property-scale adaptation poses nontrivial conceptual and operational challenges due to deep uncertainties and complex dynamics.</a:t>
            </a:r>
            <a:endParaRPr/>
          </a:p>
          <a:p>
            <a:pPr indent="-285750" lvl="0" marL="28575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Improved uncertainty characterization and model diagnostics can 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</a:t>
            </a: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simpler designs that </a:t>
            </a: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enhance the 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usability of flood-risk information</a:t>
            </a: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-285750" lvl="0" marL="28575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findings underscore the need for integrated, transparent, and regionally tailored flood-risk information to better guide adaptation decisions and policy-making.</a:t>
            </a:r>
            <a:endParaRPr/>
          </a:p>
        </p:txBody>
      </p:sp>
      <p:sp>
        <p:nvSpPr>
          <p:cNvPr id="97" name="Google Shape;97;p1"/>
          <p:cNvSpPr/>
          <p:nvPr/>
        </p:nvSpPr>
        <p:spPr>
          <a:xfrm>
            <a:off x="98066" y="803379"/>
            <a:ext cx="5997933" cy="3729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31775" lvl="0" marL="2317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  <a:endParaRPr/>
          </a:p>
        </p:txBody>
      </p:sp>
      <p:sp>
        <p:nvSpPr>
          <p:cNvPr id="98" name="Google Shape;98;p1"/>
          <p:cNvSpPr/>
          <p:nvPr/>
        </p:nvSpPr>
        <p:spPr>
          <a:xfrm>
            <a:off x="98066" y="2105584"/>
            <a:ext cx="5997900" cy="1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31775" lvl="0" marL="2317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Approach</a:t>
            </a:r>
            <a:endParaRPr/>
          </a:p>
        </p:txBody>
      </p:sp>
      <p:sp>
        <p:nvSpPr>
          <p:cNvPr id="99" name="Google Shape;99;p1"/>
          <p:cNvSpPr/>
          <p:nvPr/>
        </p:nvSpPr>
        <p:spPr>
          <a:xfrm>
            <a:off x="98078" y="3749970"/>
            <a:ext cx="5997900" cy="3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31775" lvl="0" marL="2317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Impact</a:t>
            </a:r>
            <a:endParaRPr/>
          </a:p>
        </p:txBody>
      </p:sp>
      <p:sp>
        <p:nvSpPr>
          <p:cNvPr id="100" name="Google Shape;100;p1"/>
          <p:cNvSpPr txBox="1"/>
          <p:nvPr/>
        </p:nvSpPr>
        <p:spPr>
          <a:xfrm>
            <a:off x="35168" y="6600261"/>
            <a:ext cx="120318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Edited text of a draft generated using PAIGE, the PNNL AI assistant for GEnerating publication highlights</a:t>
            </a:r>
            <a:endParaRPr i="1"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Google Shape;10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43771" y="622442"/>
            <a:ext cx="5557926" cy="49952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OE-Sample-Slide-Highlights-Templ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2017-11-02T21:19:41Z</dcterms:created>
  <dc:creator>Davis, Emily L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0x01010043F6AD9F8B4FFE4AB38BD0C762315BE6</vt:lpwstr>
  </property>
  <property fmtid="{D5CDD505-2E9C-101B-9397-08002B2CF9AE}" pid="4" name="Order">
    <vt:r8>3400.0</vt:r8>
  </property>
  <property fmtid="{D5CDD505-2E9C-101B-9397-08002B2CF9AE}" pid="5" name="MediaServiceImageTags">
    <vt:lpwstr/>
  </property>
</Properties>
</file>