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61"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B5AD34E-5652-42CD-630E-89AC5A58264C}" name="Sen, Kacoli" initials="SK" userId="S::kacoli.sen@pnnl.gov::b06ef3b8-9684-4d79-871b-2ad1237d05b5" providerId="AD"/>
  <p188:author id="{91A9895A-2F7A-A274-93E4-20272CFE8043}" name="Mundy, Beth E" initials="MBE" userId="S::beth.mundy@pnnl.gov::09c03546-1d2d-4d82-89e1-bb5e2a2e687b" providerId="AD"/>
  <p188:author id="{3CCD125E-CC7B-203E-39C8-6398A13779AA}" name="Himes, Catherine L" initials="HCL" userId="S::catherine.himes@pnnl.gov::3188da6f-cffb-4e9b-aed8-fac80e95ab34" providerId="AD"/>
  <p188:author id="{5E5B1A60-6A0E-C4C7-A44B-AAE154336DFF}" name="Brettman, Allan E" initials="" userId="S::allan.brettman@pnnl.gov::da25bcae-0f5e-4d73-ba0d-80097dd92b7e"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2" clrIdx="0">
    <p:extLst>
      <p:ext uri="{19B8F6BF-5375-455C-9EA6-DF929625EA0E}">
        <p15:presenceInfo xmlns:p15="http://schemas.microsoft.com/office/powerpoint/2012/main" userId="S::beth.mundy@pnnl.gov::09c03546-1d2d-4d82-89e1-bb5e2a2e687b" providerId="AD"/>
      </p:ext>
    </p:extLst>
  </p:cmAuthor>
  <p:cmAuthor id="2" name="Zhou, Wenyu" initials="ZW" lastIdx="3" clrIdx="1">
    <p:extLst>
      <p:ext uri="{19B8F6BF-5375-455C-9EA6-DF929625EA0E}">
        <p15:presenceInfo xmlns:p15="http://schemas.microsoft.com/office/powerpoint/2012/main" userId="S::wenyu.zhou@pnnl.gov::5c5f38fe-d509-44f8-8d69-336dbaffbc84" providerId="AD"/>
      </p:ext>
    </p:extLst>
  </p:cmAuthor>
  <p:cmAuthor id="3" name="Himes, Catherine L" initials="HCL" lastIdx="7" clrIdx="2">
    <p:extLst>
      <p:ext uri="{19B8F6BF-5375-455C-9EA6-DF929625EA0E}">
        <p15:presenceInfo xmlns:p15="http://schemas.microsoft.com/office/powerpoint/2012/main" userId="S::catherine.himes@pnnl.gov::3188da6f-cffb-4e9b-aed8-fac80e95ab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96"/>
    <p:restoredTop sz="95970"/>
  </p:normalViewPr>
  <p:slideViewPr>
    <p:cSldViewPr snapToGrid="0" snapToObjects="1">
      <p:cViewPr varScale="1">
        <p:scale>
          <a:sx n="109" d="100"/>
          <a:sy n="109" d="100"/>
        </p:scale>
        <p:origin x="66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 Id="rId9"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0AFA7A-8289-3541-B334-D31D6AAA909A}" type="datetimeFigureOut">
              <a:rPr lang="en-US" smtClean="0"/>
              <a:t>6/17/2024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DEB2BF-B691-1B4D-8785-0F870CDEEE66}" type="slidenum">
              <a:rPr lang="en-US" smtClean="0"/>
              <a:t>‹#›</a:t>
            </a:fld>
            <a:endParaRPr lang="en-US"/>
          </a:p>
        </p:txBody>
      </p:sp>
    </p:spTree>
    <p:extLst>
      <p:ext uri="{BB962C8B-B14F-4D97-AF65-F5344CB8AC3E}">
        <p14:creationId xmlns:p14="http://schemas.microsoft.com/office/powerpoint/2010/main" val="22223363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2DEB2BF-B691-1B4D-8785-0F870CDEEE66}" type="slidenum">
              <a:rPr lang="en-US" smtClean="0"/>
              <a:t>1</a:t>
            </a:fld>
            <a:endParaRPr lang="en-US"/>
          </a:p>
        </p:txBody>
      </p:sp>
    </p:spTree>
    <p:extLst>
      <p:ext uri="{BB962C8B-B14F-4D97-AF65-F5344CB8AC3E}">
        <p14:creationId xmlns:p14="http://schemas.microsoft.com/office/powerpoint/2010/main" val="3194651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0E4E928-9CD1-0541-A530-A3FF882453D9}" type="datetimeFigureOut">
              <a:rPr lang="en-US" smtClean="0"/>
              <a:t>6/17/2024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8AB525-A072-C14A-8768-EA088CDD909B}" type="slidenum">
              <a:rPr lang="en-US" smtClean="0"/>
              <a:t>‹#›</a:t>
            </a:fld>
            <a:endParaRPr lang="en-US"/>
          </a:p>
        </p:txBody>
      </p:sp>
    </p:spTree>
    <p:extLst>
      <p:ext uri="{BB962C8B-B14F-4D97-AF65-F5344CB8AC3E}">
        <p14:creationId xmlns:p14="http://schemas.microsoft.com/office/powerpoint/2010/main" val="514422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E4E928-9CD1-0541-A530-A3FF882453D9}" type="datetimeFigureOut">
              <a:rPr lang="en-US" smtClean="0"/>
              <a:t>6/17/2024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8AB525-A072-C14A-8768-EA088CDD909B}" type="slidenum">
              <a:rPr lang="en-US" smtClean="0"/>
              <a:t>‹#›</a:t>
            </a:fld>
            <a:endParaRPr lang="en-US"/>
          </a:p>
        </p:txBody>
      </p:sp>
    </p:spTree>
    <p:extLst>
      <p:ext uri="{BB962C8B-B14F-4D97-AF65-F5344CB8AC3E}">
        <p14:creationId xmlns:p14="http://schemas.microsoft.com/office/powerpoint/2010/main" val="97168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E4E928-9CD1-0541-A530-A3FF882453D9}" type="datetimeFigureOut">
              <a:rPr lang="en-US" smtClean="0"/>
              <a:t>6/17/2024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8AB525-A072-C14A-8768-EA088CDD909B}" type="slidenum">
              <a:rPr lang="en-US" smtClean="0"/>
              <a:t>‹#›</a:t>
            </a:fld>
            <a:endParaRPr lang="en-US"/>
          </a:p>
        </p:txBody>
      </p:sp>
    </p:spTree>
    <p:extLst>
      <p:ext uri="{BB962C8B-B14F-4D97-AF65-F5344CB8AC3E}">
        <p14:creationId xmlns:p14="http://schemas.microsoft.com/office/powerpoint/2010/main" val="2911927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E4E928-9CD1-0541-A530-A3FF882453D9}" type="datetimeFigureOut">
              <a:rPr lang="en-US" smtClean="0"/>
              <a:t>6/17/2024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8AB525-A072-C14A-8768-EA088CDD909B}" type="slidenum">
              <a:rPr lang="en-US" smtClean="0"/>
              <a:t>‹#›</a:t>
            </a:fld>
            <a:endParaRPr lang="en-US"/>
          </a:p>
        </p:txBody>
      </p:sp>
    </p:spTree>
    <p:extLst>
      <p:ext uri="{BB962C8B-B14F-4D97-AF65-F5344CB8AC3E}">
        <p14:creationId xmlns:p14="http://schemas.microsoft.com/office/powerpoint/2010/main" val="2433038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0E4E928-9CD1-0541-A530-A3FF882453D9}" type="datetimeFigureOut">
              <a:rPr lang="en-US" smtClean="0"/>
              <a:t>6/17/2024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8AB525-A072-C14A-8768-EA088CDD909B}" type="slidenum">
              <a:rPr lang="en-US" smtClean="0"/>
              <a:t>‹#›</a:t>
            </a:fld>
            <a:endParaRPr lang="en-US"/>
          </a:p>
        </p:txBody>
      </p:sp>
    </p:spTree>
    <p:extLst>
      <p:ext uri="{BB962C8B-B14F-4D97-AF65-F5344CB8AC3E}">
        <p14:creationId xmlns:p14="http://schemas.microsoft.com/office/powerpoint/2010/main" val="1731258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0E4E928-9CD1-0541-A530-A3FF882453D9}" type="datetimeFigureOut">
              <a:rPr lang="en-US" smtClean="0"/>
              <a:t>6/17/2024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8AB525-A072-C14A-8768-EA088CDD909B}" type="slidenum">
              <a:rPr lang="en-US" smtClean="0"/>
              <a:t>‹#›</a:t>
            </a:fld>
            <a:endParaRPr lang="en-US"/>
          </a:p>
        </p:txBody>
      </p:sp>
    </p:spTree>
    <p:extLst>
      <p:ext uri="{BB962C8B-B14F-4D97-AF65-F5344CB8AC3E}">
        <p14:creationId xmlns:p14="http://schemas.microsoft.com/office/powerpoint/2010/main" val="3770834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0E4E928-9CD1-0541-A530-A3FF882453D9}" type="datetimeFigureOut">
              <a:rPr lang="en-US" smtClean="0"/>
              <a:t>6/17/2024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8AB525-A072-C14A-8768-EA088CDD909B}" type="slidenum">
              <a:rPr lang="en-US" smtClean="0"/>
              <a:t>‹#›</a:t>
            </a:fld>
            <a:endParaRPr lang="en-US"/>
          </a:p>
        </p:txBody>
      </p:sp>
    </p:spTree>
    <p:extLst>
      <p:ext uri="{BB962C8B-B14F-4D97-AF65-F5344CB8AC3E}">
        <p14:creationId xmlns:p14="http://schemas.microsoft.com/office/powerpoint/2010/main" val="537207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0E4E928-9CD1-0541-A530-A3FF882453D9}" type="datetimeFigureOut">
              <a:rPr lang="en-US" smtClean="0"/>
              <a:t>6/17/2024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8AB525-A072-C14A-8768-EA088CDD909B}" type="slidenum">
              <a:rPr lang="en-US" smtClean="0"/>
              <a:t>‹#›</a:t>
            </a:fld>
            <a:endParaRPr lang="en-US"/>
          </a:p>
        </p:txBody>
      </p:sp>
    </p:spTree>
    <p:extLst>
      <p:ext uri="{BB962C8B-B14F-4D97-AF65-F5344CB8AC3E}">
        <p14:creationId xmlns:p14="http://schemas.microsoft.com/office/powerpoint/2010/main" val="960184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E4E928-9CD1-0541-A530-A3FF882453D9}" type="datetimeFigureOut">
              <a:rPr lang="en-US" smtClean="0"/>
              <a:t>6/17/2024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8AB525-A072-C14A-8768-EA088CDD909B}" type="slidenum">
              <a:rPr lang="en-US" smtClean="0"/>
              <a:t>‹#›</a:t>
            </a:fld>
            <a:endParaRPr lang="en-US"/>
          </a:p>
        </p:txBody>
      </p:sp>
    </p:spTree>
    <p:extLst>
      <p:ext uri="{BB962C8B-B14F-4D97-AF65-F5344CB8AC3E}">
        <p14:creationId xmlns:p14="http://schemas.microsoft.com/office/powerpoint/2010/main" val="533763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0E4E928-9CD1-0541-A530-A3FF882453D9}" type="datetimeFigureOut">
              <a:rPr lang="en-US" smtClean="0"/>
              <a:t>6/17/2024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8AB525-A072-C14A-8768-EA088CDD909B}" type="slidenum">
              <a:rPr lang="en-US" smtClean="0"/>
              <a:t>‹#›</a:t>
            </a:fld>
            <a:endParaRPr lang="en-US"/>
          </a:p>
        </p:txBody>
      </p:sp>
    </p:spTree>
    <p:extLst>
      <p:ext uri="{BB962C8B-B14F-4D97-AF65-F5344CB8AC3E}">
        <p14:creationId xmlns:p14="http://schemas.microsoft.com/office/powerpoint/2010/main" val="1610138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0E4E928-9CD1-0541-A530-A3FF882453D9}" type="datetimeFigureOut">
              <a:rPr lang="en-US" smtClean="0"/>
              <a:t>6/17/2024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8AB525-A072-C14A-8768-EA088CDD909B}" type="slidenum">
              <a:rPr lang="en-US" smtClean="0"/>
              <a:t>‹#›</a:t>
            </a:fld>
            <a:endParaRPr lang="en-US"/>
          </a:p>
        </p:txBody>
      </p:sp>
    </p:spTree>
    <p:extLst>
      <p:ext uri="{BB962C8B-B14F-4D97-AF65-F5344CB8AC3E}">
        <p14:creationId xmlns:p14="http://schemas.microsoft.com/office/powerpoint/2010/main" val="4058873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E4E928-9CD1-0541-A530-A3FF882453D9}" type="datetimeFigureOut">
              <a:rPr lang="en-US" smtClean="0"/>
              <a:t>6/17/2024</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8AB525-A072-C14A-8768-EA088CDD909B}" type="slidenum">
              <a:rPr lang="en-US" smtClean="0"/>
              <a:t>‹#›</a:t>
            </a:fld>
            <a:endParaRPr lang="en-US"/>
          </a:p>
        </p:txBody>
      </p:sp>
    </p:spTree>
    <p:extLst>
      <p:ext uri="{BB962C8B-B14F-4D97-AF65-F5344CB8AC3E}">
        <p14:creationId xmlns:p14="http://schemas.microsoft.com/office/powerpoint/2010/main" val="34567328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4">
            <a:extLst>
              <a:ext uri="{FF2B5EF4-FFF2-40B4-BE49-F238E27FC236}">
                <a16:creationId xmlns:a16="http://schemas.microsoft.com/office/drawing/2014/main" id="{7C506264-14FF-6D44-AD3C-622FA9066D2D}"/>
              </a:ext>
            </a:extLst>
          </p:cNvPr>
          <p:cNvSpPr>
            <a:spLocks noChangeArrowheads="1"/>
          </p:cNvSpPr>
          <p:nvPr/>
        </p:nvSpPr>
        <p:spPr bwMode="auto">
          <a:xfrm>
            <a:off x="378055" y="845743"/>
            <a:ext cx="5405525" cy="5826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600" b="1" dirty="0"/>
              <a:t>Objective</a:t>
            </a:r>
          </a:p>
          <a:p>
            <a:pPr marL="285750" indent="-285750">
              <a:spcBef>
                <a:spcPct val="15000"/>
              </a:spcBef>
              <a:buFont typeface="Arial" pitchFamily="34" charset="0"/>
              <a:buChar char="●"/>
              <a:defRPr/>
            </a:pPr>
            <a:r>
              <a:rPr lang="en-US" altLang="zh-CN" sz="1500" dirty="0"/>
              <a:t>Understand if the fourfold Arctic Amplification (AA), relating to amplified warming in the Arctic relative to the global mean observed over recent decades, reflects forced response or is an anomaly due to natural variability. </a:t>
            </a:r>
          </a:p>
          <a:p>
            <a:pPr marL="285750" indent="-285750">
              <a:spcBef>
                <a:spcPct val="15000"/>
              </a:spcBef>
              <a:buFont typeface="Arial" pitchFamily="34" charset="0"/>
              <a:buChar char="●"/>
              <a:defRPr/>
            </a:pPr>
            <a:endParaRPr lang="en-US" altLang="zh-CN" sz="1400" dirty="0"/>
          </a:p>
          <a:p>
            <a:pPr marL="231775" indent="-231775" algn="ctr">
              <a:spcBef>
                <a:spcPct val="15000"/>
              </a:spcBef>
              <a:defRPr/>
            </a:pPr>
            <a:r>
              <a:rPr lang="en-US" sz="1600" b="1" dirty="0"/>
              <a:t>Approach</a:t>
            </a:r>
          </a:p>
          <a:p>
            <a:pPr marL="285750" indent="-285750">
              <a:spcBef>
                <a:spcPts val="252"/>
              </a:spcBef>
              <a:buFont typeface="Arial" pitchFamily="34" charset="0"/>
              <a:buChar char="●"/>
              <a:tabLst>
                <a:tab pos="338138" algn="l"/>
              </a:tabLst>
              <a:defRPr/>
            </a:pPr>
            <a:r>
              <a:rPr lang="en-US" altLang="zh-CN" sz="1500" dirty="0"/>
              <a:t>Relate the differences between the observed temperature evolutions and the model-simulated forced responses with dominant modes of natural variability.</a:t>
            </a:r>
          </a:p>
          <a:p>
            <a:pPr marL="285750" indent="-285750">
              <a:spcBef>
                <a:spcPts val="252"/>
              </a:spcBef>
              <a:buFont typeface="Arial" pitchFamily="34" charset="0"/>
              <a:buChar char="●"/>
              <a:tabLst>
                <a:tab pos="338138" algn="l"/>
              </a:tabLst>
              <a:defRPr/>
            </a:pPr>
            <a:r>
              <a:rPr lang="en-US" altLang="zh-CN" sz="1500" dirty="0"/>
              <a:t>Identify and extract the effect of internal modes from the observed AA.</a:t>
            </a:r>
          </a:p>
          <a:p>
            <a:pPr>
              <a:spcBef>
                <a:spcPts val="252"/>
              </a:spcBef>
              <a:tabLst>
                <a:tab pos="338138" algn="l"/>
              </a:tabLst>
              <a:defRPr/>
            </a:pPr>
            <a:endParaRPr lang="en-US" altLang="zh-CN" sz="1500" dirty="0"/>
          </a:p>
          <a:p>
            <a:pPr algn="ctr" eaLnBrk="1" hangingPunct="1">
              <a:spcBef>
                <a:spcPct val="15000"/>
              </a:spcBef>
              <a:buFontTx/>
              <a:buNone/>
            </a:pPr>
            <a:r>
              <a:rPr lang="en-US" altLang="en-US" sz="1600" b="1" dirty="0"/>
              <a:t>Impact</a:t>
            </a:r>
          </a:p>
          <a:p>
            <a:pPr marL="283464" indent="-283464">
              <a:spcBef>
                <a:spcPts val="252"/>
              </a:spcBef>
              <a:buFont typeface="Arial" panose="020B0604020202020204" pitchFamily="34" charset="0"/>
              <a:buChar char="●"/>
            </a:pPr>
            <a:r>
              <a:rPr lang="en-US" sz="1500" dirty="0"/>
              <a:t>The alarming fourfold AA in recent decades challenges previous briefs and is rarely reproduced by climate models. Here, researchers provide clear evidence to show that the fourfold AA is an anomaly caused by dominant modes of natural variability, and the externally forced AA is consistently around three throughout the historical period.</a:t>
            </a:r>
          </a:p>
          <a:p>
            <a:pPr marL="283464" indent="-283464">
              <a:spcBef>
                <a:spcPts val="252"/>
              </a:spcBef>
              <a:buFont typeface="Arial" panose="020B0604020202020204" pitchFamily="34" charset="0"/>
              <a:buChar char="●"/>
            </a:pPr>
            <a:r>
              <a:rPr lang="en-US" sz="1500" dirty="0"/>
              <a:t>The fourfold AA is contributed by both the negative phase change of the Interdecadal Pacific Oscillation around 2000 and the positive phase change of the Arctic Mode around 2005.</a:t>
            </a:r>
          </a:p>
        </p:txBody>
      </p:sp>
      <p:sp>
        <p:nvSpPr>
          <p:cNvPr id="17" name="Rectangle 5">
            <a:extLst>
              <a:ext uri="{FF2B5EF4-FFF2-40B4-BE49-F238E27FC236}">
                <a16:creationId xmlns:a16="http://schemas.microsoft.com/office/drawing/2014/main" id="{845F5230-67B3-0240-8DB3-BBD597A0FD75}"/>
              </a:ext>
            </a:extLst>
          </p:cNvPr>
          <p:cNvSpPr>
            <a:spLocks noChangeArrowheads="1"/>
          </p:cNvSpPr>
          <p:nvPr/>
        </p:nvSpPr>
        <p:spPr bwMode="auto">
          <a:xfrm>
            <a:off x="378055" y="151399"/>
            <a:ext cx="11290936" cy="39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marL="0" marR="0">
              <a:lnSpc>
                <a:spcPct val="115000"/>
              </a:lnSpc>
              <a:spcBef>
                <a:spcPts val="0"/>
              </a:spcBef>
              <a:spcAft>
                <a:spcPts val="0"/>
              </a:spcAft>
            </a:pPr>
            <a:r>
              <a:rPr lang="en-US" b="1" dirty="0">
                <a:effectLst/>
                <a:latin typeface="+mn-lt"/>
                <a:ea typeface="SimSun" panose="02010600030101010101" pitchFamily="2" charset="-122"/>
              </a:rPr>
              <a:t>Natural </a:t>
            </a:r>
            <a:r>
              <a:rPr lang="en-US" b="1" dirty="0">
                <a:latin typeface="+mn-lt"/>
                <a:ea typeface="SimSun" panose="02010600030101010101" pitchFamily="2" charset="-122"/>
              </a:rPr>
              <a:t>V</a:t>
            </a:r>
            <a:r>
              <a:rPr lang="en-US" b="1" dirty="0">
                <a:effectLst/>
                <a:latin typeface="+mn-lt"/>
                <a:ea typeface="SimSun" panose="02010600030101010101" pitchFamily="2" charset="-122"/>
              </a:rPr>
              <a:t>ariability </a:t>
            </a:r>
            <a:r>
              <a:rPr lang="en-US" b="1" dirty="0">
                <a:latin typeface="+mn-lt"/>
                <a:ea typeface="SimSun" panose="02010600030101010101" pitchFamily="2" charset="-122"/>
              </a:rPr>
              <a:t>I</a:t>
            </a:r>
            <a:r>
              <a:rPr lang="en-US" b="1" dirty="0">
                <a:effectLst/>
                <a:latin typeface="+mn-lt"/>
                <a:ea typeface="SimSun" panose="02010600030101010101" pitchFamily="2" charset="-122"/>
              </a:rPr>
              <a:t>ncreased </a:t>
            </a:r>
            <a:r>
              <a:rPr lang="en-US" b="1">
                <a:latin typeface="+mn-lt"/>
                <a:ea typeface="SimSun" panose="02010600030101010101" pitchFamily="2" charset="-122"/>
              </a:rPr>
              <a:t>the Observed </a:t>
            </a:r>
            <a:r>
              <a:rPr lang="en-US" b="1">
                <a:effectLst/>
                <a:latin typeface="+mn-lt"/>
                <a:ea typeface="SimSun" panose="02010600030101010101" pitchFamily="2" charset="-122"/>
              </a:rPr>
              <a:t>Arctic </a:t>
            </a:r>
            <a:r>
              <a:rPr lang="en-US" b="1" dirty="0">
                <a:effectLst/>
                <a:latin typeface="+mn-lt"/>
                <a:ea typeface="SimSun" panose="02010600030101010101" pitchFamily="2" charset="-122"/>
              </a:rPr>
              <a:t>Amplification to Fourfold in Recent Decades</a:t>
            </a:r>
            <a:endParaRPr lang="en-US" sz="2400" b="1" dirty="0">
              <a:effectLst/>
              <a:latin typeface="Arial" panose="020B0604020202020204" pitchFamily="34" charset="0"/>
              <a:ea typeface="SimSun" panose="02010600030101010101" pitchFamily="2" charset="-122"/>
            </a:endParaRPr>
          </a:p>
        </p:txBody>
      </p:sp>
      <p:sp>
        <p:nvSpPr>
          <p:cNvPr id="19" name="TextBox 9">
            <a:extLst>
              <a:ext uri="{FF2B5EF4-FFF2-40B4-BE49-F238E27FC236}">
                <a16:creationId xmlns:a16="http://schemas.microsoft.com/office/drawing/2014/main" id="{02710A05-5904-1044-B658-6876E6A41390}"/>
              </a:ext>
            </a:extLst>
          </p:cNvPr>
          <p:cNvSpPr txBox="1">
            <a:spLocks noChangeArrowheads="1"/>
          </p:cNvSpPr>
          <p:nvPr/>
        </p:nvSpPr>
        <p:spPr bwMode="auto">
          <a:xfrm>
            <a:off x="6199144" y="4122041"/>
            <a:ext cx="5260132" cy="1480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ts val="0"/>
              </a:spcBef>
              <a:buNone/>
            </a:pPr>
            <a:r>
              <a:rPr lang="en-US" sz="1100" b="1" dirty="0">
                <a:solidFill>
                  <a:srgbClr val="0000FF"/>
                </a:solidFill>
                <a:latin typeface="Arial" panose="020B0604020202020204" pitchFamily="34" charset="0"/>
                <a:ea typeface="DengXian" panose="02010600030101010101" pitchFamily="2" charset="-122"/>
                <a:cs typeface="Arial" panose="020B0604020202020204" pitchFamily="34" charset="0"/>
              </a:rPr>
              <a:t>Degree of the externally forced Arctic Amplification revealed by removing the effect of natural variability.</a:t>
            </a:r>
            <a:r>
              <a:rPr lang="en-US" sz="1100" dirty="0">
                <a:solidFill>
                  <a:srgbClr val="0000FF"/>
                </a:solidFill>
                <a:latin typeface="Arial" panose="020B0604020202020204" pitchFamily="34" charset="0"/>
                <a:ea typeface="DengXian" panose="02010600030101010101" pitchFamily="2" charset="-122"/>
                <a:cs typeface="Arial" panose="020B0604020202020204" pitchFamily="34" charset="0"/>
              </a:rPr>
              <a:t> </a:t>
            </a:r>
            <a:r>
              <a:rPr lang="en-US" sz="1100" b="1" dirty="0">
                <a:solidFill>
                  <a:srgbClr val="0000FF"/>
                </a:solidFill>
                <a:latin typeface="Arial" panose="020B0604020202020204" pitchFamily="34" charset="0"/>
                <a:ea typeface="DengXian" panose="02010600030101010101" pitchFamily="2" charset="-122"/>
                <a:cs typeface="Arial" panose="020B0604020202020204" pitchFamily="34" charset="0"/>
              </a:rPr>
              <a:t>a,</a:t>
            </a:r>
            <a:r>
              <a:rPr lang="en-US" sz="1100" dirty="0">
                <a:solidFill>
                  <a:srgbClr val="0000FF"/>
                </a:solidFill>
                <a:latin typeface="Arial" panose="020B0604020202020204" pitchFamily="34" charset="0"/>
                <a:ea typeface="DengXian" panose="02010600030101010101" pitchFamily="2" charset="-122"/>
                <a:cs typeface="Arial" panose="020B0604020202020204" pitchFamily="34" charset="0"/>
              </a:rPr>
              <a:t> Degrees of AA in observations as a function of start and end years. </a:t>
            </a:r>
            <a:r>
              <a:rPr lang="en-US" sz="1100" b="1" dirty="0">
                <a:solidFill>
                  <a:srgbClr val="0000FF"/>
                </a:solidFill>
                <a:latin typeface="Arial" panose="020B0604020202020204" pitchFamily="34" charset="0"/>
                <a:ea typeface="DengXian" panose="02010600030101010101" pitchFamily="2" charset="-122"/>
                <a:cs typeface="Arial" panose="020B0604020202020204" pitchFamily="34" charset="0"/>
              </a:rPr>
              <a:t>b,</a:t>
            </a:r>
            <a:r>
              <a:rPr lang="en-US" sz="1100" dirty="0">
                <a:solidFill>
                  <a:srgbClr val="0000FF"/>
                </a:solidFill>
                <a:latin typeface="Arial" panose="020B0604020202020204" pitchFamily="34" charset="0"/>
                <a:ea typeface="DengXian" panose="02010600030101010101" pitchFamily="2" charset="-122"/>
                <a:cs typeface="Arial" panose="020B0604020202020204" pitchFamily="34" charset="0"/>
              </a:rPr>
              <a:t> Degree of AA after removing the effect of IPO on global mean temperature. </a:t>
            </a:r>
            <a:r>
              <a:rPr lang="en-US" sz="1100" b="1" dirty="0">
                <a:solidFill>
                  <a:srgbClr val="0000FF"/>
                </a:solidFill>
                <a:latin typeface="Arial" panose="020B0604020202020204" pitchFamily="34" charset="0"/>
                <a:ea typeface="DengXian" panose="02010600030101010101" pitchFamily="2" charset="-122"/>
                <a:cs typeface="Arial" panose="020B0604020202020204" pitchFamily="34" charset="0"/>
              </a:rPr>
              <a:t>c, </a:t>
            </a:r>
            <a:r>
              <a:rPr lang="en-US" sz="1100" dirty="0">
                <a:solidFill>
                  <a:srgbClr val="0000FF"/>
                </a:solidFill>
                <a:latin typeface="Arial" panose="020B0604020202020204" pitchFamily="34" charset="0"/>
                <a:ea typeface="DengXian" panose="02010600030101010101" pitchFamily="2" charset="-122"/>
                <a:cs typeface="Arial" panose="020B0604020202020204" pitchFamily="34" charset="0"/>
              </a:rPr>
              <a:t>Degree of AA after removing both the effect of IPO on global mean temperature and the effect of AM on Arctic mean temperature. The degrees of AA for the periods of 1970</a:t>
            </a:r>
            <a:r>
              <a:rPr lang="en-US" sz="1100" dirty="0">
                <a:solidFill>
                  <a:srgbClr val="0000FF"/>
                </a:solidFill>
                <a:ea typeface="DengXian" panose="02010600030101010101" pitchFamily="2" charset="-122"/>
                <a:cs typeface="Calibri" panose="020F0502020204030204" pitchFamily="34" charset="0"/>
              </a:rPr>
              <a:t>–</a:t>
            </a:r>
            <a:r>
              <a:rPr lang="en-US" sz="1100" dirty="0">
                <a:solidFill>
                  <a:srgbClr val="0000FF"/>
                </a:solidFill>
                <a:latin typeface="Arial" panose="020B0604020202020204" pitchFamily="34" charset="0"/>
                <a:ea typeface="DengXian" panose="02010600030101010101" pitchFamily="2" charset="-122"/>
                <a:cs typeface="Arial" panose="020B0604020202020204" pitchFamily="34" charset="0"/>
              </a:rPr>
              <a:t>2004, 1975</a:t>
            </a:r>
            <a:r>
              <a:rPr lang="en-US" sz="1100" dirty="0">
                <a:solidFill>
                  <a:srgbClr val="0000FF"/>
                </a:solidFill>
                <a:ea typeface="DengXian" panose="02010600030101010101" pitchFamily="2" charset="-122"/>
                <a:cs typeface="Calibri" panose="020F0502020204030204" pitchFamily="34" charset="0"/>
              </a:rPr>
              <a:t>–</a:t>
            </a:r>
            <a:r>
              <a:rPr lang="en-US" sz="1100" dirty="0">
                <a:solidFill>
                  <a:srgbClr val="0000FF"/>
                </a:solidFill>
                <a:latin typeface="Arial" panose="020B0604020202020204" pitchFamily="34" charset="0"/>
                <a:ea typeface="DengXian" panose="02010600030101010101" pitchFamily="2" charset="-122"/>
                <a:cs typeface="Arial" panose="020B0604020202020204" pitchFamily="34" charset="0"/>
              </a:rPr>
              <a:t>2009, 1980</a:t>
            </a:r>
            <a:r>
              <a:rPr lang="en-US" sz="1100" dirty="0">
                <a:solidFill>
                  <a:srgbClr val="0000FF"/>
                </a:solidFill>
                <a:ea typeface="DengXian" panose="02010600030101010101" pitchFamily="2" charset="-122"/>
                <a:cs typeface="Calibri" panose="020F0502020204030204" pitchFamily="34" charset="0"/>
              </a:rPr>
              <a:t>–</a:t>
            </a:r>
            <a:r>
              <a:rPr lang="en-US" sz="1100" dirty="0">
                <a:solidFill>
                  <a:srgbClr val="0000FF"/>
                </a:solidFill>
                <a:latin typeface="Arial" panose="020B0604020202020204" pitchFamily="34" charset="0"/>
                <a:ea typeface="DengXian" panose="02010600030101010101" pitchFamily="2" charset="-122"/>
                <a:cs typeface="Arial" panose="020B0604020202020204" pitchFamily="34" charset="0"/>
              </a:rPr>
              <a:t>2014, and 1980</a:t>
            </a:r>
            <a:r>
              <a:rPr lang="en-US" sz="1100" dirty="0">
                <a:solidFill>
                  <a:srgbClr val="0000FF"/>
                </a:solidFill>
                <a:ea typeface="DengXian" panose="02010600030101010101" pitchFamily="2" charset="-122"/>
                <a:cs typeface="Calibri" panose="020F0502020204030204" pitchFamily="34" charset="0"/>
              </a:rPr>
              <a:t>–</a:t>
            </a:r>
            <a:r>
              <a:rPr lang="en-US" sz="1100" dirty="0">
                <a:solidFill>
                  <a:srgbClr val="0000FF"/>
                </a:solidFill>
                <a:latin typeface="Arial" panose="020B0604020202020204" pitchFamily="34" charset="0"/>
                <a:ea typeface="DengXian" panose="02010600030101010101" pitchFamily="2" charset="-122"/>
                <a:cs typeface="Arial" panose="020B0604020202020204" pitchFamily="34" charset="0"/>
              </a:rPr>
              <a:t>2020 are listed and denoted by the black dots.</a:t>
            </a:r>
            <a:endParaRPr lang="en-US" sz="1200" dirty="0">
              <a:solidFill>
                <a:srgbClr val="0000FF"/>
              </a:solidFill>
              <a:ea typeface="DengXian" panose="02010600030101010101" pitchFamily="2" charset="-122"/>
              <a:cs typeface="Arial" panose="020B0604020202020204" pitchFamily="34" charset="0"/>
            </a:endParaRPr>
          </a:p>
          <a:p>
            <a:pPr>
              <a:buNone/>
            </a:pPr>
            <a:endParaRPr lang="en-US" altLang="zh-CN" sz="1100" dirty="0">
              <a:solidFill>
                <a:srgbClr val="0000FF"/>
              </a:solidFill>
              <a:latin typeface="Arial" panose="020B0604020202020204" pitchFamily="34" charset="0"/>
              <a:cs typeface="Arial" panose="020B0604020202020204" pitchFamily="34" charset="0"/>
              <a:sym typeface="Wingdings" pitchFamily="2" charset="2"/>
            </a:endParaRPr>
          </a:p>
        </p:txBody>
      </p:sp>
      <p:sp>
        <p:nvSpPr>
          <p:cNvPr id="10" name="Text Box 6">
            <a:extLst>
              <a:ext uri="{FF2B5EF4-FFF2-40B4-BE49-F238E27FC236}">
                <a16:creationId xmlns:a16="http://schemas.microsoft.com/office/drawing/2014/main" id="{F6A37F5B-523F-4927-8F19-27D7A1FC8710}"/>
              </a:ext>
            </a:extLst>
          </p:cNvPr>
          <p:cNvSpPr txBox="1">
            <a:spLocks noChangeArrowheads="1"/>
          </p:cNvSpPr>
          <p:nvPr/>
        </p:nvSpPr>
        <p:spPr bwMode="auto">
          <a:xfrm>
            <a:off x="6507068" y="6098062"/>
            <a:ext cx="4710424" cy="55399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ts val="0"/>
              </a:spcBef>
              <a:buNone/>
            </a:pPr>
            <a:r>
              <a:rPr lang="en-US" altLang="zh-CN" sz="1000" dirty="0">
                <a:latin typeface="+mn-lt"/>
              </a:rPr>
              <a:t>W</a:t>
            </a:r>
            <a:r>
              <a:rPr lang="en-US" altLang="en-US" sz="1000" dirty="0">
                <a:latin typeface="+mn-lt"/>
              </a:rPr>
              <a:t>. Zhou, L. R. Leung, and J. Lu. “Steady threefold Arctic Amplification of externally forced warming masked by natural variability,” </a:t>
            </a:r>
            <a:r>
              <a:rPr lang="fr-FR" altLang="en-US" sz="1000" dirty="0">
                <a:latin typeface="+mn-lt"/>
              </a:rPr>
              <a:t>Nature </a:t>
            </a:r>
            <a:r>
              <a:rPr lang="fr-FR" altLang="en-US" sz="1000" dirty="0" err="1">
                <a:latin typeface="+mn-lt"/>
              </a:rPr>
              <a:t>Geoscience</a:t>
            </a:r>
            <a:r>
              <a:rPr lang="fr-FR" altLang="en-US" sz="1000" dirty="0">
                <a:latin typeface="+mn-lt"/>
              </a:rPr>
              <a:t>, 1–8.</a:t>
            </a:r>
          </a:p>
          <a:p>
            <a:pPr>
              <a:spcBef>
                <a:spcPts val="0"/>
              </a:spcBef>
              <a:buNone/>
            </a:pPr>
            <a:r>
              <a:rPr lang="fr-FR" altLang="en-US" sz="1000" dirty="0">
                <a:latin typeface="+mn-lt"/>
              </a:rPr>
              <a:t>https://doi.org/10.1038/s41561-024-01441-1</a:t>
            </a:r>
            <a:r>
              <a:rPr lang="en-US" altLang="zh-CN" sz="1000" i="1" dirty="0">
                <a:latin typeface="+mn-lt"/>
              </a:rPr>
              <a:t>.</a:t>
            </a:r>
            <a:endParaRPr lang="en-US" altLang="en-US" sz="1000" dirty="0">
              <a:latin typeface="+mn-lt"/>
            </a:endParaRPr>
          </a:p>
        </p:txBody>
      </p:sp>
      <p:pic>
        <p:nvPicPr>
          <p:cNvPr id="4" name="Picture 3">
            <a:extLst>
              <a:ext uri="{FF2B5EF4-FFF2-40B4-BE49-F238E27FC236}">
                <a16:creationId xmlns:a16="http://schemas.microsoft.com/office/drawing/2014/main" id="{D3717942-03AE-69CE-D41B-AEDFB91D7DF1}"/>
              </a:ext>
            </a:extLst>
          </p:cNvPr>
          <p:cNvPicPr>
            <a:picLocks noChangeAspect="1"/>
          </p:cNvPicPr>
          <p:nvPr/>
        </p:nvPicPr>
        <p:blipFill>
          <a:blip r:embed="rId3"/>
          <a:stretch>
            <a:fillRect/>
          </a:stretch>
        </p:blipFill>
        <p:spPr>
          <a:xfrm>
            <a:off x="5844476" y="1856660"/>
            <a:ext cx="5969469" cy="2029114"/>
          </a:xfrm>
          <a:prstGeom prst="rect">
            <a:avLst/>
          </a:prstGeom>
        </p:spPr>
      </p:pic>
    </p:spTree>
    <p:extLst>
      <p:ext uri="{BB962C8B-B14F-4D97-AF65-F5344CB8AC3E}">
        <p14:creationId xmlns:p14="http://schemas.microsoft.com/office/powerpoint/2010/main" val="234360617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3433</TotalTime>
  <Words>315</Words>
  <Application>Microsoft Office PowerPoint</Application>
  <PresentationFormat>Widescreen</PresentationFormat>
  <Paragraphs>15</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Zhou, Wenyu;Editor</dc:creator>
  <cp:lastModifiedBy>Steyn, Rita A</cp:lastModifiedBy>
  <cp:revision>22</cp:revision>
  <dcterms:created xsi:type="dcterms:W3CDTF">2021-01-05T05:43:48Z</dcterms:created>
  <dcterms:modified xsi:type="dcterms:W3CDTF">2024-06-18T00:41:06Z</dcterms:modified>
</cp:coreProperties>
</file>