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0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12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25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38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50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5634" algn="l" defTabSz="914254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2761" algn="l" defTabSz="914254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199888" algn="l" defTabSz="914254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015" algn="l" defTabSz="914254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AB8C559-8781-D43A-46BD-28CF8056F5CD}" name="Balaguru, Karthik" initials="BK" userId="S::karthik.balaguru@pnnl.gov::e501cec4-f4e7-4b51-aaa0-fd8e55588330" providerId="AD"/>
  <p188:author id="{91A9895A-2F7A-A274-93E4-20272CFE8043}" name="Mundy, Beth E" initials="MBE" userId="S::beth.mundy@pnnl.gov::09c03546-1d2d-4d82-89e1-bb5e2a2e687b" providerId="AD"/>
  <p188:author id="{3CCD125E-CC7B-203E-39C8-6398A13779AA}" name="Himes, Catie L" initials="HCL" userId="S::catherine.himes@pnnl.gov::3188da6f-cffb-4e9b-aed8-fac80e95ab34" providerId="AD"/>
  <p188:author id="{5E5B1A60-6A0E-C4C7-A44B-AAE154336DFF}" name="Brettman, Allan E" initials="AB" userId="S::allan.brettman@pnnl.gov::da25bcae-0f5e-4d73-ba0d-80097dd92b7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5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Campbell, Holly M" initials="CHM" lastIdx="8" clrIdx="1">
    <p:extLst>
      <p:ext uri="{19B8F6BF-5375-455C-9EA6-DF929625EA0E}">
        <p15:presenceInfo xmlns:p15="http://schemas.microsoft.com/office/powerpoint/2012/main" userId="S::holly.campbell@pnnl.gov::c4d0878e-c000-43c1-808f-30e12e26e7a4" providerId="AD"/>
      </p:ext>
    </p:extLst>
  </p:cmAuthor>
  <p:cmAuthor id="3" name="Balaguru, Karthik" initials="BK" lastIdx="3" clrIdx="2">
    <p:extLst>
      <p:ext uri="{19B8F6BF-5375-455C-9EA6-DF929625EA0E}">
        <p15:presenceInfo xmlns:p15="http://schemas.microsoft.com/office/powerpoint/2012/main" userId="S::karthik.balaguru@pnnl.gov::e501cec4-f4e7-4b51-aaa0-fd8e555883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0" autoAdjust="0"/>
    <p:restoredTop sz="96027" autoAdjust="0"/>
  </p:normalViewPr>
  <p:slideViewPr>
    <p:cSldViewPr>
      <p:cViewPr varScale="1">
        <p:scale>
          <a:sx n="122" d="100"/>
          <a:sy n="122" d="100"/>
        </p:scale>
        <p:origin x="1816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7/27/24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2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5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8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0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34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61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88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15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098761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7/27/24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7/27/24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7/27/24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1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7/27/24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2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7/27/24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7/27/24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7" indent="0">
              <a:buNone/>
              <a:defRPr sz="2000" b="1"/>
            </a:lvl2pPr>
            <a:lvl3pPr marL="914254" indent="0">
              <a:buNone/>
              <a:defRPr sz="1800" b="1"/>
            </a:lvl3pPr>
            <a:lvl4pPr marL="1371381" indent="0">
              <a:buNone/>
              <a:defRPr sz="1600" b="1"/>
            </a:lvl4pPr>
            <a:lvl5pPr marL="1828507" indent="0">
              <a:buNone/>
              <a:defRPr sz="1600" b="1"/>
            </a:lvl5pPr>
            <a:lvl6pPr marL="2285634" indent="0">
              <a:buNone/>
              <a:defRPr sz="1600" b="1"/>
            </a:lvl6pPr>
            <a:lvl7pPr marL="2742761" indent="0">
              <a:buNone/>
              <a:defRPr sz="1600" b="1"/>
            </a:lvl7pPr>
            <a:lvl8pPr marL="3199888" indent="0">
              <a:buNone/>
              <a:defRPr sz="1600" b="1"/>
            </a:lvl8pPr>
            <a:lvl9pPr marL="365701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7" indent="0">
              <a:buNone/>
              <a:defRPr sz="2000" b="1"/>
            </a:lvl2pPr>
            <a:lvl3pPr marL="914254" indent="0">
              <a:buNone/>
              <a:defRPr sz="1800" b="1"/>
            </a:lvl3pPr>
            <a:lvl4pPr marL="1371381" indent="0">
              <a:buNone/>
              <a:defRPr sz="1600" b="1"/>
            </a:lvl4pPr>
            <a:lvl5pPr marL="1828507" indent="0">
              <a:buNone/>
              <a:defRPr sz="1600" b="1"/>
            </a:lvl5pPr>
            <a:lvl6pPr marL="2285634" indent="0">
              <a:buNone/>
              <a:defRPr sz="1600" b="1"/>
            </a:lvl6pPr>
            <a:lvl7pPr marL="2742761" indent="0">
              <a:buNone/>
              <a:defRPr sz="1600" b="1"/>
            </a:lvl7pPr>
            <a:lvl8pPr marL="3199888" indent="0">
              <a:buNone/>
              <a:defRPr sz="1600" b="1"/>
            </a:lvl8pPr>
            <a:lvl9pPr marL="365701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7/27/24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7/27/24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7/27/24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199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27" indent="0">
              <a:buNone/>
              <a:defRPr sz="1200"/>
            </a:lvl2pPr>
            <a:lvl3pPr marL="914254" indent="0">
              <a:buNone/>
              <a:defRPr sz="1000"/>
            </a:lvl3pPr>
            <a:lvl4pPr marL="1371381" indent="0">
              <a:buNone/>
              <a:defRPr sz="900"/>
            </a:lvl4pPr>
            <a:lvl5pPr marL="1828507" indent="0">
              <a:buNone/>
              <a:defRPr sz="900"/>
            </a:lvl5pPr>
            <a:lvl6pPr marL="2285634" indent="0">
              <a:buNone/>
              <a:defRPr sz="900"/>
            </a:lvl6pPr>
            <a:lvl7pPr marL="2742761" indent="0">
              <a:buNone/>
              <a:defRPr sz="900"/>
            </a:lvl7pPr>
            <a:lvl8pPr marL="3199888" indent="0">
              <a:buNone/>
              <a:defRPr sz="900"/>
            </a:lvl8pPr>
            <a:lvl9pPr marL="365701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7/27/24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199"/>
            </a:lvl1pPr>
            <a:lvl2pPr marL="457127" indent="0">
              <a:buNone/>
              <a:defRPr sz="2800"/>
            </a:lvl2pPr>
            <a:lvl3pPr marL="914254" indent="0">
              <a:buNone/>
              <a:defRPr sz="2400"/>
            </a:lvl3pPr>
            <a:lvl4pPr marL="1371381" indent="0">
              <a:buNone/>
              <a:defRPr sz="2000"/>
            </a:lvl4pPr>
            <a:lvl5pPr marL="1828507" indent="0">
              <a:buNone/>
              <a:defRPr sz="2000"/>
            </a:lvl5pPr>
            <a:lvl6pPr marL="2285634" indent="0">
              <a:buNone/>
              <a:defRPr sz="2000"/>
            </a:lvl6pPr>
            <a:lvl7pPr marL="2742761" indent="0">
              <a:buNone/>
              <a:defRPr sz="2000"/>
            </a:lvl7pPr>
            <a:lvl8pPr marL="3199888" indent="0">
              <a:buNone/>
              <a:defRPr sz="2000"/>
            </a:lvl8pPr>
            <a:lvl9pPr marL="3657015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27" indent="0">
              <a:buNone/>
              <a:defRPr sz="1200"/>
            </a:lvl2pPr>
            <a:lvl3pPr marL="914254" indent="0">
              <a:buNone/>
              <a:defRPr sz="1000"/>
            </a:lvl3pPr>
            <a:lvl4pPr marL="1371381" indent="0">
              <a:buNone/>
              <a:defRPr sz="900"/>
            </a:lvl4pPr>
            <a:lvl5pPr marL="1828507" indent="0">
              <a:buNone/>
              <a:defRPr sz="900"/>
            </a:lvl5pPr>
            <a:lvl6pPr marL="2285634" indent="0">
              <a:buNone/>
              <a:defRPr sz="900"/>
            </a:lvl6pPr>
            <a:lvl7pPr marL="2742761" indent="0">
              <a:buNone/>
              <a:defRPr sz="900"/>
            </a:lvl7pPr>
            <a:lvl8pPr marL="3199888" indent="0">
              <a:buNone/>
              <a:defRPr sz="900"/>
            </a:lvl8pPr>
            <a:lvl9pPr marL="365701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7/27/24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7/27/24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399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399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399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399">
          <a:solidFill>
            <a:schemeClr val="tx1"/>
          </a:solidFill>
          <a:latin typeface="Calibri" pitchFamily="34" charset="0"/>
        </a:defRPr>
      </a:lvl5pPr>
      <a:lvl6pPr marL="457127" algn="ctr" rtl="0" eaLnBrk="1" fontAlgn="base" hangingPunct="1">
        <a:spcBef>
          <a:spcPct val="0"/>
        </a:spcBef>
        <a:spcAft>
          <a:spcPct val="0"/>
        </a:spcAft>
        <a:defRPr sz="4399">
          <a:solidFill>
            <a:schemeClr val="tx1"/>
          </a:solidFill>
          <a:latin typeface="Calibri" pitchFamily="34" charset="0"/>
        </a:defRPr>
      </a:lvl6pPr>
      <a:lvl7pPr marL="914254" algn="ctr" rtl="0" eaLnBrk="1" fontAlgn="base" hangingPunct="1">
        <a:spcBef>
          <a:spcPct val="0"/>
        </a:spcBef>
        <a:spcAft>
          <a:spcPct val="0"/>
        </a:spcAft>
        <a:defRPr sz="4399">
          <a:solidFill>
            <a:schemeClr val="tx1"/>
          </a:solidFill>
          <a:latin typeface="Calibri" pitchFamily="34" charset="0"/>
        </a:defRPr>
      </a:lvl7pPr>
      <a:lvl8pPr marL="1371381" algn="ctr" rtl="0" eaLnBrk="1" fontAlgn="base" hangingPunct="1">
        <a:spcBef>
          <a:spcPct val="0"/>
        </a:spcBef>
        <a:spcAft>
          <a:spcPct val="0"/>
        </a:spcAft>
        <a:defRPr sz="4399">
          <a:solidFill>
            <a:schemeClr val="tx1"/>
          </a:solidFill>
          <a:latin typeface="Calibri" pitchFamily="34" charset="0"/>
        </a:defRPr>
      </a:lvl8pPr>
      <a:lvl9pPr marL="1828507" algn="ctr" rtl="0" eaLnBrk="1" fontAlgn="base" hangingPunct="1">
        <a:spcBef>
          <a:spcPct val="0"/>
        </a:spcBef>
        <a:spcAft>
          <a:spcPct val="0"/>
        </a:spcAft>
        <a:defRPr sz="4399">
          <a:solidFill>
            <a:schemeClr val="tx1"/>
          </a:solidFill>
          <a:latin typeface="Calibri" pitchFamily="34" charset="0"/>
        </a:defRPr>
      </a:lvl9pPr>
    </p:titleStyle>
    <p:bodyStyle>
      <a:lvl1pPr marL="342845" indent="-34284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831" indent="-285704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17" indent="-228563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44" indent="-228563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71" indent="-228563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98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25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51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78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7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4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81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7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4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61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8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15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" y="847744"/>
            <a:ext cx="4572000" cy="593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38" indent="-231738" algn="ctr">
              <a:spcBef>
                <a:spcPct val="15000"/>
              </a:spcBef>
              <a:defRPr/>
            </a:pPr>
            <a:r>
              <a:rPr lang="en-US" sz="1400" b="1" dirty="0"/>
              <a:t>Objective</a:t>
            </a:r>
          </a:p>
          <a:p>
            <a:pPr marL="285704" indent="-285704" algn="just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zh-CN" sz="1400" dirty="0"/>
              <a:t>Develop a new weakly coupled land data assimilation (WCLDA) system based on the four-dimensional ensemble variational (4DEnVar) method for the fully coupled Energy Exascale Earth System Model version 2 (E3SMv2).</a:t>
            </a:r>
            <a:endParaRPr lang="en-US" sz="1400" b="1" dirty="0"/>
          </a:p>
          <a:p>
            <a:pPr marL="231738" indent="-231738" algn="ctr">
              <a:spcBef>
                <a:spcPct val="15000"/>
              </a:spcBef>
              <a:defRPr/>
            </a:pPr>
            <a:r>
              <a:rPr lang="en-US" sz="1400" b="1" dirty="0"/>
              <a:t>Approach</a:t>
            </a:r>
          </a:p>
          <a:p>
            <a:pPr marL="285704" indent="-285704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zh-CN" sz="1400" dirty="0"/>
              <a:t>Implement 4DEnVar using the ensemble technique instead of the adjoint technique.</a:t>
            </a:r>
            <a:endParaRPr lang="en-US" sz="1400" dirty="0"/>
          </a:p>
          <a:p>
            <a:pPr marL="285704" indent="-285704" algn="just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zh-CN" sz="1400" dirty="0"/>
              <a:t>Assimilate monthly mean soil moisture and temperature from the Global Land Data Assimilation System  reanalysis into the land component of E3SMv2.</a:t>
            </a:r>
          </a:p>
          <a:p>
            <a:pPr marL="285704" indent="-285704" algn="just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zh-CN" sz="1400" dirty="0"/>
              <a:t>Evaluate the coupled assimilation experiment using multiple metrics, including cost function, assimilation efficiency index, correlation, root-mean-square error, and bias.</a:t>
            </a:r>
            <a:endParaRPr lang="en-US" sz="1400" dirty="0"/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/>
              <a:t>Impact</a:t>
            </a:r>
          </a:p>
          <a:p>
            <a:pPr marL="283419" indent="-283419" algn="just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zh-CN" sz="1400" dirty="0"/>
              <a:t>The WCLDA system yields improved simulation of soil moisture and temperature compared to the control simulation.</a:t>
            </a:r>
          </a:p>
          <a:p>
            <a:pPr marL="283419" indent="-283419" algn="just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zh-CN" sz="1400" dirty="0"/>
              <a:t>Significant improvements are shown in reproducing the evolution of the 2012 U.S. Midwest drought, highlighting the crucial role of land surface in drought life cycles.</a:t>
            </a:r>
          </a:p>
          <a:p>
            <a:pPr marL="283419" indent="-283419" algn="just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zh-CN" sz="1400" dirty="0"/>
              <a:t>Provides a foundational resource for research to investigate land-derived climate predictability.</a:t>
            </a:r>
            <a:endParaRPr lang="en-US" altLang="en-US" sz="14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-13579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Advancing Climate Predictions With Novel Land Data Assimilation System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608000" y="6236791"/>
            <a:ext cx="45000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en-US" sz="1000" dirty="0"/>
              <a:t>P. F. Shi, L. R. Leung, B. Wang, K. Zhang, S. M. Hagos, S. Zhang, The 4DEnVar-based weakly coupled land data assimilation system for E3SM version 2. Geoscientific Model Development 17, 3025-3040 (2024). [DOI: 10.5194/gmd-17-3025-2024] 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571999" y="4823550"/>
            <a:ext cx="4572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en-US" sz="1200" b="1" dirty="0">
                <a:solidFill>
                  <a:srgbClr val="0432FF"/>
                </a:solidFill>
              </a:rPr>
              <a:t>Development of the WCLDA system and its application to improve the simulation of the 2012 U.S. Midwest drought. a) Flowchart of the 4DEnVar-based WCLDA system. b) Time series of soil moisture percentiles during the 2012 U.S. Midwest drought. Correlation coefficients between the observations and both the assimilation experiment (Assim) and control simulation </a:t>
            </a:r>
            <a:r>
              <a:rPr lang="en-US" altLang="zh-CN" sz="1200" b="1" dirty="0">
                <a:solidFill>
                  <a:srgbClr val="0432FF"/>
                </a:solidFill>
              </a:rPr>
              <a:t>(CTRL) </a:t>
            </a:r>
            <a:r>
              <a:rPr lang="en-US" sz="1200" b="1" dirty="0">
                <a:solidFill>
                  <a:srgbClr val="0432FF"/>
                </a:solidFill>
              </a:rPr>
              <a:t>are also provided. Vertical dashed lines mark the drought's start, peak, and end.</a:t>
            </a:r>
            <a:endParaRPr lang="en-US" altLang="en-US" sz="1200" b="1" dirty="0">
              <a:solidFill>
                <a:srgbClr val="0432FF"/>
              </a:solidFill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E5C32F-60BA-6644-8214-B170E04E7051}"/>
              </a:ext>
            </a:extLst>
          </p:cNvPr>
          <p:cNvSpPr/>
          <p:nvPr/>
        </p:nvSpPr>
        <p:spPr>
          <a:xfrm>
            <a:off x="6592538" y="2963113"/>
            <a:ext cx="304800" cy="2144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F01C2B3-0E07-7B5B-0176-FCD8C5561704}"/>
              </a:ext>
            </a:extLst>
          </p:cNvPr>
          <p:cNvSpPr/>
          <p:nvPr/>
        </p:nvSpPr>
        <p:spPr>
          <a:xfrm>
            <a:off x="4653124" y="4197278"/>
            <a:ext cx="4490876" cy="730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807B9CBB-E9A6-84D7-9228-D4478569780C}"/>
              </a:ext>
            </a:extLst>
          </p:cNvPr>
          <p:cNvGrpSpPr/>
          <p:nvPr/>
        </p:nvGrpSpPr>
        <p:grpSpPr>
          <a:xfrm>
            <a:off x="4624891" y="418941"/>
            <a:ext cx="4536000" cy="4343559"/>
            <a:chOff x="4541222" y="530834"/>
            <a:chExt cx="4509059" cy="4343559"/>
          </a:xfrm>
        </p:grpSpPr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4D112020-B77E-1F64-DEEC-1A45C36C081E}"/>
                </a:ext>
              </a:extLst>
            </p:cNvPr>
            <p:cNvGrpSpPr/>
            <p:nvPr/>
          </p:nvGrpSpPr>
          <p:grpSpPr>
            <a:xfrm>
              <a:off x="4754880" y="654664"/>
              <a:ext cx="4295401" cy="4219729"/>
              <a:chOff x="4806429" y="733271"/>
              <a:chExt cx="4295401" cy="4219729"/>
            </a:xfrm>
          </p:grpSpPr>
          <p:pic>
            <p:nvPicPr>
              <p:cNvPr id="5" name="图片 4">
                <a:extLst>
                  <a:ext uri="{FF2B5EF4-FFF2-40B4-BE49-F238E27FC236}">
                    <a16:creationId xmlns:a16="http://schemas.microsoft.com/office/drawing/2014/main" id="{F5F0F4DF-2181-7959-39D5-DF90C44B234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314" t="28702" r="3660" b="30394"/>
              <a:stretch/>
            </p:blipFill>
            <p:spPr>
              <a:xfrm>
                <a:off x="4806429" y="2482209"/>
                <a:ext cx="4295401" cy="2470791"/>
              </a:xfrm>
              <a:prstGeom prst="rect">
                <a:avLst/>
              </a:prstGeom>
            </p:spPr>
          </p:pic>
          <p:pic>
            <p:nvPicPr>
              <p:cNvPr id="3" name="图片 2">
                <a:extLst>
                  <a:ext uri="{FF2B5EF4-FFF2-40B4-BE49-F238E27FC236}">
                    <a16:creationId xmlns:a16="http://schemas.microsoft.com/office/drawing/2014/main" id="{62703073-AE53-2499-226B-92D9846266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31181" y="733271"/>
                <a:ext cx="4235739" cy="1761355"/>
              </a:xfrm>
              <a:prstGeom prst="rect">
                <a:avLst/>
              </a:prstGeom>
            </p:spPr>
          </p:pic>
        </p:grp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C2ECE9A0-AEC8-9BFA-0058-14896C881094}"/>
                </a:ext>
              </a:extLst>
            </p:cNvPr>
            <p:cNvSpPr txBox="1"/>
            <p:nvPr/>
          </p:nvSpPr>
          <p:spPr>
            <a:xfrm>
              <a:off x="4541222" y="530834"/>
              <a:ext cx="4012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zh-CN" sz="1600" b="1" dirty="0"/>
                <a:t>a</a:t>
              </a:r>
              <a:endParaRPr kumimoji="1" lang="zh-CN" altLang="en-US" sz="1600" b="1" dirty="0"/>
            </a:p>
          </p:txBody>
        </p: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27CA861B-4A07-DB0F-2F6C-402E9E2F32A7}"/>
                </a:ext>
              </a:extLst>
            </p:cNvPr>
            <p:cNvSpPr txBox="1"/>
            <p:nvPr/>
          </p:nvSpPr>
          <p:spPr>
            <a:xfrm>
              <a:off x="4541222" y="2441817"/>
              <a:ext cx="4012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zh-CN" sz="1600" b="1" dirty="0"/>
                <a:t>b</a:t>
              </a:r>
              <a:endParaRPr kumimoji="1" lang="zh-CN" altLang="en-US" sz="1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891096794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33D5BE7003A24B86BD831924205D3A" ma:contentTypeVersion="2" ma:contentTypeDescription="Create a new document." ma:contentTypeScope="" ma:versionID="ac238988cf9dac0644edde20317055e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a3b33f41066294d476535f56813624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sharepoint/v3"/>
    <ds:schemaRef ds:uri="http://purl.org/dc/terms/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DE39E42-86AA-45D1-BDEC-E709624E74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10688</TotalTime>
  <Words>313</Words>
  <Application>Microsoft Macintosh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ruby.leung@pnnl.gov</cp:lastModifiedBy>
  <cp:revision>60</cp:revision>
  <cp:lastPrinted>2011-05-11T17:30:12Z</cp:lastPrinted>
  <dcterms:created xsi:type="dcterms:W3CDTF">2017-11-02T21:19:41Z</dcterms:created>
  <dcterms:modified xsi:type="dcterms:W3CDTF">2024-07-27T17:01:02Z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0x0101008833D5BE7003A24B86BD831924205D3A</vt:lpwstr>
  </property>
  <property fmtid="{D5CDD505-2E9C-101B-9397-08002B2CF9AE}" pid="4" name="Order">
    <vt:r8>3400</vt:r8>
  </property>
</Properties>
</file>