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D125E-CC7B-203E-39C8-6398A13779AA}" name="Himes, Catie L" initials="HCL" userId="S::catherine.himes@pnnl.gov::3188da6f-cffb-4e9b-aed8-fac80e95ab34" providerId="AD"/>
  <p188:author id="{D04AEBAD-A7B8-3075-9AAB-08133B673BBB}" name="Wise, Marshall A" initials="WMA" userId="S::Marshall.Wise@pnnl.gov::d84c1332-f494-433f-b3f1-35d3dd92971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8363" autoAdjust="0"/>
  </p:normalViewPr>
  <p:slideViewPr>
    <p:cSldViewPr>
      <p:cViewPr varScale="1">
        <p:scale>
          <a:sx n="162" d="100"/>
          <a:sy n="162" d="100"/>
        </p:scale>
        <p:origin x="364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8/s41893-024-01306-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23663" y="914400"/>
            <a:ext cx="5867400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To understand how groundwater extraction might evolve over the remainder of the 21</a:t>
            </a:r>
            <a:r>
              <a:rPr lang="en-US" sz="1400" baseline="30000" dirty="0">
                <a:solidFill>
                  <a:prstClr val="black"/>
                </a:solidFill>
              </a:rPr>
              <a:t>st</a:t>
            </a:r>
            <a:r>
              <a:rPr lang="en-US" sz="1400" dirty="0">
                <a:solidFill>
                  <a:prstClr val="black"/>
                </a:solidFill>
              </a:rPr>
              <a:t> century across a range of global change scenarios.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We used the Global Change Analysis Model (GCAM) to simulate groundwater withdrawals over the 21</a:t>
            </a:r>
            <a:r>
              <a:rPr lang="en-US" sz="1400" baseline="30000" dirty="0">
                <a:solidFill>
                  <a:prstClr val="black"/>
                </a:solidFill>
              </a:rPr>
              <a:t>st</a:t>
            </a:r>
            <a:r>
              <a:rPr lang="en-US" sz="1400" dirty="0">
                <a:solidFill>
                  <a:prstClr val="black"/>
                </a:solidFill>
              </a:rPr>
              <a:t> century across 235 water basins. We ran GCAM for 900 scenarios covering a wide range of uncertain future human and Earth system drivers and interactions, including both supply side (e.g., climate impacts on surface water) and demand side (e.g., socioeconomic change) factors.</a:t>
            </a:r>
            <a:endParaRPr lang="en-US" sz="1400" b="1" dirty="0">
              <a:solidFill>
                <a:prstClr val="black"/>
              </a:solidFill>
            </a:endParaRP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</a:rPr>
              <a:t>We find that global non-renewable groundwater withdrawals exhibit a distinct peak-and-decline signature, comparable to historical observations of other depletable resources (e.g., minerals), in nearly all (98%) scenarios, peaking around mid-century, followed by a decline through 2100.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</a:rPr>
              <a:t>The peak and decline occur in about one-third (82) of global river basins, including 21 that may have already peaked, exposing about half (44%) of the global population to groundwater stress.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</a:rPr>
              <a:t>Basins that peak and decline will probably face increasing costs of groundwater and food production, suggesting important implications for global agricultural trade. Overall, our results suggest a diminished role for groundwater in meeting global water demands during the 21</a:t>
            </a:r>
            <a:r>
              <a:rPr lang="en-US" sz="1400" baseline="30000" dirty="0">
                <a:solidFill>
                  <a:srgbClr val="000000"/>
                </a:solidFill>
              </a:rPr>
              <a:t>st</a:t>
            </a:r>
            <a:r>
              <a:rPr lang="en-US" sz="1400" dirty="0">
                <a:solidFill>
                  <a:srgbClr val="000000"/>
                </a:solidFill>
              </a:rPr>
              <a:t> century.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23663" y="128826"/>
            <a:ext cx="120318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Groundwater Withdrawals Peak Globally over the 21</a:t>
            </a:r>
            <a:r>
              <a:rPr lang="en-US" altLang="en-US" sz="3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st</a:t>
            </a:r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 Century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172202" y="6109106"/>
            <a:ext cx="5791198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Niazi, H., Wild, T.B., Turner, S.W.D., Graham, N.T., Hejazi, M., Msangi, S., Kim, S., Lamontagne, J.R., &amp; Zhao, M. (2024). Global peak water limit of future groundwater withdrawals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. Nature Sustainability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7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(4), 413–422.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  <a:hlinkClick r:id="rId3"/>
              </a:rPr>
              <a:t>https://doi.org/10.1038/s41893-024-01306-w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 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172202" y="5090876"/>
            <a:ext cx="5867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Over the 900 GCAM scenarios exploring uncertain future drivers, groundwater withdrawals in about one-third of the water basins show a high probability of peaking and declining over the 21</a:t>
            </a:r>
            <a:r>
              <a:rPr lang="en-US" altLang="en-US" sz="1200" b="1" baseline="30000" dirty="0">
                <a:solidFill>
                  <a:srgbClr val="0000FF"/>
                </a:solidFill>
                <a:latin typeface="Arial"/>
                <a:cs typeface="Arial"/>
              </a:rPr>
              <a:t>st</a:t>
            </a: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 century. These basins will see higher water prices, decreased crop production, and increased reliance on trade. 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6472B3-5815-5480-9AEE-3F256C401C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936127"/>
            <a:ext cx="5867400" cy="41151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F268ED6B3C364FAC703FF960F7A610" ma:contentTypeVersion="16" ma:contentTypeDescription="Create a new document." ma:contentTypeScope="" ma:versionID="da4a9bed3b7ffe89072fd8d4c0535997">
  <xsd:schema xmlns:xsd="http://www.w3.org/2001/XMLSchema" xmlns:xs="http://www.w3.org/2001/XMLSchema" xmlns:p="http://schemas.microsoft.com/office/2006/metadata/properties" xmlns:ns3="5e300c8b-3036-49a2-80fa-2319748f3f6d" xmlns:ns4="17ba6337-7066-467a-94f6-945ab4d0f378" targetNamespace="http://schemas.microsoft.com/office/2006/metadata/properties" ma:root="true" ma:fieldsID="d6da8160833f9a40c30846cd67c20356" ns3:_="" ns4:_="">
    <xsd:import namespace="5e300c8b-3036-49a2-80fa-2319748f3f6d"/>
    <xsd:import namespace="17ba6337-7066-467a-94f6-945ab4d0f3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00c8b-3036-49a2-80fa-2319748f3f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a6337-7066-467a-94f6-945ab4d0f37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300c8b-3036-49a2-80fa-2319748f3f6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BC7DE6-5DFB-42E1-B925-A827E30BCD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300c8b-3036-49a2-80fa-2319748f3f6d"/>
    <ds:schemaRef ds:uri="17ba6337-7066-467a-94f6-945ab4d0f3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17ba6337-7066-467a-94f6-945ab4d0f378"/>
    <ds:schemaRef ds:uri="http://purl.org/dc/terms/"/>
    <ds:schemaRef ds:uri="http://schemas.microsoft.com/office/2006/documentManagement/types"/>
    <ds:schemaRef ds:uri="5e300c8b-3036-49a2-80fa-2319748f3f6d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5971</TotalTime>
  <Words>379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Steyn, Rita A</cp:lastModifiedBy>
  <cp:revision>37</cp:revision>
  <cp:lastPrinted>2011-05-11T17:30:12Z</cp:lastPrinted>
  <dcterms:created xsi:type="dcterms:W3CDTF">2017-11-02T21:19:41Z</dcterms:created>
  <dcterms:modified xsi:type="dcterms:W3CDTF">2024-05-09T17:18:20Z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0x0101002DF268ED6B3C364FAC703FF960F7A610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