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7739" autoAdjust="0"/>
  </p:normalViewPr>
  <p:slideViewPr>
    <p:cSldViewPr>
      <p:cViewPr varScale="1">
        <p:scale>
          <a:sx n="128" d="100"/>
          <a:sy n="128" d="100"/>
        </p:scale>
        <p:origin x="3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1/12/25</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1/12/25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1/12/25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1/12/25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1/12/25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1/12/25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1/12/25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1/12/25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1/12/25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1/12/25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1/12/25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1/12/25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1/12/25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81000" y="911580"/>
            <a:ext cx="5452047"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300"/>
            </a:pPr>
            <a:r>
              <a:rPr dirty="0"/>
              <a:t>Quantify </a:t>
            </a:r>
            <a:r>
              <a:rPr lang="en-US" dirty="0"/>
              <a:t>if and </a:t>
            </a:r>
            <a:r>
              <a:rPr dirty="0"/>
              <a:t>when projected U.S. electricity demands </a:t>
            </a:r>
            <a:r>
              <a:rPr lang="en-US" dirty="0"/>
              <a:t>within each of the three major electricity interconnections </a:t>
            </a:r>
            <a:r>
              <a:rPr dirty="0"/>
              <a:t>diverge significantly due to </a:t>
            </a:r>
            <a:r>
              <a:rPr lang="en-US" dirty="0"/>
              <a:t>socioeconomic versus future climate uncertainties.</a:t>
            </a:r>
            <a:endParaRPr dirty="0"/>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Diverging Electricity Demand Scenarios Highlight Socioeconomic Impact Timing</a:t>
            </a:r>
          </a:p>
        </p:txBody>
      </p:sp>
      <p:sp>
        <p:nvSpPr>
          <p:cNvPr id="3077" name="Text Box 6"/>
          <p:cNvSpPr txBox="1">
            <a:spLocks noChangeArrowheads="1"/>
          </p:cNvSpPr>
          <p:nvPr/>
        </p:nvSpPr>
        <p:spPr bwMode="auto">
          <a:xfrm>
            <a:off x="6212238" y="5788842"/>
            <a:ext cx="5854823" cy="6001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100" b="0" dirty="0"/>
              <a:t>Burleyson, Casey D., Zarrar Khan, Misha </a:t>
            </a:r>
            <a:r>
              <a:rPr sz="1100" b="0" dirty="0" err="1"/>
              <a:t>Kulshresta</a:t>
            </a:r>
            <a:r>
              <a:rPr sz="1100" b="0" dirty="0"/>
              <a:t>, Nathalie Voisin, </a:t>
            </a:r>
            <a:r>
              <a:rPr sz="1100" b="0" dirty="0" err="1"/>
              <a:t>Mengqi</a:t>
            </a:r>
            <a:r>
              <a:rPr sz="1100" b="0" dirty="0"/>
              <a:t> Zhao, and Jennie S. Rice. 2025. When Do Different Scenarios of Projected Electricity Demand Start to Meaningfully Diverge? Applied Energy 380: 124948. https://</a:t>
            </a:r>
            <a:r>
              <a:rPr sz="1100" b="0" dirty="0" err="1"/>
              <a:t>doi.org</a:t>
            </a:r>
            <a:r>
              <a:rPr sz="1100" b="0" dirty="0"/>
              <a:t>/10.1016/j.apenergy.2024.124948.</a:t>
            </a:r>
          </a:p>
        </p:txBody>
      </p:sp>
      <p:sp>
        <p:nvSpPr>
          <p:cNvPr id="3078" name="TextBox 9"/>
          <p:cNvSpPr txBox="1">
            <a:spLocks noChangeArrowheads="1"/>
          </p:cNvSpPr>
          <p:nvPr/>
        </p:nvSpPr>
        <p:spPr bwMode="auto">
          <a:xfrm>
            <a:off x="6223015" y="4286952"/>
            <a:ext cx="58238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dirty="0">
                <a:solidFill>
                  <a:srgbClr val="0000FF"/>
                </a:solidFill>
                <a:latin typeface="Arial" panose="020B0604020202020204" pitchFamily="34" charset="0"/>
              </a:rPr>
              <a:t>This figure demonstrates the divergence in electricity demand projections over time across eight scenarios in each of the three major U.S. electricity interconnections: the Eastern Interconnection (EIC), the Western Interconnection (WIC) and the Electric Reliability Council of Texas (ERCOT). Historical and projected trends in annual total load and peak demand are shown.</a:t>
            </a:r>
            <a:endParaRPr lang="en-US" altLang="en-US" sz="14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1895418"/>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Implement a multi-model framework using GCAM-USA </a:t>
            </a:r>
            <a:r>
              <a:rPr lang="en-US" dirty="0"/>
              <a:t>(multisector dynamics integrated analysis model) </a:t>
            </a:r>
            <a:r>
              <a:rPr dirty="0"/>
              <a:t>and TELL </a:t>
            </a:r>
            <a:r>
              <a:rPr lang="en-US" dirty="0"/>
              <a:t>(ML-based electricity load model) </a:t>
            </a:r>
            <a:r>
              <a:rPr dirty="0"/>
              <a:t>to generate high-resolution, hourly electricity demand projections across eight scenarios</a:t>
            </a:r>
            <a:r>
              <a:rPr lang="en-US" dirty="0"/>
              <a:t> that </a:t>
            </a:r>
            <a:r>
              <a:rPr dirty="0"/>
              <a:t>captur</a:t>
            </a:r>
            <a:r>
              <a:rPr lang="en-US" dirty="0"/>
              <a:t>e</a:t>
            </a:r>
            <a:r>
              <a:rPr dirty="0"/>
              <a:t> a wide range of </a:t>
            </a:r>
            <a:r>
              <a:rPr lang="en-US" dirty="0"/>
              <a:t>socioeconomic, climate, and climate model uncertainties</a:t>
            </a:r>
            <a:r>
              <a:rPr dirty="0"/>
              <a:t>.</a:t>
            </a:r>
            <a:endParaRPr lang="en-US" dirty="0"/>
          </a:p>
          <a:p>
            <a:pPr marL="285750" indent="-285750" algn="l">
              <a:buFont typeface="Arial" panose="020B0604020202020204" pitchFamily="34" charset="0"/>
              <a:buChar char="•"/>
              <a:defRPr sz="1300"/>
            </a:pPr>
            <a:r>
              <a:rPr lang="en-US" dirty="0"/>
              <a:t>Socioeconomic scenarios are based on the Shared Socioeconomic Pathways (SSP) 3 and 5, representing low versus high population and economic growth in the U.S. Future climate spans Representative Concentration Pathway (RCP) 4.5 to RCP 8.5, and uncertainty in the climate projections is based on structural uncertainty in the Climate Model Intercomparison Project 6 (CMIP6) archive.</a:t>
            </a:r>
            <a:endParaRPr dirty="0"/>
          </a:p>
          <a:p>
            <a:pPr marL="285750" indent="-285750" algn="l">
              <a:buFont typeface="Arial" panose="020B0604020202020204" pitchFamily="34" charset="0"/>
              <a:buChar char="•"/>
              <a:defRPr sz="1300"/>
            </a:pPr>
            <a:r>
              <a:rPr dirty="0"/>
              <a:t>Conduct pairwise scenario comparisons to isolate the effects of socioeconomic, </a:t>
            </a:r>
            <a:r>
              <a:rPr lang="en-US" dirty="0"/>
              <a:t>climate</a:t>
            </a:r>
            <a:r>
              <a:rPr dirty="0"/>
              <a:t>, and climate model uncertainties on electricity demand projections, enabling a detailed analysis of divergence timing.</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806408"/>
            <a:ext cx="5834666" cy="189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Socioeconomic scenario uncertainty leads to significant divergence in electricity demand projections within the first 10 years, with SSP5 scenarios showing 5–15% higher loads by 2030 compared to SSP3.</a:t>
            </a:r>
          </a:p>
          <a:p>
            <a:pPr marL="285750" indent="-285750" algn="l">
              <a:buFont typeface="Arial" panose="020B0604020202020204" pitchFamily="34" charset="0"/>
              <a:buChar char="•"/>
              <a:defRPr sz="1300"/>
            </a:pPr>
            <a:r>
              <a:rPr lang="en-US" dirty="0"/>
              <a:t>Climate</a:t>
            </a:r>
            <a:r>
              <a:rPr dirty="0"/>
              <a:t> scenario </a:t>
            </a:r>
            <a:r>
              <a:rPr lang="en-US" dirty="0"/>
              <a:t>impacts on electricity demand</a:t>
            </a:r>
            <a:r>
              <a:rPr dirty="0"/>
              <a:t>, driven by decarbonization and electrification in RCP 4.5, become relevant after mid-century, with average load differences not exceeding 5% until then.</a:t>
            </a:r>
          </a:p>
          <a:p>
            <a:pPr marL="285750" indent="-285750" algn="l">
              <a:buFont typeface="Arial" panose="020B0604020202020204" pitchFamily="34" charset="0"/>
              <a:buChar char="•"/>
              <a:defRPr sz="1300"/>
            </a:pPr>
            <a:r>
              <a:rPr dirty="0"/>
              <a:t>Climate model uncertainty impacts are minimal, with mean differences barely exceeding 4% by 2090, indicating that the choice of hotter or cooler models matters only after 50+ years.</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633720"/>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1597784"/>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521282"/>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8100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pic>
        <p:nvPicPr>
          <p:cNvPr id="2" name="Picture 1">
            <a:extLst>
              <a:ext uri="{FF2B5EF4-FFF2-40B4-BE49-F238E27FC236}">
                <a16:creationId xmlns:a16="http://schemas.microsoft.com/office/drawing/2014/main" id="{B05DFDEE-EA40-5A69-CB0B-BDA7E8E64D72}"/>
              </a:ext>
            </a:extLst>
          </p:cNvPr>
          <p:cNvPicPr>
            <a:picLocks noChangeAspect="1"/>
          </p:cNvPicPr>
          <p:nvPr/>
        </p:nvPicPr>
        <p:blipFill>
          <a:blip r:embed="rId3"/>
          <a:stretch>
            <a:fillRect/>
          </a:stretch>
        </p:blipFill>
        <p:spPr>
          <a:xfrm>
            <a:off x="5979764" y="1219200"/>
            <a:ext cx="5987039" cy="3027281"/>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Props1.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3.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6284</TotalTime>
  <Words>417</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37</cp:revision>
  <cp:lastPrinted>2011-05-11T17:30:12Z</cp:lastPrinted>
  <dcterms:created xsi:type="dcterms:W3CDTF">2017-11-02T21:19:41Z</dcterms:created>
  <dcterms:modified xsi:type="dcterms:W3CDTF">2025-01-12T17:28:31Z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