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7"/>
  </p:notesMasterIdLst>
  <p:sldIdLst>
    <p:sldId id="258" r:id="rId6"/>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A396F34-C937-1625-1B63-9AF4E520B562}" name="Harrop, Bryce E" initials="HBE" userId="S::Bryce.Harrop@pnnl.gov::67c6852c-ef3a-4714-810a-65873c1edd75" providerId="AD"/>
  <p188:author id="{A35A2C4F-FD5C-0A93-BFA5-B0EA1E252F97}" name="Wisse, Jessica M" initials="WJM" userId="S::jessica.wisse@pnnl.gov::d37bffa0-4af3-44a8-9a61-9a46fb8d8a6e" providerId="AD"/>
  <p188:author id="{91A9895A-2F7A-A274-93E4-20272CFE8043}" name="Mundy, Beth E" initials="MBE" userId="S::beth.mundy@pnnl.gov::09c03546-1d2d-4d82-89e1-bb5e2a2e687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4A65354-A417-4EC5-B277-423AF05E49C7}" v="132" dt="2022-07-06T15:48:03.1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35" autoAdjust="0"/>
    <p:restoredTop sz="94625" autoAdjust="0"/>
  </p:normalViewPr>
  <p:slideViewPr>
    <p:cSldViewPr>
      <p:cViewPr varScale="1">
        <p:scale>
          <a:sx n="103" d="100"/>
          <a:sy n="103" d="100"/>
        </p:scale>
        <p:origin x="53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1.xml"/><Relationship Id="rId10"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viewProps" Target="viewProps.xml"/><Relationship Id="rId14"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rop, Bryce E" userId="67c6852c-ef3a-4714-810a-65873c1edd75" providerId="ADAL" clId="{94A65354-A417-4EC5-B277-423AF05E49C7}"/>
    <pc:docChg chg="modSld">
      <pc:chgData name="Harrop, Bryce E" userId="67c6852c-ef3a-4714-810a-65873c1edd75" providerId="ADAL" clId="{94A65354-A417-4EC5-B277-423AF05E49C7}" dt="2022-07-06T15:48:03.194" v="131" actId="20577"/>
      <pc:docMkLst>
        <pc:docMk/>
      </pc:docMkLst>
      <pc:sldChg chg="modSp">
        <pc:chgData name="Harrop, Bryce E" userId="67c6852c-ef3a-4714-810a-65873c1edd75" providerId="ADAL" clId="{94A65354-A417-4EC5-B277-423AF05E49C7}" dt="2022-07-06T15:48:03.194" v="131" actId="20577"/>
        <pc:sldMkLst>
          <pc:docMk/>
          <pc:sldMk cId="0" sldId="258"/>
        </pc:sldMkLst>
        <pc:graphicFrameChg chg="mod">
          <ac:chgData name="Harrop, Bryce E" userId="67c6852c-ef3a-4714-810a-65873c1edd75" providerId="ADAL" clId="{94A65354-A417-4EC5-B277-423AF05E49C7}" dt="2022-07-06T15:48:03.194" v="131" actId="20577"/>
          <ac:graphicFrameMkLst>
            <pc:docMk/>
            <pc:sldMk cId="0" sldId="258"/>
            <ac:graphicFrameMk id="8" creationId="{502D211C-B3C2-4F86-AA90-4A74F515D8D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8/22/2022</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a:t>http://www.pnnl.gov/science/highlights/highlights.asp?division=749</a:t>
            </a:r>
          </a:p>
        </p:txBody>
      </p:sp>
    </p:spTree>
    <p:extLst>
      <p:ext uri="{BB962C8B-B14F-4D97-AF65-F5344CB8AC3E}">
        <p14:creationId xmlns:p14="http://schemas.microsoft.com/office/powerpoint/2010/main" val="272968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8/22/2022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8/22/2022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8/22/2022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8/22/2022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8/22/2022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8/22/2022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8/22/2022</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8/22/2022</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8/22/2022</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8/22/2022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8/22/2022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8/22/2022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150941" y="1117958"/>
            <a:ext cx="3811460" cy="5359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400" b="1" dirty="0"/>
              <a:t>Objective</a:t>
            </a:r>
          </a:p>
          <a:p>
            <a:pPr marL="285750" indent="-285750">
              <a:spcBef>
                <a:spcPct val="15000"/>
              </a:spcBef>
              <a:buFont typeface="Arial" pitchFamily="34" charset="0"/>
              <a:buChar char="●"/>
              <a:defRPr/>
            </a:pPr>
            <a:r>
              <a:rPr lang="en-US" sz="1400"/>
              <a:t>Maximize computational </a:t>
            </a:r>
            <a:r>
              <a:rPr lang="en-US" sz="1400" dirty="0"/>
              <a:t>efficiency of models like the E3SM Atmosphere Model.</a:t>
            </a:r>
          </a:p>
          <a:p>
            <a:pPr marL="285750" indent="-285750">
              <a:spcBef>
                <a:spcPct val="15000"/>
              </a:spcBef>
              <a:buFont typeface="Arial" pitchFamily="34" charset="0"/>
              <a:buChar char="●"/>
              <a:defRPr/>
            </a:pPr>
            <a:r>
              <a:rPr lang="en-US" sz="1400" dirty="0"/>
              <a:t>Enable optionally ultra-high-resolution tracer transport coupled to standard-resolution dynamics.</a:t>
            </a:r>
          </a:p>
          <a:p>
            <a:pPr>
              <a:spcBef>
                <a:spcPct val="15000"/>
              </a:spcBef>
              <a:defRPr/>
            </a:pPr>
            <a:endParaRPr lang="en-US" sz="1400" b="1" dirty="0"/>
          </a:p>
          <a:p>
            <a:pPr marL="231775" indent="-231775" algn="ctr">
              <a:spcBef>
                <a:spcPct val="15000"/>
              </a:spcBef>
              <a:defRPr/>
            </a:pPr>
            <a:r>
              <a:rPr lang="en-US" sz="1400" b="1" dirty="0"/>
              <a:t>Approach</a:t>
            </a:r>
          </a:p>
          <a:p>
            <a:pPr marL="285750" indent="-285750">
              <a:spcBef>
                <a:spcPct val="15000"/>
              </a:spcBef>
              <a:buFont typeface="Arial" pitchFamily="34" charset="0"/>
              <a:buChar char="●"/>
              <a:defRPr/>
            </a:pPr>
            <a:r>
              <a:rPr lang="en-US" sz="1400" dirty="0"/>
              <a:t>Use three grids, one each for physics, dynamics, and tracer transport. </a:t>
            </a:r>
          </a:p>
          <a:p>
            <a:pPr marL="285750" indent="-285750">
              <a:spcBef>
                <a:spcPct val="15000"/>
              </a:spcBef>
              <a:buFont typeface="Arial" pitchFamily="34" charset="0"/>
              <a:buChar char="●"/>
              <a:defRPr/>
            </a:pPr>
            <a:r>
              <a:rPr lang="en-US" sz="1400" dirty="0"/>
              <a:t>Develop efficient, property-preserving remap algorithms to remap data among the grids.</a:t>
            </a:r>
          </a:p>
          <a:p>
            <a:pPr marL="285750" indent="-285750">
              <a:spcBef>
                <a:spcPct val="15000"/>
              </a:spcBef>
              <a:buFont typeface="Arial" pitchFamily="34" charset="0"/>
              <a:buChar char="●"/>
              <a:defRPr/>
            </a:pPr>
            <a:r>
              <a:rPr lang="en-US" sz="1400" dirty="0"/>
              <a:t>Use the new Islet bases to create an ultra-high-resolution tracer transport method.</a:t>
            </a:r>
          </a:p>
          <a:p>
            <a:pPr marL="285750" indent="-285750">
              <a:spcBef>
                <a:spcPct val="15000"/>
              </a:spcBef>
              <a:buFont typeface="Arial" pitchFamily="34" charset="0"/>
              <a:buChar char="●"/>
              <a:defRPr/>
            </a:pPr>
            <a:endParaRPr lang="en-US" sz="1400" dirty="0"/>
          </a:p>
          <a:p>
            <a:pPr algn="ctr" eaLnBrk="1" hangingPunct="1">
              <a:spcBef>
                <a:spcPct val="15000"/>
              </a:spcBef>
              <a:buFontTx/>
              <a:buNone/>
            </a:pPr>
            <a:r>
              <a:rPr lang="en-US" altLang="en-US" sz="1400" b="1" dirty="0"/>
              <a:t>Impact</a:t>
            </a:r>
          </a:p>
          <a:p>
            <a:pPr marL="283464" indent="-283464" eaLnBrk="1" hangingPunct="1">
              <a:spcBef>
                <a:spcPct val="15000"/>
              </a:spcBef>
              <a:buFont typeface="Arial" panose="020B0604020202020204" pitchFamily="34" charset="0"/>
              <a:buChar char="●"/>
            </a:pPr>
            <a:r>
              <a:rPr lang="en-US" altLang="en-US" sz="1400" dirty="0"/>
              <a:t>The lowest-resolution Islet transport method is used in E3SM version 2. It speeds up tracer transport by 6 to 8 times. It provides slightly higher resolution than the transport method in version 1.</a:t>
            </a:r>
          </a:p>
        </p:txBody>
      </p:sp>
      <p:sp>
        <p:nvSpPr>
          <p:cNvPr id="3076" name="Rectangle 5"/>
          <p:cNvSpPr>
            <a:spLocks noChangeArrowheads="1"/>
          </p:cNvSpPr>
          <p:nvPr/>
        </p:nvSpPr>
        <p:spPr bwMode="auto">
          <a:xfrm>
            <a:off x="152399" y="112713"/>
            <a:ext cx="8900161"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2300" b="1" dirty="0">
                <a:solidFill>
                  <a:srgbClr val="000000"/>
                </a:solidFill>
                <a:latin typeface="Arial" panose="020B0604020202020204" pitchFamily="34" charset="0"/>
              </a:rPr>
              <a:t>Islet: Interpolation Semi-</a:t>
            </a:r>
            <a:r>
              <a:rPr lang="en-US" altLang="en-US" sz="2300" b="1" dirty="0" err="1">
                <a:solidFill>
                  <a:srgbClr val="000000"/>
                </a:solidFill>
                <a:latin typeface="Arial" panose="020B0604020202020204" pitchFamily="34" charset="0"/>
              </a:rPr>
              <a:t>Lagrangian</a:t>
            </a:r>
            <a:r>
              <a:rPr lang="en-US" altLang="en-US" sz="2300" b="1" dirty="0">
                <a:solidFill>
                  <a:srgbClr val="000000"/>
                </a:solidFill>
                <a:latin typeface="Arial" panose="020B0604020202020204" pitchFamily="34" charset="0"/>
              </a:rPr>
              <a:t> Element-Based Transport</a:t>
            </a:r>
          </a:p>
        </p:txBody>
      </p:sp>
      <p:sp>
        <p:nvSpPr>
          <p:cNvPr id="3077" name="Text Box 6"/>
          <p:cNvSpPr txBox="1">
            <a:spLocks noChangeArrowheads="1"/>
          </p:cNvSpPr>
          <p:nvPr/>
        </p:nvSpPr>
        <p:spPr bwMode="auto">
          <a:xfrm>
            <a:off x="4965322" y="6151602"/>
            <a:ext cx="4114800" cy="55399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dirty="0">
                <a:solidFill>
                  <a:srgbClr val="000000"/>
                </a:solidFill>
                <a:latin typeface="+mn-lt"/>
              </a:rPr>
              <a:t>A. M. Bradley, P. A. Bosler, O. Guba, “Islet: interpolation semi-</a:t>
            </a:r>
            <a:r>
              <a:rPr lang="en-US" altLang="en-US" sz="1000" dirty="0" err="1">
                <a:solidFill>
                  <a:srgbClr val="000000"/>
                </a:solidFill>
                <a:latin typeface="+mn-lt"/>
              </a:rPr>
              <a:t>Lagrangian</a:t>
            </a:r>
            <a:r>
              <a:rPr lang="en-US" altLang="en-US" sz="1000" dirty="0">
                <a:solidFill>
                  <a:srgbClr val="000000"/>
                </a:solidFill>
                <a:latin typeface="+mn-lt"/>
              </a:rPr>
              <a:t> element-based transport.” </a:t>
            </a:r>
            <a:r>
              <a:rPr lang="en-US" altLang="en-US" sz="1000" dirty="0" err="1">
                <a:solidFill>
                  <a:srgbClr val="000000"/>
                </a:solidFill>
                <a:latin typeface="+mn-lt"/>
              </a:rPr>
              <a:t>Geosci</a:t>
            </a:r>
            <a:r>
              <a:rPr lang="en-US" altLang="en-US" sz="1000" dirty="0">
                <a:solidFill>
                  <a:srgbClr val="000000"/>
                </a:solidFill>
                <a:latin typeface="+mn-lt"/>
              </a:rPr>
              <a:t>. Model Dev. 15 (2022). [DOI: 10.5194/gmd-15-6285-2022]</a:t>
            </a:r>
          </a:p>
        </p:txBody>
      </p:sp>
      <p:sp>
        <p:nvSpPr>
          <p:cNvPr id="3078" name="TextBox 9"/>
          <p:cNvSpPr txBox="1">
            <a:spLocks noChangeArrowheads="1"/>
          </p:cNvSpPr>
          <p:nvPr/>
        </p:nvSpPr>
        <p:spPr bwMode="auto">
          <a:xfrm>
            <a:off x="4953000" y="4667071"/>
            <a:ext cx="41148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dirty="0">
                <a:solidFill>
                  <a:srgbClr val="0000FF"/>
                </a:solidFill>
                <a:latin typeface="Arial" panose="020B0604020202020204" pitchFamily="34" charset="0"/>
              </a:rPr>
              <a:t>Example of tracer transport at multiple resolutions. The velocity data (representing the dynamics) and time steps are the same in each case. Time proceeds left to right. Resolution increases top to bottom. The exact solution at the final time (right column) is the same as the initial condition (left column).</a:t>
            </a:r>
          </a:p>
        </p:txBody>
      </p:sp>
      <p:pic>
        <p:nvPicPr>
          <p:cNvPr id="7" name="Picture 6">
            <a:extLst>
              <a:ext uri="{FF2B5EF4-FFF2-40B4-BE49-F238E27FC236}">
                <a16:creationId xmlns:a16="http://schemas.microsoft.com/office/drawing/2014/main" id="{B5A188D8-0633-4629-A390-A28F61160C4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09374" y="685800"/>
            <a:ext cx="5158426" cy="3834823"/>
          </a:xfrm>
          <a:prstGeom prst="rect">
            <a:avLst/>
          </a:prstGeom>
        </p:spPr>
      </p:pic>
    </p:spTree>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4C6B92A3378AB42ABA05E855A577E4C" ma:contentTypeVersion="2" ma:contentTypeDescription="Create a new document." ma:contentTypeScope="" ma:versionID="aad76527b2f1f3f5d99c132c0da84091">
  <xsd:schema xmlns:xsd="http://www.w3.org/2001/XMLSchema" xmlns:xs="http://www.w3.org/2001/XMLSchema" xmlns:p="http://schemas.microsoft.com/office/2006/metadata/properties" xmlns:ns2="079988f7-7e0b-41ae-9b68-c2e871ce6e22" targetNamespace="http://schemas.microsoft.com/office/2006/metadata/properties" ma:root="true" ma:fieldsID="74536d26457afe77b03826b0dfd6b737" ns2:_="">
    <xsd:import namespace="079988f7-7e0b-41ae-9b68-c2e871ce6e22"/>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79988f7-7e0b-41ae-9b68-c2e871ce6e22"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_dlc_DocId xmlns="079988f7-7e0b-41ae-9b68-c2e871ce6e22">EP6D6TSR2XSE-15-34</_dlc_DocId>
    <_dlc_DocIdUrl xmlns="079988f7-7e0b-41ae-9b68-c2e871ce6e22">
      <Url>https://collaborate.pnl.gov/projects/asgc/research_highlights/_layouts/DocIdRedir.aspx?ID=EP6D6TSR2XSE-15-34</Url>
      <Description>EP6D6TSR2XSE-15-34</Description>
    </_dlc_DocIdUrl>
  </documentManagement>
</p:properties>
</file>

<file path=customXml/itemProps1.xml><?xml version="1.0" encoding="utf-8"?>
<ds:datastoreItem xmlns:ds="http://schemas.openxmlformats.org/officeDocument/2006/customXml" ds:itemID="{879BE52A-E399-4369-9974-FD1B5807A273}">
  <ds:schemaRefs>
    <ds:schemaRef ds:uri="http://schemas.microsoft.com/sharepoint/events"/>
  </ds:schemaRefs>
</ds:datastoreItem>
</file>

<file path=customXml/itemProps2.xml><?xml version="1.0" encoding="utf-8"?>
<ds:datastoreItem xmlns:ds="http://schemas.openxmlformats.org/officeDocument/2006/customXml" ds:itemID="{2C74935E-4390-47DD-99CE-60A5373B7B50}">
  <ds:schemaRefs>
    <ds:schemaRef ds:uri="http://schemas.microsoft.com/sharepoint/v3/contenttype/forms"/>
  </ds:schemaRefs>
</ds:datastoreItem>
</file>

<file path=customXml/itemProps3.xml><?xml version="1.0" encoding="utf-8"?>
<ds:datastoreItem xmlns:ds="http://schemas.openxmlformats.org/officeDocument/2006/customXml" ds:itemID="{92464A4F-E6ED-47BE-85C7-25E0CD04D9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79988f7-7e0b-41ae-9b68-c2e871ce6e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8A57D9F0-2B85-430B-8843-0027C0E6F07C}">
  <ds:schemaRefs>
    <ds:schemaRef ds:uri="http://purl.org/dc/dcmitype/"/>
    <ds:schemaRef ds:uri="http://purl.org/dc/elements/1.1/"/>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079988f7-7e0b-41ae-9b68-c2e871ce6e22"/>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6532</TotalTime>
  <Words>227</Words>
  <Application>Microsoft Office PowerPoint</Application>
  <PresentationFormat>On-screen Show (4:3)</PresentationFormat>
  <Paragraphs>16</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Bradley, Andrew Michael</cp:lastModifiedBy>
  <cp:revision>24</cp:revision>
  <cp:lastPrinted>2011-05-11T17:30:12Z</cp:lastPrinted>
  <dcterms:created xsi:type="dcterms:W3CDTF">2017-11-02T21:19:41Z</dcterms:created>
  <dcterms:modified xsi:type="dcterms:W3CDTF">2022-08-22T19:48:38Z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0x01010024C6B92A3378AB42ABA05E855A577E4C</vt:lpwstr>
  </property>
</Properties>
</file>