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9"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6"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546" autoAdjust="0"/>
    <p:restoredTop sz="97739" autoAdjust="0"/>
  </p:normalViewPr>
  <p:slideViewPr>
    <p:cSldViewPr>
      <p:cViewPr>
        <p:scale>
          <a:sx n="130" d="100"/>
          <a:sy n="130" d="100"/>
        </p:scale>
        <p:origin x="504" y="11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1/10/25</a:t>
            </a:fld>
            <a:endParaRPr lang="en-US" dirty="0"/>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8296D2F-F409-1D45-8B9F-E2395AFA49EB}"/>
            </a:ext>
          </a:extLst>
        </p:cNvPr>
        <p:cNvGrpSpPr/>
        <p:nvPr/>
      </p:nvGrpSpPr>
      <p:grpSpPr>
        <a:xfrm>
          <a:off x="0" y="0"/>
          <a:ext cx="0" cy="0"/>
          <a:chOff x="0" y="0"/>
          <a:chExt cx="0" cy="0"/>
        </a:xfrm>
      </p:grpSpPr>
      <p:sp>
        <p:nvSpPr>
          <p:cNvPr id="5122" name="Rectangle 7">
            <a:extLst>
              <a:ext uri="{FF2B5EF4-FFF2-40B4-BE49-F238E27FC236}">
                <a16:creationId xmlns:a16="http://schemas.microsoft.com/office/drawing/2014/main" id="{D81EDE9D-5226-C74E-2B7C-4834B9D265B8}"/>
              </a:ext>
            </a:extLst>
          </p:cNvPr>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a:solidFill>
                <a:srgbClr val="000000"/>
              </a:solidFill>
            </a:endParaRPr>
          </a:p>
        </p:txBody>
      </p:sp>
      <p:sp>
        <p:nvSpPr>
          <p:cNvPr id="5123" name="Rectangle 2">
            <a:extLst>
              <a:ext uri="{FF2B5EF4-FFF2-40B4-BE49-F238E27FC236}">
                <a16:creationId xmlns:a16="http://schemas.microsoft.com/office/drawing/2014/main" id="{9762BF01-ED32-D0FE-C82F-DE5C9664AD36}"/>
              </a:ext>
            </a:extLst>
          </p:cNvPr>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a:extLst>
              <a:ext uri="{FF2B5EF4-FFF2-40B4-BE49-F238E27FC236}">
                <a16:creationId xmlns:a16="http://schemas.microsoft.com/office/drawing/2014/main" id="{D5CD0AB7-8BAC-AD8D-C7A9-A4E87E51B9AE}"/>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z="1000" dirty="0"/>
          </a:p>
        </p:txBody>
      </p:sp>
    </p:spTree>
    <p:extLst>
      <p:ext uri="{BB962C8B-B14F-4D97-AF65-F5344CB8AC3E}">
        <p14:creationId xmlns:p14="http://schemas.microsoft.com/office/powerpoint/2010/main" val="3375010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1/10/25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1/10/25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1/10/25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a:t>Click icon to add table</a:t>
            </a:r>
            <a:endParaRPr lang="en-US" noProof="0" dirty="0"/>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1/10/25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1/10/25</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1/10/25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1/10/25</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1/10/25</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1/10/25</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1/10/25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1/10/25</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1/10/25</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6F3D35-F62C-2F1E-0F85-DDA098A0C617}"/>
            </a:ext>
          </a:extLst>
        </p:cNvPr>
        <p:cNvGrpSpPr/>
        <p:nvPr/>
      </p:nvGrpSpPr>
      <p:grpSpPr>
        <a:xfrm>
          <a:off x="0" y="0"/>
          <a:ext cx="0" cy="0"/>
          <a:chOff x="0" y="0"/>
          <a:chExt cx="0" cy="0"/>
        </a:xfrm>
      </p:grpSpPr>
      <p:sp>
        <p:nvSpPr>
          <p:cNvPr id="3075" name="Rectangle 4">
            <a:extLst>
              <a:ext uri="{FF2B5EF4-FFF2-40B4-BE49-F238E27FC236}">
                <a16:creationId xmlns:a16="http://schemas.microsoft.com/office/drawing/2014/main" id="{93AE47DD-8382-E9FB-0CFB-F61C957081AA}"/>
              </a:ext>
            </a:extLst>
          </p:cNvPr>
          <p:cNvSpPr>
            <a:spLocks noChangeArrowheads="1"/>
          </p:cNvSpPr>
          <p:nvPr/>
        </p:nvSpPr>
        <p:spPr bwMode="auto">
          <a:xfrm>
            <a:off x="160106" y="1081239"/>
            <a:ext cx="5814896" cy="6886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algn="l">
              <a:defRPr sz="1300"/>
            </a:pPr>
            <a:r>
              <a:rPr dirty="0"/>
              <a:t>Examine how variations in the resolution of urban morphological inputs affect the accuracy of mesoscale weather modeling in characterizing urban heat exposure and its implications for urban sustainability and equity, particularly during extreme heat events.</a:t>
            </a:r>
          </a:p>
        </p:txBody>
      </p:sp>
      <p:sp>
        <p:nvSpPr>
          <p:cNvPr id="3076" name="Rectangle 5">
            <a:extLst>
              <a:ext uri="{FF2B5EF4-FFF2-40B4-BE49-F238E27FC236}">
                <a16:creationId xmlns:a16="http://schemas.microsoft.com/office/drawing/2014/main" id="{44A900FF-8478-4557-8B86-1929D4FD6148}"/>
              </a:ext>
            </a:extLst>
          </p:cNvPr>
          <p:cNvSpPr>
            <a:spLocks noChangeArrowheads="1"/>
          </p:cNvSpPr>
          <p:nvPr/>
        </p:nvSpPr>
        <p:spPr bwMode="auto">
          <a:xfrm>
            <a:off x="160106" y="99938"/>
            <a:ext cx="1203189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r>
              <a:rPr sz="2400" b="1" dirty="0"/>
              <a:t>Modeling Urban Heat: </a:t>
            </a:r>
            <a:r>
              <a:rPr lang="en-US" sz="2400" b="1" dirty="0"/>
              <a:t>The Importance of Building Details </a:t>
            </a:r>
            <a:endParaRPr sz="2400" b="1" dirty="0"/>
          </a:p>
        </p:txBody>
      </p:sp>
      <p:sp>
        <p:nvSpPr>
          <p:cNvPr id="3077" name="Text Box 6">
            <a:extLst>
              <a:ext uri="{FF2B5EF4-FFF2-40B4-BE49-F238E27FC236}">
                <a16:creationId xmlns:a16="http://schemas.microsoft.com/office/drawing/2014/main" id="{E78B9B6D-846B-6300-EC85-510D47195479}"/>
              </a:ext>
            </a:extLst>
          </p:cNvPr>
          <p:cNvSpPr txBox="1">
            <a:spLocks noChangeArrowheads="1"/>
          </p:cNvSpPr>
          <p:nvPr/>
        </p:nvSpPr>
        <p:spPr bwMode="auto">
          <a:xfrm>
            <a:off x="6212238" y="5788842"/>
            <a:ext cx="5854823" cy="769441"/>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buNone/>
            </a:pPr>
            <a:r>
              <a:rPr sz="1100" b="0" dirty="0"/>
              <a:t>Allen-Dumas, Melissa R., Levi T. Sweet-Breu, Christa M. Brelsford, </a:t>
            </a:r>
            <a:r>
              <a:rPr sz="1100" b="0" dirty="0" err="1"/>
              <a:t>Linying</a:t>
            </a:r>
            <a:r>
              <a:rPr sz="1100" b="0" dirty="0"/>
              <a:t> Wang, Joshua R. New, and Brett C. Bass. 2024. Sensitivity of Mesoscale Modeling to Urban Morphological Feature Inputs and Implications for Characterizing Urban Sustainability. </a:t>
            </a:r>
            <a:r>
              <a:rPr sz="1100" b="0" dirty="0" err="1"/>
              <a:t>npj</a:t>
            </a:r>
            <a:r>
              <a:rPr sz="1100" b="0" dirty="0"/>
              <a:t> Urban Sustainability 4: 49. https://</a:t>
            </a:r>
            <a:r>
              <a:rPr sz="1100" b="0" dirty="0" err="1"/>
              <a:t>doi.org</a:t>
            </a:r>
            <a:r>
              <a:rPr sz="1100" b="0" dirty="0"/>
              <a:t>/10.1038/s42949-024-00185-6.</a:t>
            </a:r>
          </a:p>
        </p:txBody>
      </p:sp>
      <p:sp>
        <p:nvSpPr>
          <p:cNvPr id="3078" name="TextBox 9">
            <a:extLst>
              <a:ext uri="{FF2B5EF4-FFF2-40B4-BE49-F238E27FC236}">
                <a16:creationId xmlns:a16="http://schemas.microsoft.com/office/drawing/2014/main" id="{45692819-EDA3-79FB-C3AA-078230F4278B}"/>
              </a:ext>
            </a:extLst>
          </p:cNvPr>
          <p:cNvSpPr txBox="1">
            <a:spLocks noChangeArrowheads="1"/>
          </p:cNvSpPr>
          <p:nvPr/>
        </p:nvSpPr>
        <p:spPr bwMode="auto">
          <a:xfrm>
            <a:off x="6205929" y="4648200"/>
            <a:ext cx="5823886"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sz="1000" b="1" dirty="0">
                <a:solidFill>
                  <a:srgbClr val="0000FF"/>
                </a:solidFill>
                <a:latin typeface="Arial" panose="020B0604020202020204" pitchFamily="34" charset="0"/>
              </a:rPr>
              <a:t>This figure illustrates the simulated hour averaged heat index in °F for DC Census tracts by building input resolution at different times of day. The No </a:t>
            </a:r>
            <a:r>
              <a:rPr lang="en-US" sz="1000" b="1" dirty="0" err="1">
                <a:solidFill>
                  <a:srgbClr val="0000FF"/>
                </a:solidFill>
                <a:latin typeface="Arial" panose="020B0604020202020204" pitchFamily="34" charset="0"/>
              </a:rPr>
              <a:t>Bldg</a:t>
            </a:r>
            <a:r>
              <a:rPr lang="en-US" sz="1000" b="1" dirty="0">
                <a:solidFill>
                  <a:srgbClr val="0000FF"/>
                </a:solidFill>
                <a:latin typeface="Arial" panose="020B0604020202020204" pitchFamily="34" charset="0"/>
              </a:rPr>
              <a:t> panels show heat index calculated using output from the simulation with no 3D building input. The NUDAPT panels show heat index calculated using output from the simulation containing the 3D NUDAPT 1km input. 100 m and 10 m panels show heat index calculated from the output of simulations using 100 m and 10 m 3D morphological input, respectively.</a:t>
            </a:r>
            <a:endParaRPr lang="en-US" altLang="en-US" sz="1400" b="1" dirty="0">
              <a:solidFill>
                <a:srgbClr val="0000FF"/>
              </a:solidFill>
              <a:latin typeface="Arial" panose="020B0604020202020204" pitchFamily="34" charset="0"/>
            </a:endParaRPr>
          </a:p>
        </p:txBody>
      </p:sp>
      <p:sp>
        <p:nvSpPr>
          <p:cNvPr id="3" name="Rectangle 4">
            <a:extLst>
              <a:ext uri="{FF2B5EF4-FFF2-40B4-BE49-F238E27FC236}">
                <a16:creationId xmlns:a16="http://schemas.microsoft.com/office/drawing/2014/main" id="{14F74B34-FEEE-063F-D837-6BA94535B1B6}"/>
              </a:ext>
            </a:extLst>
          </p:cNvPr>
          <p:cNvSpPr>
            <a:spLocks noChangeArrowheads="1"/>
          </p:cNvSpPr>
          <p:nvPr/>
        </p:nvSpPr>
        <p:spPr bwMode="auto">
          <a:xfrm>
            <a:off x="98067" y="2200218"/>
            <a:ext cx="5896705" cy="2143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lgn="l">
              <a:buFont typeface="Arial" panose="020B0604020202020204" pitchFamily="34" charset="0"/>
              <a:buChar char="•"/>
              <a:defRPr sz="1300"/>
            </a:pPr>
            <a:r>
              <a:rPr dirty="0"/>
              <a:t>Implement mesoscale weather simulations using the Weather Research and Forecasting (WRF) model at 270 m resolution, integrating urban morphological inputs at varying resolutions (10 m, 100 m, 1 km) and comparing them to simulations without morphological data.</a:t>
            </a:r>
          </a:p>
          <a:p>
            <a:pPr marL="285750" indent="-285750" algn="l">
              <a:buFont typeface="Arial" panose="020B0604020202020204" pitchFamily="34" charset="0"/>
              <a:buChar char="•"/>
              <a:defRPr sz="1300"/>
            </a:pPr>
            <a:r>
              <a:rPr dirty="0"/>
              <a:t>Develop Python scripts to compute and incorporate NUDAPT-defined urban parameters from high-resolution building footprint data, allowing for detailed representation of urban morphology in the simulations.</a:t>
            </a:r>
          </a:p>
          <a:p>
            <a:pPr marL="285750" indent="-285750" algn="l">
              <a:buFont typeface="Arial" panose="020B0604020202020204" pitchFamily="34" charset="0"/>
              <a:buChar char="•"/>
              <a:defRPr sz="1300"/>
            </a:pPr>
            <a:r>
              <a:rPr dirty="0"/>
              <a:t>Conduct Mann-Whitney U tests to statistically assess differences in meteorological outputs across simulations with different morphological inputs, focusing on variables such as temperature, humidity, and wind speed to understand their spatial heterogeneity.</a:t>
            </a:r>
          </a:p>
        </p:txBody>
      </p:sp>
      <p:sp>
        <p:nvSpPr>
          <p:cNvPr id="4" name="Rectangle 4">
            <a:extLst>
              <a:ext uri="{FF2B5EF4-FFF2-40B4-BE49-F238E27FC236}">
                <a16:creationId xmlns:a16="http://schemas.microsoft.com/office/drawing/2014/main" id="{83D5D111-E4F9-5195-C475-9A4ED1E14A59}"/>
              </a:ext>
            </a:extLst>
          </p:cNvPr>
          <p:cNvSpPr>
            <a:spLocks noChangeArrowheads="1"/>
          </p:cNvSpPr>
          <p:nvPr/>
        </p:nvSpPr>
        <p:spPr bwMode="auto">
          <a:xfrm>
            <a:off x="145098" y="4730880"/>
            <a:ext cx="5834666" cy="2027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85750" indent="-285750" algn="l">
              <a:buFont typeface="Arial" panose="020B0604020202020204" pitchFamily="34" charset="0"/>
              <a:buChar char="•"/>
              <a:defRPr sz="1300"/>
            </a:pPr>
            <a:r>
              <a:rPr dirty="0"/>
              <a:t>Simulations with 3D urban morphological inputs show significant differences in meteorological outputs compared to those without, highlighting the importance of urban morphology in weather modeling.</a:t>
            </a:r>
          </a:p>
          <a:p>
            <a:pPr marL="285750" indent="-285750" algn="l">
              <a:buFont typeface="Arial" panose="020B0604020202020204" pitchFamily="34" charset="0"/>
              <a:buChar char="•"/>
              <a:defRPr sz="1300"/>
            </a:pPr>
            <a:r>
              <a:rPr dirty="0"/>
              <a:t>The study finds that the resolution of urban morphological inputs has a minor impact on spatial variability, but the absence of such inputs leads to larger discrepancies, particularly affecting vulnerable neighborhoods.</a:t>
            </a:r>
          </a:p>
          <a:p>
            <a:pPr marL="285750" indent="-285750" algn="l">
              <a:buFont typeface="Arial" panose="020B0604020202020204" pitchFamily="34" charset="0"/>
              <a:buChar char="•"/>
              <a:defRPr sz="1300"/>
            </a:pPr>
            <a:r>
              <a:rPr dirty="0"/>
              <a:t>Regression analyses reveal that socioeconomic vulnerability is positively correlated with heat index during heat waves, emphasizing the need for high-resolution urban data to assess heat exposure impacts on at-risk populations.</a:t>
            </a:r>
          </a:p>
        </p:txBody>
      </p:sp>
      <p:sp>
        <p:nvSpPr>
          <p:cNvPr id="8" name="Rectangle 4">
            <a:extLst>
              <a:ext uri="{FF2B5EF4-FFF2-40B4-BE49-F238E27FC236}">
                <a16:creationId xmlns:a16="http://schemas.microsoft.com/office/drawing/2014/main" id="{93AB9D3D-49AB-D4EE-3A8F-892D935D75CE}"/>
              </a:ext>
            </a:extLst>
          </p:cNvPr>
          <p:cNvSpPr>
            <a:spLocks noChangeArrowheads="1"/>
          </p:cNvSpPr>
          <p:nvPr/>
        </p:nvSpPr>
        <p:spPr bwMode="auto">
          <a:xfrm>
            <a:off x="98066" y="803379"/>
            <a:ext cx="5997933"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Objective</a:t>
            </a:r>
          </a:p>
        </p:txBody>
      </p:sp>
      <p:sp>
        <p:nvSpPr>
          <p:cNvPr id="9" name="Rectangle 4">
            <a:extLst>
              <a:ext uri="{FF2B5EF4-FFF2-40B4-BE49-F238E27FC236}">
                <a16:creationId xmlns:a16="http://schemas.microsoft.com/office/drawing/2014/main" id="{A18E4A3A-19C7-4660-87AB-79C1CC169FDB}"/>
              </a:ext>
            </a:extLst>
          </p:cNvPr>
          <p:cNvSpPr>
            <a:spLocks noChangeArrowheads="1"/>
          </p:cNvSpPr>
          <p:nvPr/>
        </p:nvSpPr>
        <p:spPr bwMode="auto">
          <a:xfrm>
            <a:off x="98066" y="1902584"/>
            <a:ext cx="5997933"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Approach</a:t>
            </a:r>
          </a:p>
        </p:txBody>
      </p:sp>
      <p:sp>
        <p:nvSpPr>
          <p:cNvPr id="10" name="Rectangle 4">
            <a:extLst>
              <a:ext uri="{FF2B5EF4-FFF2-40B4-BE49-F238E27FC236}">
                <a16:creationId xmlns:a16="http://schemas.microsoft.com/office/drawing/2014/main" id="{FAD83C0B-2F11-9508-7C38-A3B8729EF7AC}"/>
              </a:ext>
            </a:extLst>
          </p:cNvPr>
          <p:cNvSpPr>
            <a:spLocks noChangeArrowheads="1"/>
          </p:cNvSpPr>
          <p:nvPr/>
        </p:nvSpPr>
        <p:spPr bwMode="auto">
          <a:xfrm>
            <a:off x="98067" y="4445754"/>
            <a:ext cx="5997932" cy="3729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40" tIns="45720" rIns="91440" bIns="45720" anchor="t"/>
          <a:lstStyle/>
          <a:p>
            <a:pPr marL="231775" indent="-231775" algn="ctr">
              <a:spcBef>
                <a:spcPct val="15000"/>
              </a:spcBef>
              <a:defRPr/>
            </a:pPr>
            <a:r>
              <a:rPr lang="en-US" sz="1400" b="1" dirty="0">
                <a:solidFill>
                  <a:prstClr val="black"/>
                </a:solidFill>
              </a:rPr>
              <a:t>Impact</a:t>
            </a:r>
          </a:p>
        </p:txBody>
      </p:sp>
      <p:sp>
        <p:nvSpPr>
          <p:cNvPr id="5" name="TextBox 4">
            <a:extLst>
              <a:ext uri="{FF2B5EF4-FFF2-40B4-BE49-F238E27FC236}">
                <a16:creationId xmlns:a16="http://schemas.microsoft.com/office/drawing/2014/main" id="{0F5E4277-D4C3-0816-63F0-730B8D5F3D2C}"/>
              </a:ext>
            </a:extLst>
          </p:cNvPr>
          <p:cNvSpPr txBox="1"/>
          <p:nvPr/>
        </p:nvSpPr>
        <p:spPr>
          <a:xfrm>
            <a:off x="35168" y="6581001"/>
            <a:ext cx="12031893" cy="276999"/>
          </a:xfrm>
          <a:prstGeom prst="rect">
            <a:avLst/>
          </a:prstGeom>
          <a:noFill/>
        </p:spPr>
        <p:txBody>
          <a:bodyPr wrap="square" rtlCol="0">
            <a:spAutoFit/>
          </a:bodyPr>
          <a:lstStyle/>
          <a:p>
            <a:pPr algn="r"/>
            <a:r>
              <a:rPr lang="en-US" sz="1200" i="1" dirty="0">
                <a:effectLst/>
                <a:latin typeface="Calibri" panose="020F0502020204030204" pitchFamily="34" charset="0"/>
                <a:ea typeface="SimSun" panose="02010600030101010101" pitchFamily="2" charset="-122"/>
                <a:cs typeface="Arial" panose="020B0604020202020204" pitchFamily="34" charset="0"/>
              </a:rPr>
              <a:t>First draft generated using PAIGE, the </a:t>
            </a:r>
            <a:r>
              <a:rPr lang="en-US" sz="1200" i="1" dirty="0" err="1">
                <a:effectLst/>
                <a:latin typeface="Calibri" panose="020F0502020204030204" pitchFamily="34" charset="0"/>
                <a:ea typeface="SimSun" panose="02010600030101010101" pitchFamily="2" charset="-122"/>
                <a:cs typeface="Arial" panose="020B0604020202020204" pitchFamily="34" charset="0"/>
              </a:rPr>
              <a:t>Pnnl</a:t>
            </a:r>
            <a:r>
              <a:rPr lang="en-US" sz="1200" i="1" dirty="0">
                <a:effectLst/>
                <a:latin typeface="Calibri" panose="020F0502020204030204" pitchFamily="34" charset="0"/>
                <a:ea typeface="SimSun" panose="02010600030101010101" pitchFamily="2" charset="-122"/>
                <a:cs typeface="Arial" panose="020B0604020202020204" pitchFamily="34" charset="0"/>
              </a:rPr>
              <a:t> AI assistant for </a:t>
            </a:r>
            <a:r>
              <a:rPr lang="en-US" sz="1200" i="1" dirty="0" err="1">
                <a:effectLst/>
                <a:latin typeface="Calibri" panose="020F0502020204030204" pitchFamily="34" charset="0"/>
                <a:ea typeface="SimSun" panose="02010600030101010101" pitchFamily="2" charset="-122"/>
                <a:cs typeface="Arial" panose="020B0604020202020204" pitchFamily="34" charset="0"/>
              </a:rPr>
              <a:t>GEnerating</a:t>
            </a:r>
            <a:r>
              <a:rPr lang="en-US" sz="1200" i="1" dirty="0">
                <a:effectLst/>
                <a:latin typeface="Calibri" panose="020F0502020204030204" pitchFamily="34" charset="0"/>
                <a:ea typeface="SimSun" panose="02010600030101010101" pitchFamily="2" charset="-122"/>
                <a:cs typeface="Arial" panose="020B0604020202020204" pitchFamily="34" charset="0"/>
              </a:rPr>
              <a:t>  publication highlights</a:t>
            </a:r>
          </a:p>
        </p:txBody>
      </p:sp>
      <p:pic>
        <p:nvPicPr>
          <p:cNvPr id="2" name="Picture 2" descr="Fig. 4">
            <a:extLst>
              <a:ext uri="{FF2B5EF4-FFF2-40B4-BE49-F238E27FC236}">
                <a16:creationId xmlns:a16="http://schemas.microsoft.com/office/drawing/2014/main" id="{2A40C638-057C-BD9C-81FB-72AF477EA1F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25305" y="947910"/>
            <a:ext cx="6281167" cy="351434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9768344"/>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d8a9b28a-468d-4f89-a24a-ae448d085101">
      <Terms xmlns="http://schemas.microsoft.com/office/infopath/2007/PartnerControls"/>
    </lcf76f155ced4ddcb4097134ff3c332f>
    <TaxCatchAll xmlns="46a18389-f917-48ab-8f10-3a1967a18774" xsi:nil="true"/>
    <SharedWithUsers xmlns="46a18389-f917-48ab-8f10-3a1967a18774">
      <UserInfo>
        <DisplayName>Rice, Jennie S</DisplayName>
        <AccountId>12</AccountId>
        <AccountType/>
      </UserInfo>
      <UserInfo>
        <DisplayName>Vernon, Chris R</DisplayName>
        <AccountId>27</AccountId>
        <AccountType/>
      </UserInfo>
      <UserInfo>
        <DisplayName>Mcgrath, Casey R</DisplayName>
        <AccountId>11</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3F6AD9F8B4FFE4AB38BD0C762315BE6" ma:contentTypeVersion="12" ma:contentTypeDescription="Create a new document." ma:contentTypeScope="" ma:versionID="e422ebd4274b3a162ca1fec6100d2eff">
  <xsd:schema xmlns:xsd="http://www.w3.org/2001/XMLSchema" xmlns:xs="http://www.w3.org/2001/XMLSchema" xmlns:p="http://schemas.microsoft.com/office/2006/metadata/properties" xmlns:ns2="d8a9b28a-468d-4f89-a24a-ae448d085101" xmlns:ns3="46a18389-f917-48ab-8f10-3a1967a18774" targetNamespace="http://schemas.microsoft.com/office/2006/metadata/properties" ma:root="true" ma:fieldsID="1e56ff8d7fa227df85432f8c13b5b208" ns2:_="" ns3:_="">
    <xsd:import namespace="d8a9b28a-468d-4f89-a24a-ae448d085101"/>
    <xsd:import namespace="46a18389-f917-48ab-8f10-3a1967a18774"/>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8a9b28a-468d-4f89-a24a-ae448d0851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260f1aaf-6244-4bb9-9bf9-38bf37385302" ma:termSetId="09814cd3-568e-fe90-9814-8d621ff8fb84" ma:anchorId="fba54fb3-c3e1-fe81-a776-ca4b69148c4d" ma:open="true" ma:isKeyword="false">
      <xsd:complexType>
        <xsd:sequence>
          <xsd:element ref="pc:Terms" minOccurs="0" maxOccurs="1"/>
        </xsd:sequence>
      </xsd:complex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LengthInSeconds" ma:index="17"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6a18389-f917-48ab-8f10-3a1967a18774"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35bf9843-7740-4fe6-90cf-0b165ea11b63}" ma:internalName="TaxCatchAll" ma:showField="CatchAllData" ma:web="46a18389-f917-48ab-8f10-3a1967a18774">
      <xsd:complexType>
        <xsd:complexContent>
          <xsd:extension base="dms:MultiChoiceLookup">
            <xsd:sequence>
              <xsd:element name="Value" type="dms:Lookup" maxOccurs="unbounded" minOccurs="0" nillable="true"/>
            </xsd:sequence>
          </xsd:extension>
        </xsd:complexContent>
      </xsd:complexType>
    </xsd:element>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A57D9F0-2B85-430B-8843-0027C0E6F07C}">
  <ds:schemaRefs>
    <ds:schemaRef ds:uri="http://www.w3.org/XML/1998/namespace"/>
    <ds:schemaRef ds:uri="http://purl.org/dc/dcmitype/"/>
    <ds:schemaRef ds:uri="http://purl.org/dc/elements/1.1/"/>
    <ds:schemaRef ds:uri="d8a9b28a-468d-4f89-a24a-ae448d085101"/>
    <ds:schemaRef ds:uri="http://purl.org/dc/terms/"/>
    <ds:schemaRef ds:uri="http://schemas.microsoft.com/office/infopath/2007/PartnerControls"/>
    <ds:schemaRef ds:uri="http://schemas.microsoft.com/office/2006/documentManagement/types"/>
    <ds:schemaRef ds:uri="http://schemas.openxmlformats.org/package/2006/metadata/core-properties"/>
    <ds:schemaRef ds:uri="46a18389-f917-48ab-8f10-3a1967a18774"/>
    <ds:schemaRef ds:uri="http://schemas.microsoft.com/office/2006/metadata/properties"/>
  </ds:schemaRefs>
</ds:datastoreItem>
</file>

<file path=customXml/itemProps2.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3.xml><?xml version="1.0" encoding="utf-8"?>
<ds:datastoreItem xmlns:ds="http://schemas.openxmlformats.org/officeDocument/2006/customXml" ds:itemID="{E3C549A3-69A4-4111-9D7F-9ED6E69EE5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8a9b28a-468d-4f89-a24a-ae448d085101"/>
    <ds:schemaRef ds:uri="46a18389-f917-48ab-8f10-3a1967a1877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13140</TotalTime>
  <Words>420</Words>
  <Application>Microsoft Macintosh PowerPoint</Application>
  <PresentationFormat>Widescreen</PresentationFormat>
  <Paragraphs>15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dc:creator>
  <cp:lastModifiedBy>Rice, Jennie S</cp:lastModifiedBy>
  <cp:revision>33</cp:revision>
  <cp:lastPrinted>2011-05-11T17:30:12Z</cp:lastPrinted>
  <dcterms:created xsi:type="dcterms:W3CDTF">2017-11-02T21:19:41Z</dcterms:created>
  <dcterms:modified xsi:type="dcterms:W3CDTF">2025-01-15T18:45:48Z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0x01010043F6AD9F8B4FFE4AB38BD0C762315BE6</vt:lpwstr>
  </property>
  <property fmtid="{D5CDD505-2E9C-101B-9397-08002B2CF9AE}" pid="4" name="Order">
    <vt:r8>3400</vt:r8>
  </property>
  <property fmtid="{D5CDD505-2E9C-101B-9397-08002B2CF9AE}" pid="5" name="MediaServiceImageTags">
    <vt:lpwstr/>
  </property>
</Properties>
</file>