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8" r:id="rId5"/>
  </p:sldIdLst>
  <p:sldSz cx="12192000" cy="6858000"/>
  <p:notesSz cx="6985000" cy="92837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FEC507-AC8F-243B-0340-B2DD6F9AE9C6}" name="Akdemir, Kerem Ziya" initials="KA" userId="S::keremziya.akdemir@pnnl.gov::a44fdb48-31b8-4682-ac1b-f99c482bb255" providerId="AD"/>
  <p188:author id="{1A6AB123-4AC5-CD27-C3FB-8F8F75EB4B76}" name="Rice, Jennie S" initials="" userId="S::jennie.rice@pnnl.gov::c25ef22d-ccff-4345-a027-1c307086ba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undy, Beth E" initials="MBE" lastIdx="6" clrIdx="0">
    <p:extLst>
      <p:ext uri="{19B8F6BF-5375-455C-9EA6-DF929625EA0E}">
        <p15:presenceInfo xmlns:p15="http://schemas.microsoft.com/office/powerpoint/2012/main" userId="S::beth.mundy@pnnl.gov::09c03546-1d2d-4d82-89e1-bb5e2a2e68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46" autoAdjust="0"/>
    <p:restoredTop sz="97739" autoAdjust="0"/>
  </p:normalViewPr>
  <p:slideViewPr>
    <p:cSldViewPr>
      <p:cViewPr varScale="1">
        <p:scale>
          <a:sx n="128" d="100"/>
          <a:sy n="128" d="100"/>
        </p:scale>
        <p:origin x="1008"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EE4913F5-1EAE-474B-AF5A-E8BC3172F19B}" type="datetimeFigureOut">
              <a:rPr lang="en-US"/>
              <a:pPr>
                <a:defRPr/>
              </a:pPr>
              <a:t>1/9/25</a:t>
            </a:fld>
            <a:endParaRPr lang="en-US"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DB298FFB-70F1-4A24-9782-D3D4B90F4D57}" type="slidenum">
              <a:rPr lang="en-US" altLang="en-US"/>
              <a:pPr/>
              <a:t>‹#›</a:t>
            </a:fld>
            <a:endParaRPr lang="en-US" altLang="en-US"/>
          </a:p>
        </p:txBody>
      </p:sp>
    </p:spTree>
    <p:extLst>
      <p:ext uri="{BB962C8B-B14F-4D97-AF65-F5344CB8AC3E}">
        <p14:creationId xmlns:p14="http://schemas.microsoft.com/office/powerpoint/2010/main" val="477624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dirty="0"/>
          </a:p>
        </p:txBody>
      </p:sp>
    </p:spTree>
    <p:extLst>
      <p:ext uri="{BB962C8B-B14F-4D97-AF65-F5344CB8AC3E}">
        <p14:creationId xmlns:p14="http://schemas.microsoft.com/office/powerpoint/2010/main" val="272968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135F78-85A2-4A8E-B588-72BEBA900BB0}" type="datetimeFigureOut">
              <a:rPr lang="en-US"/>
              <a:pPr>
                <a:defRPr/>
              </a:pPr>
              <a:t>1/9/25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E678E4-5B40-41E7-B295-6E15A5E915EA}" type="slidenum">
              <a:rPr lang="en-US" altLang="en-US"/>
              <a:pPr/>
              <a:t>‹#›</a:t>
            </a:fld>
            <a:endParaRPr lang="en-US" altLang="en-US"/>
          </a:p>
        </p:txBody>
      </p:sp>
    </p:spTree>
    <p:extLst>
      <p:ext uri="{BB962C8B-B14F-4D97-AF65-F5344CB8AC3E}">
        <p14:creationId xmlns:p14="http://schemas.microsoft.com/office/powerpoint/2010/main" val="334759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E7F625-517B-440F-9267-2A80D666B736}" type="datetimeFigureOut">
              <a:rPr lang="en-US"/>
              <a:pPr>
                <a:defRPr/>
              </a:pPr>
              <a:t>1/9/25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5A89244-42D4-4344-8CB0-317EFA9D52F5}" type="slidenum">
              <a:rPr lang="en-US" altLang="en-US"/>
              <a:pPr/>
              <a:t>‹#›</a:t>
            </a:fld>
            <a:endParaRPr lang="en-US" altLang="en-US"/>
          </a:p>
        </p:txBody>
      </p:sp>
    </p:spTree>
    <p:extLst>
      <p:ext uri="{BB962C8B-B14F-4D97-AF65-F5344CB8AC3E}">
        <p14:creationId xmlns:p14="http://schemas.microsoft.com/office/powerpoint/2010/main" val="407883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212E40-FFBC-4D16-9B96-AE4DC79ACE89}" type="datetimeFigureOut">
              <a:rPr lang="en-US"/>
              <a:pPr>
                <a:defRPr/>
              </a:pPr>
              <a:t>1/9/25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1DC9DD-7613-4A46-8A55-B05D74670C3E}" type="slidenum">
              <a:rPr lang="en-US" altLang="en-US"/>
              <a:pPr/>
              <a:t>‹#›</a:t>
            </a:fld>
            <a:endParaRPr lang="en-US" altLang="en-US"/>
          </a:p>
        </p:txBody>
      </p:sp>
    </p:spTree>
    <p:extLst>
      <p:ext uri="{BB962C8B-B14F-4D97-AF65-F5344CB8AC3E}">
        <p14:creationId xmlns:p14="http://schemas.microsoft.com/office/powerpoint/2010/main" val="35118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108773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D42F4A-CFDF-49B1-A5BB-80EE2A5CB064}" type="datetimeFigureOut">
              <a:rPr lang="en-US"/>
              <a:pPr>
                <a:defRPr/>
              </a:pPr>
              <a:t>1/9/25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C322A1-86CB-4EDD-BD25-C77A09E989F7}" type="slidenum">
              <a:rPr lang="en-US" altLang="en-US"/>
              <a:pPr/>
              <a:t>‹#›</a:t>
            </a:fld>
            <a:endParaRPr lang="en-US" altLang="en-US"/>
          </a:p>
        </p:txBody>
      </p:sp>
    </p:spTree>
    <p:extLst>
      <p:ext uri="{BB962C8B-B14F-4D97-AF65-F5344CB8AC3E}">
        <p14:creationId xmlns:p14="http://schemas.microsoft.com/office/powerpoint/2010/main" val="94749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C97724-70E9-494E-82EA-47E688CC4935}" type="datetimeFigureOut">
              <a:rPr lang="en-US"/>
              <a:pPr>
                <a:defRPr/>
              </a:pPr>
              <a:t>1/9/25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C3BD9F-1ED7-43F1-AEB5-0E60C8DFBF47}" type="slidenum">
              <a:rPr lang="en-US" altLang="en-US"/>
              <a:pPr/>
              <a:t>‹#›</a:t>
            </a:fld>
            <a:endParaRPr lang="en-US" altLang="en-US"/>
          </a:p>
        </p:txBody>
      </p:sp>
    </p:spTree>
    <p:extLst>
      <p:ext uri="{BB962C8B-B14F-4D97-AF65-F5344CB8AC3E}">
        <p14:creationId xmlns:p14="http://schemas.microsoft.com/office/powerpoint/2010/main" val="414610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2939D08-0738-4E34-AC41-6639B35ACD6D}" type="datetimeFigureOut">
              <a:rPr lang="en-US"/>
              <a:pPr>
                <a:defRPr/>
              </a:pPr>
              <a:t>1/9/25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2041E4-4A3F-4086-9C88-809FE63A664C}" type="slidenum">
              <a:rPr lang="en-US" altLang="en-US"/>
              <a:pPr/>
              <a:t>‹#›</a:t>
            </a:fld>
            <a:endParaRPr lang="en-US" altLang="en-US"/>
          </a:p>
        </p:txBody>
      </p:sp>
    </p:spTree>
    <p:extLst>
      <p:ext uri="{BB962C8B-B14F-4D97-AF65-F5344CB8AC3E}">
        <p14:creationId xmlns:p14="http://schemas.microsoft.com/office/powerpoint/2010/main" val="193508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8995167-4DB7-4E11-886A-CB7F3966F72D}" type="datetimeFigureOut">
              <a:rPr lang="en-US"/>
              <a:pPr>
                <a:defRPr/>
              </a:pPr>
              <a:t>1/9/25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099FE3B-D710-4794-B641-5B860069AD1F}" type="slidenum">
              <a:rPr lang="en-US" altLang="en-US"/>
              <a:pPr/>
              <a:t>‹#›</a:t>
            </a:fld>
            <a:endParaRPr lang="en-US" altLang="en-US"/>
          </a:p>
        </p:txBody>
      </p:sp>
    </p:spTree>
    <p:extLst>
      <p:ext uri="{BB962C8B-B14F-4D97-AF65-F5344CB8AC3E}">
        <p14:creationId xmlns:p14="http://schemas.microsoft.com/office/powerpoint/2010/main" val="425641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364730-86BB-4110-9C41-08FDBFA392CA}" type="datetimeFigureOut">
              <a:rPr lang="en-US"/>
              <a:pPr>
                <a:defRPr/>
              </a:pPr>
              <a:t>1/9/25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7D306B0-1A4A-4863-93A3-4B49804814EA}" type="slidenum">
              <a:rPr lang="en-US" altLang="en-US"/>
              <a:pPr/>
              <a:t>‹#›</a:t>
            </a:fld>
            <a:endParaRPr lang="en-US" altLang="en-US"/>
          </a:p>
        </p:txBody>
      </p:sp>
    </p:spTree>
    <p:extLst>
      <p:ext uri="{BB962C8B-B14F-4D97-AF65-F5344CB8AC3E}">
        <p14:creationId xmlns:p14="http://schemas.microsoft.com/office/powerpoint/2010/main" val="376902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4AAD07-01BF-446E-8744-C7BB7767638F}" type="datetimeFigureOut">
              <a:rPr lang="en-US"/>
              <a:pPr>
                <a:defRPr/>
              </a:pPr>
              <a:t>1/9/25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067ABCF-3691-42EF-8D96-8AEB84F18694}" type="slidenum">
              <a:rPr lang="en-US" altLang="en-US"/>
              <a:pPr/>
              <a:t>‹#›</a:t>
            </a:fld>
            <a:endParaRPr lang="en-US" altLang="en-US"/>
          </a:p>
        </p:txBody>
      </p:sp>
    </p:spTree>
    <p:extLst>
      <p:ext uri="{BB962C8B-B14F-4D97-AF65-F5344CB8AC3E}">
        <p14:creationId xmlns:p14="http://schemas.microsoft.com/office/powerpoint/2010/main" val="377820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FE092C-7F6F-4DA2-94A1-AFFE6A3B6BFC}" type="datetimeFigureOut">
              <a:rPr lang="en-US"/>
              <a:pPr>
                <a:defRPr/>
              </a:pPr>
              <a:t>1/9/25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28D7103-DDC9-4808-B39B-D6FA4C867515}" type="slidenum">
              <a:rPr lang="en-US" altLang="en-US"/>
              <a:pPr/>
              <a:t>‹#›</a:t>
            </a:fld>
            <a:endParaRPr lang="en-US" altLang="en-US"/>
          </a:p>
        </p:txBody>
      </p:sp>
    </p:spTree>
    <p:extLst>
      <p:ext uri="{BB962C8B-B14F-4D97-AF65-F5344CB8AC3E}">
        <p14:creationId xmlns:p14="http://schemas.microsoft.com/office/powerpoint/2010/main" val="25882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1619B4-0779-4B38-8346-A994C45F2BF8}" type="datetimeFigureOut">
              <a:rPr lang="en-US"/>
              <a:pPr>
                <a:defRPr/>
              </a:pPr>
              <a:t>1/9/25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FC4C9C-1FCF-4447-B5EF-8B193573439A}" type="slidenum">
              <a:rPr lang="en-US" altLang="en-US"/>
              <a:pPr/>
              <a:t>‹#›</a:t>
            </a:fld>
            <a:endParaRPr lang="en-US" altLang="en-US"/>
          </a:p>
        </p:txBody>
      </p:sp>
    </p:spTree>
    <p:extLst>
      <p:ext uri="{BB962C8B-B14F-4D97-AF65-F5344CB8AC3E}">
        <p14:creationId xmlns:p14="http://schemas.microsoft.com/office/powerpoint/2010/main" val="249878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570776-5D34-4B94-8688-589C882A4837}" type="datetimeFigureOut">
              <a:rPr lang="en-US"/>
              <a:pPr>
                <a:defRPr/>
              </a:pPr>
              <a:t>1/9/25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0C62178-E8A7-4C00-A203-4DE18BC737C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ChangeArrowheads="1"/>
          </p:cNvSpPr>
          <p:nvPr/>
        </p:nvSpPr>
        <p:spPr bwMode="auto">
          <a:xfrm>
            <a:off x="376695" y="1216380"/>
            <a:ext cx="5598307" cy="68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algn="l">
              <a:defRPr sz="1300"/>
            </a:pPr>
            <a:r>
              <a:rPr dirty="0"/>
              <a:t>Investigate the impacts of cooperative transmission expansion planning on grid performance and reliability during heat waves with varying spatial scales, highlighting the economic</a:t>
            </a:r>
            <a:r>
              <a:rPr lang="en-US" dirty="0"/>
              <a:t>, reliability</a:t>
            </a:r>
            <a:r>
              <a:rPr dirty="0"/>
              <a:t> and environmental benefits of interregional </a:t>
            </a:r>
            <a:r>
              <a:rPr lang="en-US" dirty="0"/>
              <a:t>transmission </a:t>
            </a:r>
            <a:r>
              <a:rPr dirty="0"/>
              <a:t>cooperation.</a:t>
            </a:r>
          </a:p>
        </p:txBody>
      </p:sp>
      <p:sp>
        <p:nvSpPr>
          <p:cNvPr id="3076" name="Rectangle 5"/>
          <p:cNvSpPr>
            <a:spLocks noChangeArrowheads="1"/>
          </p:cNvSpPr>
          <p:nvPr/>
        </p:nvSpPr>
        <p:spPr bwMode="auto">
          <a:xfrm>
            <a:off x="160105" y="99938"/>
            <a:ext cx="119069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sz="2400" b="1" dirty="0"/>
              <a:t>Cooperative Transmission Planning Reduces System-Wide Costs and Enhances Grid Performance During Heat Waves</a:t>
            </a:r>
            <a:endParaRPr sz="2400" b="1" dirty="0"/>
          </a:p>
        </p:txBody>
      </p:sp>
      <p:sp>
        <p:nvSpPr>
          <p:cNvPr id="3077" name="Text Box 6"/>
          <p:cNvSpPr txBox="1">
            <a:spLocks noChangeArrowheads="1"/>
          </p:cNvSpPr>
          <p:nvPr/>
        </p:nvSpPr>
        <p:spPr bwMode="auto">
          <a:xfrm>
            <a:off x="6212238" y="5788842"/>
            <a:ext cx="5854823" cy="70788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sz="1000" dirty="0" err="1">
                <a:latin typeface="+mn-lt"/>
              </a:rPr>
              <a:t>Akdemir</a:t>
            </a:r>
            <a:r>
              <a:rPr lang="en-US" altLang="en-US" sz="1000" dirty="0">
                <a:latin typeface="+mn-lt"/>
              </a:rPr>
              <a:t>, Kerem Ziya, Kendall Mongird, Jordan D. Kern, Konstantinos Oikonomou, Nathalie Voisin, Casey D. Burleyson, Jennie S. Rice, </a:t>
            </a:r>
            <a:r>
              <a:rPr lang="en-US" altLang="en-US" sz="1000" dirty="0" err="1">
                <a:latin typeface="+mn-lt"/>
              </a:rPr>
              <a:t>Mengqi</a:t>
            </a:r>
            <a:r>
              <a:rPr lang="en-US" altLang="en-US" sz="1000" dirty="0">
                <a:latin typeface="+mn-lt"/>
              </a:rPr>
              <a:t> Zhao, Cameron Bracken, and Chris Vernon. 2025. Investigating the Effects of Cooperative Transmission Expansion Planning on Grid Performance during Heat Waves with Varying Spatial Scales. Applied Energy 378: 124825. https://</a:t>
            </a:r>
            <a:r>
              <a:rPr lang="en-US" altLang="en-US" sz="1000" dirty="0" err="1">
                <a:latin typeface="+mn-lt"/>
              </a:rPr>
              <a:t>doi.org</a:t>
            </a:r>
            <a:r>
              <a:rPr lang="en-US" altLang="en-US" sz="1000" dirty="0">
                <a:latin typeface="+mn-lt"/>
              </a:rPr>
              <a:t>/10.1016/j.apenergy.2024.124825.</a:t>
            </a:r>
          </a:p>
        </p:txBody>
      </p:sp>
      <p:sp>
        <p:nvSpPr>
          <p:cNvPr id="3078" name="TextBox 9"/>
          <p:cNvSpPr txBox="1">
            <a:spLocks noChangeArrowheads="1"/>
          </p:cNvSpPr>
          <p:nvPr/>
        </p:nvSpPr>
        <p:spPr bwMode="auto">
          <a:xfrm>
            <a:off x="6241342" y="4909264"/>
            <a:ext cx="584404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000" b="1" dirty="0">
                <a:solidFill>
                  <a:srgbClr val="0000FF"/>
                </a:solidFill>
                <a:latin typeface="Arial" panose="020B0604020202020204" pitchFamily="34" charset="0"/>
              </a:rPr>
              <a:t>Time series and distribution of hourly average LMPs and total unserved energy in the Western Interconnection (WI) during 2059 local and widespread heat waves. Results highlight the grid’s increased volatility under variable renewable energy dominance, with the cooperative TEP scenario consistently showing lower unserved energy compared to intermediate and individual TEP.</a:t>
            </a:r>
          </a:p>
        </p:txBody>
      </p:sp>
      <p:sp>
        <p:nvSpPr>
          <p:cNvPr id="3" name="Rectangle 4">
            <a:extLst>
              <a:ext uri="{FF2B5EF4-FFF2-40B4-BE49-F238E27FC236}">
                <a16:creationId xmlns:a16="http://schemas.microsoft.com/office/drawing/2014/main" id="{68BF74B0-DE2D-377C-83B3-52E22BD1DD2D}"/>
              </a:ext>
            </a:extLst>
          </p:cNvPr>
          <p:cNvSpPr>
            <a:spLocks noChangeArrowheads="1"/>
          </p:cNvSpPr>
          <p:nvPr/>
        </p:nvSpPr>
        <p:spPr bwMode="auto">
          <a:xfrm>
            <a:off x="98067" y="2428818"/>
            <a:ext cx="5896705" cy="214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85750" indent="-285750" algn="l">
              <a:buFont typeface="Arial" panose="020B0604020202020204" pitchFamily="34" charset="0"/>
              <a:buChar char="•"/>
              <a:defRPr sz="1300"/>
            </a:pPr>
            <a:r>
              <a:rPr dirty="0"/>
              <a:t>Employ an advanced modeling chain to simulate power grid operations of the U.S. Western Interconnection in 2019 and 2059, incorporating different levels of collaboration between transmission planning regions.</a:t>
            </a:r>
          </a:p>
          <a:p>
            <a:pPr marL="285750" indent="-285750" algn="l">
              <a:buFont typeface="Arial" panose="020B0604020202020204" pitchFamily="34" charset="0"/>
              <a:buChar char="•"/>
              <a:defRPr sz="1300"/>
            </a:pPr>
            <a:r>
              <a:rPr dirty="0"/>
              <a:t>Utilize a novel climate perturbation technique to replay historical heat waves under future climate scenarios, assessing the economic and reliability impacts of cooperative versus individual transmission expansion planning.</a:t>
            </a:r>
          </a:p>
          <a:p>
            <a:pPr marL="285750" indent="-285750" algn="l">
              <a:buFont typeface="Arial" panose="020B0604020202020204" pitchFamily="34" charset="0"/>
              <a:buChar char="•"/>
              <a:defRPr sz="1300"/>
            </a:pPr>
            <a:r>
              <a:rPr dirty="0"/>
              <a:t>Integrate a </a:t>
            </a:r>
            <a:r>
              <a:rPr lang="en-US" dirty="0"/>
              <a:t>fully open-source</a:t>
            </a:r>
            <a:r>
              <a:rPr dirty="0"/>
              <a:t> </a:t>
            </a:r>
            <a:r>
              <a:rPr lang="en-US" dirty="0"/>
              <a:t>g</a:t>
            </a:r>
            <a:r>
              <a:rPr dirty="0"/>
              <a:t>rid </a:t>
            </a:r>
            <a:r>
              <a:rPr lang="en-US" dirty="0"/>
              <a:t>o</a:t>
            </a:r>
            <a:r>
              <a:rPr dirty="0"/>
              <a:t>perations modeling framework with a production cost model component to evaluate the effects of transmission planning on grid performance during extreme weather events.</a:t>
            </a:r>
          </a:p>
        </p:txBody>
      </p:sp>
      <p:sp>
        <p:nvSpPr>
          <p:cNvPr id="4" name="Rectangle 4">
            <a:extLst>
              <a:ext uri="{FF2B5EF4-FFF2-40B4-BE49-F238E27FC236}">
                <a16:creationId xmlns:a16="http://schemas.microsoft.com/office/drawing/2014/main" id="{EF94BB43-E224-DEE9-15D1-8FDDF20D201A}"/>
              </a:ext>
            </a:extLst>
          </p:cNvPr>
          <p:cNvSpPr>
            <a:spLocks noChangeArrowheads="1"/>
          </p:cNvSpPr>
          <p:nvPr/>
        </p:nvSpPr>
        <p:spPr bwMode="auto">
          <a:xfrm>
            <a:off x="145098" y="4707142"/>
            <a:ext cx="5834666" cy="199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85750" indent="-285750" algn="l">
              <a:buFont typeface="Arial" panose="020B0604020202020204" pitchFamily="34" charset="0"/>
              <a:buChar char="•"/>
              <a:defRPr sz="1300"/>
            </a:pPr>
            <a:r>
              <a:rPr dirty="0"/>
              <a:t>Cooperative transmission planning reduces </a:t>
            </a:r>
            <a:r>
              <a:rPr lang="en-US" dirty="0"/>
              <a:t>yearly average </a:t>
            </a:r>
            <a:r>
              <a:rPr dirty="0"/>
              <a:t>wholesale electricity prices by 64.3% </a:t>
            </a:r>
            <a:r>
              <a:rPr lang="en-US" dirty="0"/>
              <a:t>and annual transmission and generation </a:t>
            </a:r>
            <a:r>
              <a:rPr dirty="0"/>
              <a:t>costs by 34.6% in 2059 compared to individual planning.</a:t>
            </a:r>
          </a:p>
          <a:p>
            <a:pPr marL="285750" indent="-285750" algn="l">
              <a:buFont typeface="Arial" panose="020B0604020202020204" pitchFamily="34" charset="0"/>
              <a:buChar char="•"/>
              <a:defRPr sz="1300"/>
            </a:pPr>
            <a:r>
              <a:rPr dirty="0"/>
              <a:t>Despite diminished benefits during widespread heat waves, cooperative planning significantly decreases </a:t>
            </a:r>
            <a:r>
              <a:rPr lang="en-US" dirty="0"/>
              <a:t>costs and </a:t>
            </a:r>
            <a:r>
              <a:rPr dirty="0"/>
              <a:t>greenhouse gas emissions by enhancing renewable energy utilization.</a:t>
            </a:r>
          </a:p>
          <a:p>
            <a:pPr marL="285750" indent="-285750" algn="l">
              <a:buFont typeface="Arial" panose="020B0604020202020204" pitchFamily="34" charset="0"/>
              <a:buChar char="•"/>
              <a:defRPr sz="1300"/>
            </a:pPr>
            <a:r>
              <a:rPr dirty="0"/>
              <a:t>California Independent System Operator benefits most from cooperative planning due to its substantial </a:t>
            </a:r>
            <a:r>
              <a:rPr lang="en-US" dirty="0"/>
              <a:t>reliance on </a:t>
            </a:r>
            <a:r>
              <a:rPr dirty="0"/>
              <a:t>solar generation</a:t>
            </a:r>
            <a:r>
              <a:rPr lang="en-US" dirty="0"/>
              <a:t> which creates a need for imports during the early morning and late evening</a:t>
            </a:r>
            <a:r>
              <a:rPr dirty="0"/>
              <a:t>, highlighting the importance of strategic investments in transmission infrastructure.</a:t>
            </a:r>
          </a:p>
        </p:txBody>
      </p:sp>
      <p:sp>
        <p:nvSpPr>
          <p:cNvPr id="8" name="Rectangle 4">
            <a:extLst>
              <a:ext uri="{FF2B5EF4-FFF2-40B4-BE49-F238E27FC236}">
                <a16:creationId xmlns:a16="http://schemas.microsoft.com/office/drawing/2014/main" id="{7401EFDF-50E3-340F-EBF7-9002B0511AE6}"/>
              </a:ext>
            </a:extLst>
          </p:cNvPr>
          <p:cNvSpPr>
            <a:spLocks noChangeArrowheads="1"/>
          </p:cNvSpPr>
          <p:nvPr/>
        </p:nvSpPr>
        <p:spPr bwMode="auto">
          <a:xfrm>
            <a:off x="98066" y="938520"/>
            <a:ext cx="5997933" cy="3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Objective</a:t>
            </a:r>
          </a:p>
        </p:txBody>
      </p:sp>
      <p:sp>
        <p:nvSpPr>
          <p:cNvPr id="9" name="Rectangle 4">
            <a:extLst>
              <a:ext uri="{FF2B5EF4-FFF2-40B4-BE49-F238E27FC236}">
                <a16:creationId xmlns:a16="http://schemas.microsoft.com/office/drawing/2014/main" id="{E7A84942-FEBE-A930-6496-9FA34FD6C745}"/>
              </a:ext>
            </a:extLst>
          </p:cNvPr>
          <p:cNvSpPr>
            <a:spLocks noChangeArrowheads="1"/>
          </p:cNvSpPr>
          <p:nvPr/>
        </p:nvSpPr>
        <p:spPr bwMode="auto">
          <a:xfrm>
            <a:off x="98066" y="2131184"/>
            <a:ext cx="5997933" cy="3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Approach</a:t>
            </a:r>
          </a:p>
        </p:txBody>
      </p:sp>
      <p:sp>
        <p:nvSpPr>
          <p:cNvPr id="10" name="Rectangle 4">
            <a:extLst>
              <a:ext uri="{FF2B5EF4-FFF2-40B4-BE49-F238E27FC236}">
                <a16:creationId xmlns:a16="http://schemas.microsoft.com/office/drawing/2014/main" id="{145C8B62-5EEE-2E74-C2BB-F43010C0A1E8}"/>
              </a:ext>
            </a:extLst>
          </p:cNvPr>
          <p:cNvSpPr>
            <a:spLocks noChangeArrowheads="1"/>
          </p:cNvSpPr>
          <p:nvPr/>
        </p:nvSpPr>
        <p:spPr bwMode="auto">
          <a:xfrm>
            <a:off x="98067" y="4422016"/>
            <a:ext cx="5997932" cy="3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Impact</a:t>
            </a:r>
          </a:p>
        </p:txBody>
      </p:sp>
      <p:sp>
        <p:nvSpPr>
          <p:cNvPr id="5" name="TextBox 4">
            <a:extLst>
              <a:ext uri="{FF2B5EF4-FFF2-40B4-BE49-F238E27FC236}">
                <a16:creationId xmlns:a16="http://schemas.microsoft.com/office/drawing/2014/main" id="{770A15A0-7B42-9D2D-926F-B99FE1EF247E}"/>
              </a:ext>
            </a:extLst>
          </p:cNvPr>
          <p:cNvSpPr txBox="1"/>
          <p:nvPr/>
        </p:nvSpPr>
        <p:spPr>
          <a:xfrm>
            <a:off x="35168" y="6581001"/>
            <a:ext cx="12031893" cy="276999"/>
          </a:xfrm>
          <a:prstGeom prst="rect">
            <a:avLst/>
          </a:prstGeom>
          <a:noFill/>
        </p:spPr>
        <p:txBody>
          <a:bodyPr wrap="square" rtlCol="0">
            <a:spAutoFit/>
          </a:bodyPr>
          <a:lstStyle/>
          <a:p>
            <a:pPr algn="r"/>
            <a:r>
              <a:rPr lang="en-US" sz="1200" i="1" dirty="0">
                <a:effectLst/>
                <a:latin typeface="Calibri" panose="020F0502020204030204" pitchFamily="34" charset="0"/>
                <a:ea typeface="SimSun" panose="02010600030101010101" pitchFamily="2" charset="-122"/>
                <a:cs typeface="Arial" panose="020B0604020202020204" pitchFamily="34" charset="0"/>
              </a:rPr>
              <a:t>First draft generated using PAIGE, the </a:t>
            </a:r>
            <a:r>
              <a:rPr lang="en-US" sz="1200" i="1" dirty="0" err="1">
                <a:effectLst/>
                <a:latin typeface="Calibri" panose="020F0502020204030204" pitchFamily="34" charset="0"/>
                <a:ea typeface="SimSun" panose="02010600030101010101" pitchFamily="2" charset="-122"/>
                <a:cs typeface="Arial" panose="020B0604020202020204" pitchFamily="34" charset="0"/>
              </a:rPr>
              <a:t>Pnnl</a:t>
            </a:r>
            <a:r>
              <a:rPr lang="en-US" sz="1200" i="1" dirty="0">
                <a:effectLst/>
                <a:latin typeface="Calibri" panose="020F0502020204030204" pitchFamily="34" charset="0"/>
                <a:ea typeface="SimSun" panose="02010600030101010101" pitchFamily="2" charset="-122"/>
                <a:cs typeface="Arial" panose="020B0604020202020204" pitchFamily="34" charset="0"/>
              </a:rPr>
              <a:t> AI assistant for </a:t>
            </a:r>
            <a:r>
              <a:rPr lang="en-US" sz="1200" i="1" dirty="0" err="1">
                <a:effectLst/>
                <a:latin typeface="Calibri" panose="020F0502020204030204" pitchFamily="34" charset="0"/>
                <a:ea typeface="SimSun" panose="02010600030101010101" pitchFamily="2" charset="-122"/>
                <a:cs typeface="Arial" panose="020B0604020202020204" pitchFamily="34" charset="0"/>
              </a:rPr>
              <a:t>GEnerating</a:t>
            </a:r>
            <a:r>
              <a:rPr lang="en-US" sz="1200" i="1" dirty="0">
                <a:effectLst/>
                <a:latin typeface="Calibri" panose="020F0502020204030204" pitchFamily="34" charset="0"/>
                <a:ea typeface="SimSun" panose="02010600030101010101" pitchFamily="2" charset="-122"/>
                <a:cs typeface="Arial" panose="020B0604020202020204" pitchFamily="34" charset="0"/>
              </a:rPr>
              <a:t>  publication highlights</a:t>
            </a:r>
          </a:p>
        </p:txBody>
      </p:sp>
      <p:pic>
        <p:nvPicPr>
          <p:cNvPr id="11" name="Picture 10">
            <a:extLst>
              <a:ext uri="{FF2B5EF4-FFF2-40B4-BE49-F238E27FC236}">
                <a16:creationId xmlns:a16="http://schemas.microsoft.com/office/drawing/2014/main" id="{52DDFE98-46B1-CE36-AA1F-17450574E60C}"/>
              </a:ext>
            </a:extLst>
          </p:cNvPr>
          <p:cNvPicPr>
            <a:picLocks noChangeAspect="1"/>
          </p:cNvPicPr>
          <p:nvPr/>
        </p:nvPicPr>
        <p:blipFill>
          <a:blip r:embed="rId3"/>
          <a:stretch>
            <a:fillRect/>
          </a:stretch>
        </p:blipFill>
        <p:spPr>
          <a:xfrm>
            <a:off x="7391169" y="752785"/>
            <a:ext cx="3533608" cy="4143881"/>
          </a:xfrm>
          <a:prstGeom prst="rect">
            <a:avLst/>
          </a:prstGeom>
        </p:spPr>
      </p:pic>
    </p:spTree>
  </p:cSld>
  <p:clrMapOvr>
    <a:masterClrMapping/>
  </p:clrMapOvr>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8a9b28a-468d-4f89-a24a-ae448d085101">
      <Terms xmlns="http://schemas.microsoft.com/office/infopath/2007/PartnerControls"/>
    </lcf76f155ced4ddcb4097134ff3c332f>
    <TaxCatchAll xmlns="46a18389-f917-48ab-8f10-3a1967a18774" xsi:nil="true"/>
    <SharedWithUsers xmlns="46a18389-f917-48ab-8f10-3a1967a18774">
      <UserInfo>
        <DisplayName>Rice, Jennie S</DisplayName>
        <AccountId>12</AccountId>
        <AccountType/>
      </UserInfo>
      <UserInfo>
        <DisplayName>Vernon, Chris R</DisplayName>
        <AccountId>27</AccountId>
        <AccountType/>
      </UserInfo>
      <UserInfo>
        <DisplayName>Mcgrath, Casey R</DisplayName>
        <AccountId>11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F6AD9F8B4FFE4AB38BD0C762315BE6" ma:contentTypeVersion="12" ma:contentTypeDescription="Create a new document." ma:contentTypeScope="" ma:versionID="e422ebd4274b3a162ca1fec6100d2eff">
  <xsd:schema xmlns:xsd="http://www.w3.org/2001/XMLSchema" xmlns:xs="http://www.w3.org/2001/XMLSchema" xmlns:p="http://schemas.microsoft.com/office/2006/metadata/properties" xmlns:ns2="d8a9b28a-468d-4f89-a24a-ae448d085101" xmlns:ns3="46a18389-f917-48ab-8f10-3a1967a18774" targetNamespace="http://schemas.microsoft.com/office/2006/metadata/properties" ma:root="true" ma:fieldsID="1e56ff8d7fa227df85432f8c13b5b208" ns2:_="" ns3:_="">
    <xsd:import namespace="d8a9b28a-468d-4f89-a24a-ae448d085101"/>
    <xsd:import namespace="46a18389-f917-48ab-8f10-3a1967a1877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a9b28a-468d-4f89-a24a-ae448d085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a18389-f917-48ab-8f10-3a1967a1877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5bf9843-7740-4fe6-90cf-0b165ea11b63}" ma:internalName="TaxCatchAll" ma:showField="CatchAllData" ma:web="46a18389-f917-48ab-8f10-3a1967a1877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74935E-4390-47DD-99CE-60A5373B7B50}">
  <ds:schemaRefs>
    <ds:schemaRef ds:uri="http://schemas.microsoft.com/sharepoint/v3/contenttype/forms"/>
  </ds:schemaRefs>
</ds:datastoreItem>
</file>

<file path=customXml/itemProps2.xml><?xml version="1.0" encoding="utf-8"?>
<ds:datastoreItem xmlns:ds="http://schemas.openxmlformats.org/officeDocument/2006/customXml" ds:itemID="{8A57D9F0-2B85-430B-8843-0027C0E6F07C}">
  <ds:schemaRefs>
    <ds:schemaRef ds:uri="http://www.w3.org/XML/1998/namespace"/>
    <ds:schemaRef ds:uri="http://purl.org/dc/dcmitype/"/>
    <ds:schemaRef ds:uri="http://purl.org/dc/elements/1.1/"/>
    <ds:schemaRef ds:uri="d8a9b28a-468d-4f89-a24a-ae448d085101"/>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46a18389-f917-48ab-8f10-3a1967a18774"/>
    <ds:schemaRef ds:uri="http://schemas.microsoft.com/office/2006/metadata/properties"/>
  </ds:schemaRefs>
</ds:datastoreItem>
</file>

<file path=customXml/itemProps3.xml><?xml version="1.0" encoding="utf-8"?>
<ds:datastoreItem xmlns:ds="http://schemas.openxmlformats.org/officeDocument/2006/customXml" ds:itemID="{E3C549A3-69A4-4111-9D7F-9ED6E69EE5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a9b28a-468d-4f89-a24a-ae448d085101"/>
    <ds:schemaRef ds:uri="46a18389-f917-48ab-8f10-3a1967a187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DOE-Sample-Slide-Highlights-Template</Template>
  <TotalTime>6337</TotalTime>
  <Words>387</Words>
  <Application>Microsoft Macintosh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DOE-Sample-Slide-Highlights-Template</vt:lpstr>
      <vt:lpstr>PowerPoint Presentation</vt:lpstr>
    </vt:vector>
  </TitlesOfParts>
  <Company>PNNL IM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Emily L</dc:creator>
  <cp:lastModifiedBy>Rice, Jennie S</cp:lastModifiedBy>
  <cp:revision>48</cp:revision>
  <cp:lastPrinted>2011-05-11T17:30:12Z</cp:lastPrinted>
  <dcterms:created xsi:type="dcterms:W3CDTF">2017-11-02T21:19:41Z</dcterms:created>
  <dcterms:modified xsi:type="dcterms:W3CDTF">2025-01-10T01:41:42Z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75333844-ddec-49b7-ae1e-c27b23a45b5c</vt:lpwstr>
  </property>
  <property fmtid="{D5CDD505-2E9C-101B-9397-08002B2CF9AE}" pid="3" name="ContentTypeId">
    <vt:lpwstr>0x01010043F6AD9F8B4FFE4AB38BD0C762315BE6</vt:lpwstr>
  </property>
  <property fmtid="{D5CDD505-2E9C-101B-9397-08002B2CF9AE}" pid="4" name="Order">
    <vt:r8>3400</vt:r8>
  </property>
  <property fmtid="{D5CDD505-2E9C-101B-9397-08002B2CF9AE}" pid="5" name="MediaServiceImageTags">
    <vt:lpwstr/>
  </property>
</Properties>
</file>