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2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3446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Develop an open-source model, Grid Operations (GO), to balance computational speed and model fidelity in production cost models for power system operations, enabling large-scale simulations of grid dynamics under climate and weather extremes.</a:t>
            </a:r>
            <a:endParaRPr lang="en-US" sz="1300" b="1" dirty="0">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Balancing Speed and Accuracy in Power Systems Operations Modeling</a:t>
            </a:r>
          </a:p>
        </p:txBody>
      </p:sp>
      <p:sp>
        <p:nvSpPr>
          <p:cNvPr id="3077" name="Text Box 6"/>
          <p:cNvSpPr txBox="1">
            <a:spLocks noChangeArrowheads="1"/>
          </p:cNvSpPr>
          <p:nvPr/>
        </p:nvSpPr>
        <p:spPr bwMode="auto">
          <a:xfrm>
            <a:off x="6212238" y="6019800"/>
            <a:ext cx="5674962"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err="1">
                <a:solidFill>
                  <a:srgbClr val="000000"/>
                </a:solidFill>
                <a:latin typeface="+mn-lt"/>
                <a:cs typeface="Arial"/>
              </a:rPr>
              <a:t>Akdemir</a:t>
            </a:r>
            <a:r>
              <a:rPr lang="en-US" altLang="en-US" sz="1000" dirty="0">
                <a:solidFill>
                  <a:srgbClr val="000000"/>
                </a:solidFill>
                <a:latin typeface="+mn-lt"/>
                <a:cs typeface="Arial"/>
              </a:rPr>
              <a:t>, Kerem </a:t>
            </a:r>
            <a:r>
              <a:rPr lang="en-US" altLang="en-US" sz="1000" dirty="0" err="1">
                <a:solidFill>
                  <a:srgbClr val="000000"/>
                </a:solidFill>
                <a:latin typeface="+mn-lt"/>
                <a:cs typeface="Arial"/>
              </a:rPr>
              <a:t>Ziya</a:t>
            </a:r>
            <a:r>
              <a:rPr lang="en-US" altLang="en-US" sz="1000" dirty="0">
                <a:solidFill>
                  <a:srgbClr val="000000"/>
                </a:solidFill>
                <a:latin typeface="+mn-lt"/>
                <a:cs typeface="Arial"/>
              </a:rPr>
              <a:t>, K. </a:t>
            </a:r>
            <a:r>
              <a:rPr lang="en-US" altLang="en-US" sz="1000" dirty="0" err="1">
                <a:solidFill>
                  <a:srgbClr val="000000"/>
                </a:solidFill>
                <a:latin typeface="+mn-lt"/>
                <a:cs typeface="Arial"/>
              </a:rPr>
              <a:t>Oikonomou</a:t>
            </a:r>
            <a:r>
              <a:rPr lang="en-US" altLang="en-US" sz="1000" dirty="0">
                <a:solidFill>
                  <a:srgbClr val="000000"/>
                </a:solidFill>
                <a:latin typeface="+mn-lt"/>
                <a:cs typeface="Arial"/>
              </a:rPr>
              <a:t>, J.D. Kern, N. </a:t>
            </a:r>
            <a:r>
              <a:rPr lang="en-US" altLang="en-US" sz="1000" dirty="0" err="1">
                <a:solidFill>
                  <a:srgbClr val="000000"/>
                </a:solidFill>
                <a:latin typeface="+mn-lt"/>
                <a:cs typeface="Arial"/>
              </a:rPr>
              <a:t>Voisin</a:t>
            </a:r>
            <a:r>
              <a:rPr lang="en-US" altLang="en-US" sz="1000" dirty="0">
                <a:solidFill>
                  <a:srgbClr val="000000"/>
                </a:solidFill>
                <a:latin typeface="+mn-lt"/>
                <a:cs typeface="Arial"/>
              </a:rPr>
              <a:t>, H. </a:t>
            </a:r>
            <a:r>
              <a:rPr lang="en-US" altLang="en-US" sz="1000" dirty="0" err="1">
                <a:solidFill>
                  <a:srgbClr val="000000"/>
                </a:solidFill>
                <a:latin typeface="+mn-lt"/>
                <a:cs typeface="Arial"/>
              </a:rPr>
              <a:t>Ssembatya</a:t>
            </a:r>
            <a:r>
              <a:rPr lang="en-US" altLang="en-US" sz="1000" dirty="0">
                <a:solidFill>
                  <a:srgbClr val="000000"/>
                </a:solidFill>
                <a:latin typeface="+mn-lt"/>
                <a:cs typeface="Arial"/>
              </a:rPr>
              <a:t>, and J. Qian. "An open-source framework for balancing computational speed and fidelity in production cost models." </a:t>
            </a:r>
            <a:r>
              <a:rPr lang="en-US" altLang="en-US" sz="1000" i="1" dirty="0">
                <a:solidFill>
                  <a:srgbClr val="000000"/>
                </a:solidFill>
                <a:latin typeface="+mn-lt"/>
                <a:cs typeface="Arial"/>
              </a:rPr>
              <a:t>Environmental Research: Energy </a:t>
            </a:r>
            <a:r>
              <a:rPr lang="en-US" altLang="en-US" sz="1000" dirty="0">
                <a:solidFill>
                  <a:srgbClr val="000000"/>
                </a:solidFill>
                <a:latin typeface="+mn-lt"/>
                <a:cs typeface="Arial"/>
              </a:rPr>
              <a:t>1, no. 1 (2024): 015003.. DOI:</a:t>
            </a:r>
            <a:r>
              <a:rPr lang="en-US" sz="1000" b="0" i="0" dirty="0">
                <a:solidFill>
                  <a:srgbClr val="222222"/>
                </a:solidFill>
                <a:effectLst/>
                <a:latin typeface="Calibri"/>
                <a:cs typeface="Calibri"/>
              </a:rPr>
              <a:t>10.1088/2753-3751/ad1751</a:t>
            </a:r>
            <a:r>
              <a:rPr lang="en-US" sz="1000" dirty="0">
                <a:solidFill>
                  <a:srgbClr val="222222"/>
                </a:solidFill>
                <a:latin typeface="Calibri"/>
                <a:cs typeface="Calibri"/>
              </a:rPr>
              <a:t> </a:t>
            </a:r>
            <a:endParaRPr lang="en-US" sz="1000" b="0" i="0" dirty="0">
              <a:solidFill>
                <a:srgbClr val="222222"/>
              </a:solidFill>
              <a:effectLst/>
              <a:cs typeface="Calibri" panose="020F0502020204030204" pitchFamily="34" charset="0"/>
            </a:endParaRPr>
          </a:p>
        </p:txBody>
      </p:sp>
      <p:sp>
        <p:nvSpPr>
          <p:cNvPr id="3078" name="TextBox 9"/>
          <p:cNvSpPr txBox="1">
            <a:spLocks noChangeArrowheads="1"/>
          </p:cNvSpPr>
          <p:nvPr/>
        </p:nvSpPr>
        <p:spPr bwMode="auto">
          <a:xfrm>
            <a:off x="6212238" y="5105400"/>
            <a:ext cx="5674962"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Tradeoff between model fidelity (ranking) and runtime for 540 simulations of operations in the Western U.S. electricity grid in 2021. Each point represents one model version out of 540. The green box shows the best model version while the orange box identifies other possible options with similar rankings but much lower runtimes. Red star shows the optimal point on this figure.</a:t>
            </a:r>
            <a:endParaRPr lang="en-US" altLang="en-US" sz="10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48364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Implement a Python-based open-source framework, Grid Operations (GO), that utilizes synthetic grid databases to create scale-adaptive production cost models (PCMs) with user-defined parameters such as the number of nodes, mathematical formulation, transmission line capacity scaling, and hurdle rate scaling. </a:t>
            </a:r>
          </a:p>
          <a:p>
            <a:pPr marL="285750" indent="-285750">
              <a:spcBef>
                <a:spcPct val="15000"/>
              </a:spcBef>
              <a:buFont typeface="Arial" pitchFamily="34" charset="0"/>
              <a:buChar char="●"/>
              <a:defRPr/>
            </a:pPr>
            <a:r>
              <a:rPr lang="en-US" sz="1300" dirty="0">
                <a:solidFill>
                  <a:prstClr val="black"/>
                </a:solidFill>
              </a:rPr>
              <a:t>Conduct a calibration process by comparing simulated locational marginal prices (LMPs) and generation mixes with historical data across various model versions, enabling the identification of PCMs that optimally balance fidelity and computational speed for large-scale power system simulations.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82138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Simplified open-source production cost models (PCMs) with fewer nodes and linear programming formulations can accurately capture electricity market operations, locational marginal prices (LMPs), and generation mix. </a:t>
            </a:r>
          </a:p>
          <a:p>
            <a:pPr marL="283464" indent="-283464">
              <a:spcBef>
                <a:spcPct val="15000"/>
              </a:spcBef>
              <a:buFont typeface="Arial" panose="020B0604020202020204" pitchFamily="34" charset="0"/>
              <a:buChar char="●"/>
            </a:pPr>
            <a:r>
              <a:rPr lang="en-US" sz="1300" dirty="0">
                <a:solidFill>
                  <a:prstClr val="black"/>
                </a:solidFill>
              </a:rPr>
              <a:t>The GO framework enables researchers to balance computational speed and model accuracy, facilitating large-scale stochastic simulations for analyzing power system vulnerabilities to climate and weather extremes.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0668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18601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4958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1026" name="Picture 2">
            <a:extLst>
              <a:ext uri="{FF2B5EF4-FFF2-40B4-BE49-F238E27FC236}">
                <a16:creationId xmlns:a16="http://schemas.microsoft.com/office/drawing/2014/main" id="{F7D99310-CFB2-89BF-A7CF-D5C54A307D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5254" y="1066800"/>
            <a:ext cx="5405746" cy="39634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6244</TotalTime>
  <Words>333</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28</cp:revision>
  <cp:lastPrinted>2011-05-11T17:30:12Z</cp:lastPrinted>
  <dcterms:created xsi:type="dcterms:W3CDTF">2017-11-02T21:19:41Z</dcterms:created>
  <dcterms:modified xsi:type="dcterms:W3CDTF">2024-03-20T22:53:14Z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