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tiff" ContentType="image/tif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  <p:sldMasterId id="2147483666" r:id="rId2"/>
    <p:sldMasterId id="2147483688" r:id="rId3"/>
  </p:sldMasterIdLst>
  <p:notesMasterIdLst>
    <p:notesMasterId r:id="rId5"/>
  </p:notesMasterIdLst>
  <p:handoutMasterIdLst>
    <p:handoutMasterId r:id="rId6"/>
  </p:handoutMasterIdLst>
  <p:sldIdLst>
    <p:sldId id="26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25"/>
    <a:srgbClr val="1C75BC"/>
    <a:srgbClr val="88AC2E"/>
    <a:srgbClr val="008000"/>
    <a:srgbClr val="106636"/>
    <a:srgbClr val="276258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1" autoAdjust="0"/>
    <p:restoredTop sz="96029" autoAdjust="0"/>
  </p:normalViewPr>
  <p:slideViewPr>
    <p:cSldViewPr snapToGrid="0" snapToObjects="1">
      <p:cViewPr varScale="1">
        <p:scale>
          <a:sx n="198" d="100"/>
          <a:sy n="198" d="100"/>
        </p:scale>
        <p:origin x="-584" y="-104"/>
      </p:cViewPr>
      <p:guideLst>
        <p:guide orient="horz" pos="2160"/>
        <p:guide pos="38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53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C703-3CBD-6E4D-BA71-3FD9FD935D5C}" type="datetimeFigureOut">
              <a:rPr lang="en-US" smtClean="0"/>
              <a:t>9/16/21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10744-5CF2-5543-BF83-A5596142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717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8C03B-BDB1-094E-85E4-DB3D905A6DF3}" type="datetimeFigureOut">
              <a:rPr lang="en-US" smtClean="0"/>
              <a:t>9/16/21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C719-3C4F-EB4F-89FE-A3D057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5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81C719-3C4F-EB4F-89FE-A3D057C59A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778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1.jpeg"/><Relationship Id="rId5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1.jpeg"/><Relationship Id="rId5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jp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1.jpeg"/><Relationship Id="rId5" Type="http://schemas.openxmlformats.org/officeDocument/2006/relationships/image" Target="../media/image2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her (EESA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8661" y="782956"/>
            <a:ext cx="5906278" cy="477100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0" baseline="0">
                <a:solidFill>
                  <a:schemeClr val="accent4"/>
                </a:solidFill>
              </a:defRPr>
            </a:lvl1pPr>
            <a:lvl2pPr>
              <a:defRPr sz="1400">
                <a:solidFill>
                  <a:schemeClr val="accent4"/>
                </a:solidFill>
              </a:defRPr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</a:t>
            </a:r>
          </a:p>
          <a:p>
            <a:pPr lvl="0"/>
            <a:r>
              <a:rPr lang="en-US" dirty="0"/>
              <a:t>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26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6933" y="5553961"/>
            <a:ext cx="4500034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27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5924939" y="1079049"/>
            <a:ext cx="630721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5924939" y="2641148"/>
            <a:ext cx="630721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29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5924939" y="4214360"/>
            <a:ext cx="63072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31" name="Picture 30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477195" y="6323281"/>
            <a:ext cx="1790936" cy="484632"/>
          </a:xfrm>
          <a:prstGeom prst="rect">
            <a:avLst/>
          </a:prstGeom>
        </p:spPr>
      </p:pic>
      <p:pic>
        <p:nvPicPr>
          <p:cNvPr id="32" name="Picture 31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8131" y="6235626"/>
            <a:ext cx="822064" cy="640080"/>
          </a:xfrm>
          <a:prstGeom prst="rect">
            <a:avLst/>
          </a:prstGeom>
        </p:spPr>
      </p:pic>
      <p:sp>
        <p:nvSpPr>
          <p:cNvPr id="33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4516967" y="6323014"/>
            <a:ext cx="4250267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35" name="Picture Placeholder 51"/>
          <p:cNvSpPr>
            <a:spLocks noGrp="1"/>
          </p:cNvSpPr>
          <p:nvPr>
            <p:ph type="pic" sz="quarter" idx="38" hasCustomPrompt="1"/>
          </p:nvPr>
        </p:nvSpPr>
        <p:spPr>
          <a:xfrm>
            <a:off x="463128" y="6330634"/>
            <a:ext cx="3844713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sp>
        <p:nvSpPr>
          <p:cNvPr id="54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12192000" cy="708660"/>
          </a:xfrm>
          <a:prstGeom prst="rect">
            <a:avLst/>
          </a:prstGeom>
          <a:solidFill>
            <a:srgbClr val="1C75BC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cxnSp>
        <p:nvCxnSpPr>
          <p:cNvPr id="55" name="Straight Connector 54"/>
          <p:cNvCxnSpPr/>
          <p:nvPr userDrawn="1"/>
        </p:nvCxnSpPr>
        <p:spPr>
          <a:xfrm>
            <a:off x="0" y="734513"/>
            <a:ext cx="12192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 userDrawn="1"/>
        </p:nvCxnSpPr>
        <p:spPr>
          <a:xfrm>
            <a:off x="0" y="6242253"/>
            <a:ext cx="12192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649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her (EESA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8661" y="782956"/>
            <a:ext cx="5906278" cy="477100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0" baseline="0">
                <a:solidFill>
                  <a:schemeClr val="accent4"/>
                </a:solidFill>
              </a:defRPr>
            </a:lvl1pPr>
            <a:lvl2pPr>
              <a:defRPr sz="1400">
                <a:solidFill>
                  <a:schemeClr val="accent4"/>
                </a:solidFill>
              </a:defRPr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</a:t>
            </a:r>
          </a:p>
          <a:p>
            <a:pPr lvl="0"/>
            <a:r>
              <a:rPr lang="en-US" dirty="0"/>
              <a:t>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26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6933" y="5553961"/>
            <a:ext cx="4500034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27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5924939" y="1079049"/>
            <a:ext cx="630721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5924939" y="2641148"/>
            <a:ext cx="630721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29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5924939" y="4214360"/>
            <a:ext cx="63072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31" name="Picture 30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477195" y="6323281"/>
            <a:ext cx="1790936" cy="484632"/>
          </a:xfrm>
          <a:prstGeom prst="rect">
            <a:avLst/>
          </a:prstGeom>
        </p:spPr>
      </p:pic>
      <p:pic>
        <p:nvPicPr>
          <p:cNvPr id="32" name="Picture 31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8131" y="6235626"/>
            <a:ext cx="822064" cy="640080"/>
          </a:xfrm>
          <a:prstGeom prst="rect">
            <a:avLst/>
          </a:prstGeom>
        </p:spPr>
      </p:pic>
      <p:sp>
        <p:nvSpPr>
          <p:cNvPr id="33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4516967" y="6323014"/>
            <a:ext cx="4250267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35" name="Picture Placeholder 51"/>
          <p:cNvSpPr>
            <a:spLocks noGrp="1"/>
          </p:cNvSpPr>
          <p:nvPr>
            <p:ph type="pic" sz="quarter" idx="38" hasCustomPrompt="1"/>
          </p:nvPr>
        </p:nvSpPr>
        <p:spPr>
          <a:xfrm>
            <a:off x="463128" y="6330634"/>
            <a:ext cx="3844713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sp>
        <p:nvSpPr>
          <p:cNvPr id="11" name="Wave 10"/>
          <p:cNvSpPr/>
          <p:nvPr userDrawn="1"/>
        </p:nvSpPr>
        <p:spPr>
          <a:xfrm>
            <a:off x="1" y="330201"/>
            <a:ext cx="12187767" cy="238125"/>
          </a:xfrm>
          <a:prstGeom prst="wave">
            <a:avLst/>
          </a:prstGeom>
          <a:solidFill>
            <a:schemeClr val="accent6">
              <a:lumMod val="7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Wave 11"/>
          <p:cNvSpPr/>
          <p:nvPr userDrawn="1"/>
        </p:nvSpPr>
        <p:spPr>
          <a:xfrm>
            <a:off x="4234" y="311151"/>
            <a:ext cx="12187767" cy="219075"/>
          </a:xfrm>
          <a:prstGeom prst="wave">
            <a:avLst/>
          </a:prstGeom>
          <a:gradFill>
            <a:gsLst>
              <a:gs pos="0">
                <a:srgbClr val="FFCC66"/>
              </a:gs>
              <a:gs pos="100000">
                <a:srgbClr val="FFF495"/>
              </a:gs>
            </a:gsLst>
            <a:lin ang="600000" scaled="0"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Wave 12"/>
          <p:cNvSpPr/>
          <p:nvPr userDrawn="1"/>
        </p:nvSpPr>
        <p:spPr>
          <a:xfrm>
            <a:off x="1" y="263526"/>
            <a:ext cx="12187767" cy="233363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Wave 13"/>
          <p:cNvSpPr/>
          <p:nvPr userDrawn="1"/>
        </p:nvSpPr>
        <p:spPr>
          <a:xfrm>
            <a:off x="0" y="65088"/>
            <a:ext cx="12192000" cy="361950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12192000" cy="3048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36888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6" name="Wave 15"/>
          <p:cNvSpPr/>
          <p:nvPr userDrawn="1"/>
        </p:nvSpPr>
        <p:spPr>
          <a:xfrm>
            <a:off x="-4233" y="557213"/>
            <a:ext cx="12196233" cy="233362"/>
          </a:xfrm>
          <a:prstGeom prst="wave">
            <a:avLst/>
          </a:prstGeom>
          <a:solidFill>
            <a:srgbClr val="6BA42C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12192000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0" y="734513"/>
            <a:ext cx="12192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0" y="6242253"/>
            <a:ext cx="12192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459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ru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12192000" cy="708660"/>
          </a:xfrm>
          <a:prstGeom prst="rect">
            <a:avLst/>
          </a:prstGeom>
          <a:solidFill>
            <a:srgbClr val="1C75BC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8661" y="782956"/>
            <a:ext cx="4467979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6933" y="5553961"/>
            <a:ext cx="4469707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4517121" y="1079049"/>
            <a:ext cx="7715033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4517121" y="2641148"/>
            <a:ext cx="7715033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17121" y="4214360"/>
            <a:ext cx="7715033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940800" y="6323281"/>
            <a:ext cx="180220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600" y="6248401"/>
            <a:ext cx="1016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4516967" y="6323014"/>
            <a:ext cx="4250267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15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463128" y="6330634"/>
            <a:ext cx="3844713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734513"/>
            <a:ext cx="12192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0" y="6242253"/>
            <a:ext cx="12192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10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88648" y="-4627"/>
            <a:ext cx="11190515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8661" y="782956"/>
            <a:ext cx="5906278" cy="477100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</a:t>
            </a:r>
          </a:p>
          <a:p>
            <a:pPr lvl="0"/>
            <a:r>
              <a:rPr lang="en-US" dirty="0"/>
              <a:t>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14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6933" y="5553961"/>
            <a:ext cx="4500034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15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5924939" y="1079049"/>
            <a:ext cx="630721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5924939" y="2641148"/>
            <a:ext cx="630721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1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5924939" y="4214360"/>
            <a:ext cx="63072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18" name="Picture 9" descr="horizontal-logo-green-text.jpg"/>
          <p:cNvPicPr>
            <a:picLocks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3" y="6354777"/>
            <a:ext cx="243978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9477195" y="6323281"/>
            <a:ext cx="1790936" cy="484632"/>
          </a:xfrm>
          <a:prstGeom prst="rect">
            <a:avLst/>
          </a:prstGeom>
        </p:spPr>
      </p:pic>
      <p:pic>
        <p:nvPicPr>
          <p:cNvPr id="20" name="Picture 1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8131" y="6235626"/>
            <a:ext cx="822064" cy="640080"/>
          </a:xfrm>
          <a:prstGeom prst="rect">
            <a:avLst/>
          </a:prstGeom>
        </p:spPr>
      </p:pic>
      <p:sp>
        <p:nvSpPr>
          <p:cNvPr id="24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4516967" y="6323014"/>
            <a:ext cx="4250267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</p:spTree>
    <p:extLst>
      <p:ext uri="{BB962C8B-B14F-4D97-AF65-F5344CB8AC3E}">
        <p14:creationId xmlns:p14="http://schemas.microsoft.com/office/powerpoint/2010/main" val="37797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88648" y="-4627"/>
            <a:ext cx="11190515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8661" y="782956"/>
            <a:ext cx="5906278" cy="477100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</a:t>
            </a:r>
          </a:p>
          <a:p>
            <a:pPr lvl="0"/>
            <a:r>
              <a:rPr lang="en-US" dirty="0"/>
              <a:t>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14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6933" y="5553961"/>
            <a:ext cx="4500034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15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5924939" y="1079049"/>
            <a:ext cx="630721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5924939" y="2641148"/>
            <a:ext cx="630721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1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5924939" y="4214360"/>
            <a:ext cx="63072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18" name="Picture 9" descr="horizontal-logo-green-text.jpg"/>
          <p:cNvPicPr>
            <a:picLocks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3" y="6354777"/>
            <a:ext cx="243978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9477195" y="6323281"/>
            <a:ext cx="1790936" cy="484632"/>
          </a:xfrm>
          <a:prstGeom prst="rect">
            <a:avLst/>
          </a:prstGeom>
        </p:spPr>
      </p:pic>
      <p:pic>
        <p:nvPicPr>
          <p:cNvPr id="20" name="Picture 1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8131" y="6235626"/>
            <a:ext cx="822064" cy="640080"/>
          </a:xfrm>
          <a:prstGeom prst="rect">
            <a:avLst/>
          </a:prstGeom>
        </p:spPr>
      </p:pic>
      <p:sp>
        <p:nvSpPr>
          <p:cNvPr id="24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4516967" y="6323014"/>
            <a:ext cx="4250267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</p:spTree>
    <p:extLst>
      <p:ext uri="{BB962C8B-B14F-4D97-AF65-F5344CB8AC3E}">
        <p14:creationId xmlns:p14="http://schemas.microsoft.com/office/powerpoint/2010/main" val="340373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shed Function SF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88648" y="-4627"/>
            <a:ext cx="11190515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7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8661" y="782956"/>
            <a:ext cx="5906278" cy="477100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</a:t>
            </a:r>
          </a:p>
          <a:p>
            <a:pPr lvl="0"/>
            <a:r>
              <a:rPr lang="en-US" dirty="0"/>
              <a:t>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18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6933" y="5553961"/>
            <a:ext cx="4500034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19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5924939" y="1079049"/>
            <a:ext cx="630721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20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5924939" y="2641148"/>
            <a:ext cx="630721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21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5924939" y="4214360"/>
            <a:ext cx="63072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22" name="Picture 9" descr="horizontal-logo-green-text.jpg"/>
          <p:cNvPicPr>
            <a:picLocks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3" y="6354777"/>
            <a:ext cx="243978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2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9477195" y="6323281"/>
            <a:ext cx="1790936" cy="484632"/>
          </a:xfrm>
          <a:prstGeom prst="rect">
            <a:avLst/>
          </a:prstGeom>
        </p:spPr>
      </p:pic>
      <p:pic>
        <p:nvPicPr>
          <p:cNvPr id="24" name="Picture 23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8131" y="6235626"/>
            <a:ext cx="822064" cy="640080"/>
          </a:xfrm>
          <a:prstGeom prst="rect">
            <a:avLst/>
          </a:prstGeom>
        </p:spPr>
      </p:pic>
      <p:pic>
        <p:nvPicPr>
          <p:cNvPr id="25" name="Picture 2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500" y="6294130"/>
            <a:ext cx="545549" cy="536820"/>
          </a:xfrm>
          <a:prstGeom prst="rect">
            <a:avLst/>
          </a:prstGeom>
        </p:spPr>
      </p:pic>
      <p:pic>
        <p:nvPicPr>
          <p:cNvPr id="2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81179" y="6294130"/>
            <a:ext cx="574378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19051" y="5308601"/>
            <a:ext cx="4497916" cy="246063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/>
              <a:t>Data available at (DOI):</a:t>
            </a:r>
          </a:p>
        </p:txBody>
      </p:sp>
      <p:sp>
        <p:nvSpPr>
          <p:cNvPr id="28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4516967" y="6323014"/>
            <a:ext cx="4250267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</p:spTree>
    <p:extLst>
      <p:ext uri="{BB962C8B-B14F-4D97-AF65-F5344CB8AC3E}">
        <p14:creationId xmlns:p14="http://schemas.microsoft.com/office/powerpoint/2010/main" val="48872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063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412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93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481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6E4DC4-08B6-704D-8054-CE4D7FA1D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33" y="27905"/>
            <a:ext cx="12175067" cy="708660"/>
          </a:xfrm>
        </p:spPr>
        <p:txBody>
          <a:bodyPr/>
          <a:lstStyle/>
          <a:p>
            <a:r>
              <a:rPr lang="en-US" altLang="zh-CN" sz="2100" dirty="0"/>
              <a:t>Evaluating</a:t>
            </a:r>
            <a:r>
              <a:rPr lang="zh-CN" altLang="en-US" sz="2100" dirty="0"/>
              <a:t> </a:t>
            </a:r>
            <a:r>
              <a:rPr lang="en-US" altLang="zh-CN" sz="2100" dirty="0"/>
              <a:t>Variable-Resolution</a:t>
            </a:r>
            <a:r>
              <a:rPr lang="zh-CN" altLang="en-US" sz="2100" dirty="0"/>
              <a:t> </a:t>
            </a:r>
            <a:r>
              <a:rPr lang="en-US" altLang="zh-CN" sz="2100" dirty="0"/>
              <a:t>CESM</a:t>
            </a:r>
            <a:r>
              <a:rPr lang="zh-CN" altLang="en-US" sz="2100" dirty="0"/>
              <a:t> </a:t>
            </a:r>
            <a:r>
              <a:rPr lang="en-US" altLang="zh-CN" sz="2100" dirty="0"/>
              <a:t>over</a:t>
            </a:r>
            <a:r>
              <a:rPr lang="zh-CN" altLang="en-US" sz="2100" dirty="0"/>
              <a:t> </a:t>
            </a:r>
            <a:r>
              <a:rPr lang="en-US" altLang="zh-CN" sz="2100" dirty="0"/>
              <a:t>China</a:t>
            </a:r>
            <a:r>
              <a:rPr lang="zh-CN" altLang="en-US" sz="2100" dirty="0"/>
              <a:t> </a:t>
            </a:r>
            <a:r>
              <a:rPr lang="en-US" altLang="zh-CN" sz="2100" dirty="0"/>
              <a:t>and</a:t>
            </a:r>
            <a:r>
              <a:rPr lang="zh-CN" altLang="en-US" sz="2100" dirty="0"/>
              <a:t> </a:t>
            </a:r>
            <a:r>
              <a:rPr lang="en-US" altLang="zh-CN" sz="2100" dirty="0"/>
              <a:t>Western</a:t>
            </a:r>
            <a:r>
              <a:rPr lang="zh-CN" altLang="en-US" sz="2100" dirty="0"/>
              <a:t> </a:t>
            </a:r>
            <a:r>
              <a:rPr lang="en-US" altLang="zh-CN" sz="2100" dirty="0"/>
              <a:t>U.S.</a:t>
            </a:r>
            <a:r>
              <a:rPr lang="zh-CN" altLang="en-US" sz="2100" dirty="0"/>
              <a:t> </a:t>
            </a:r>
            <a:r>
              <a:rPr lang="en-US" altLang="zh-CN" sz="2100" dirty="0"/>
              <a:t/>
            </a:r>
            <a:br>
              <a:rPr lang="en-US" altLang="zh-CN" sz="2100" dirty="0"/>
            </a:br>
            <a:r>
              <a:rPr lang="en-US" altLang="zh-CN" sz="2100" dirty="0"/>
              <a:t>For</a:t>
            </a:r>
            <a:r>
              <a:rPr lang="zh-CN" altLang="en-US" sz="2100" dirty="0"/>
              <a:t> </a:t>
            </a:r>
            <a:r>
              <a:rPr lang="en-US" altLang="zh-CN" sz="2100" dirty="0"/>
              <a:t>Use</a:t>
            </a:r>
            <a:r>
              <a:rPr lang="zh-CN" altLang="en-US" sz="2100" dirty="0"/>
              <a:t> </a:t>
            </a:r>
            <a:r>
              <a:rPr lang="en-US" altLang="zh-CN" sz="2100" dirty="0"/>
              <a:t>in</a:t>
            </a:r>
            <a:r>
              <a:rPr lang="zh-CN" altLang="en-US" sz="2100" dirty="0"/>
              <a:t> </a:t>
            </a:r>
            <a:r>
              <a:rPr lang="en-US" altLang="zh-CN" sz="2100" dirty="0"/>
              <a:t>Water-Energy</a:t>
            </a:r>
            <a:r>
              <a:rPr lang="zh-CN" altLang="en-US" sz="2100" dirty="0"/>
              <a:t> </a:t>
            </a:r>
            <a:r>
              <a:rPr lang="en-US" altLang="zh-CN" sz="2100" dirty="0"/>
              <a:t>Nexus</a:t>
            </a:r>
            <a:r>
              <a:rPr lang="zh-CN" altLang="en-US" sz="2100" dirty="0"/>
              <a:t> </a:t>
            </a:r>
            <a:r>
              <a:rPr lang="en-US" altLang="zh-CN" sz="2100" dirty="0"/>
              <a:t>and</a:t>
            </a:r>
            <a:r>
              <a:rPr lang="zh-CN" altLang="en-US" sz="2100" dirty="0"/>
              <a:t> </a:t>
            </a:r>
            <a:r>
              <a:rPr lang="en-US" altLang="zh-CN" sz="2100" dirty="0"/>
              <a:t>Impacts</a:t>
            </a:r>
            <a:r>
              <a:rPr lang="zh-CN" altLang="en-US" sz="2100" dirty="0"/>
              <a:t> </a:t>
            </a:r>
            <a:r>
              <a:rPr lang="en-US" altLang="zh-CN" sz="2100" dirty="0"/>
              <a:t>Modeling</a:t>
            </a:r>
            <a:endParaRPr lang="en-US" sz="21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ACE57A4-375D-0B49-BB72-44CDF51FB80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07419" y="5328680"/>
            <a:ext cx="5726642" cy="96445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zh-CN" sz="1400" dirty="0"/>
              <a:t>Xu</a:t>
            </a:r>
            <a:r>
              <a:rPr lang="zh-CN" altLang="en-US" sz="1400" dirty="0"/>
              <a:t> </a:t>
            </a:r>
            <a:r>
              <a:rPr lang="en-US" altLang="zh-CN" sz="1400" dirty="0"/>
              <a:t>Z.,</a:t>
            </a:r>
            <a:r>
              <a:rPr lang="zh-CN" altLang="en-US" sz="1400" dirty="0"/>
              <a:t> </a:t>
            </a:r>
            <a:r>
              <a:rPr lang="en-US" altLang="zh-CN" sz="1400" dirty="0"/>
              <a:t>Di</a:t>
            </a:r>
            <a:r>
              <a:rPr lang="zh-CN" altLang="en-US" sz="1400" dirty="0"/>
              <a:t> </a:t>
            </a:r>
            <a:r>
              <a:rPr lang="en-US" altLang="zh-CN" sz="1400" dirty="0"/>
              <a:t>Vittorio</a:t>
            </a:r>
            <a:r>
              <a:rPr lang="zh-CN" altLang="en-US" sz="1400" dirty="0"/>
              <a:t> </a:t>
            </a:r>
            <a:r>
              <a:rPr lang="en-US" altLang="zh-CN" sz="1400" dirty="0"/>
              <a:t>A.,</a:t>
            </a:r>
            <a:r>
              <a:rPr lang="zh-CN" altLang="en-US" sz="1400" dirty="0"/>
              <a:t> </a:t>
            </a:r>
            <a:r>
              <a:rPr lang="en-US" altLang="zh-CN" sz="1400" dirty="0"/>
              <a:t>et</a:t>
            </a:r>
            <a:r>
              <a:rPr lang="zh-CN" altLang="en-US" sz="1400" dirty="0"/>
              <a:t> </a:t>
            </a:r>
            <a:r>
              <a:rPr lang="en-US" altLang="zh-CN" sz="1400" dirty="0"/>
              <a:t>al.</a:t>
            </a:r>
            <a:r>
              <a:rPr lang="zh-CN" altLang="en-US" sz="1400" dirty="0"/>
              <a:t> </a:t>
            </a:r>
            <a:r>
              <a:rPr lang="en-US" altLang="zh-CN" sz="1400" dirty="0"/>
              <a:t>(2021</a:t>
            </a:r>
            <a:r>
              <a:rPr lang="en-US" sz="1400" dirty="0"/>
              <a:t>), </a:t>
            </a:r>
            <a:r>
              <a:rPr lang="en-US" altLang="zh-CN" sz="1400" dirty="0"/>
              <a:t>Evaluating</a:t>
            </a:r>
            <a:r>
              <a:rPr lang="zh-CN" altLang="en-US" sz="1400" dirty="0"/>
              <a:t> </a:t>
            </a:r>
            <a:r>
              <a:rPr lang="en-US" altLang="zh-CN" sz="1400" dirty="0"/>
              <a:t>Variable-Resolution</a:t>
            </a:r>
            <a:r>
              <a:rPr lang="zh-CN" altLang="en-US" sz="1400" dirty="0"/>
              <a:t> </a:t>
            </a:r>
            <a:r>
              <a:rPr lang="en-US" altLang="zh-CN" sz="1400" dirty="0"/>
              <a:t>CESM</a:t>
            </a:r>
            <a:r>
              <a:rPr lang="zh-CN" altLang="en-US" sz="1400" dirty="0"/>
              <a:t> </a:t>
            </a:r>
            <a:r>
              <a:rPr lang="en-US" altLang="zh-CN" sz="1400" dirty="0"/>
              <a:t>over</a:t>
            </a:r>
            <a:r>
              <a:rPr lang="zh-CN" altLang="en-US" sz="1400" dirty="0"/>
              <a:t> </a:t>
            </a:r>
            <a:r>
              <a:rPr lang="en-US" altLang="zh-CN" sz="1400" dirty="0"/>
              <a:t>China</a:t>
            </a:r>
            <a:r>
              <a:rPr lang="zh-CN" altLang="en-US" sz="1400" dirty="0"/>
              <a:t> </a:t>
            </a:r>
            <a:r>
              <a:rPr lang="en-US" altLang="zh-CN" sz="1400" dirty="0"/>
              <a:t>and</a:t>
            </a:r>
            <a:r>
              <a:rPr lang="zh-CN" altLang="en-US" sz="1400" dirty="0"/>
              <a:t> </a:t>
            </a:r>
            <a:r>
              <a:rPr lang="en-US" altLang="zh-CN" sz="1400" dirty="0"/>
              <a:t>western</a:t>
            </a:r>
            <a:r>
              <a:rPr lang="zh-CN" altLang="en-US" sz="1400" dirty="0"/>
              <a:t> </a:t>
            </a:r>
            <a:r>
              <a:rPr lang="en-US" altLang="zh-CN" sz="1400" dirty="0"/>
              <a:t>U.S.</a:t>
            </a:r>
            <a:r>
              <a:rPr lang="zh-CN" altLang="en-US" sz="1400" dirty="0"/>
              <a:t> </a:t>
            </a:r>
            <a:r>
              <a:rPr lang="en-US" altLang="zh-CN" sz="1400" dirty="0"/>
              <a:t>for</a:t>
            </a:r>
            <a:r>
              <a:rPr lang="zh-CN" altLang="en-US" sz="1400" dirty="0"/>
              <a:t> </a:t>
            </a:r>
            <a:r>
              <a:rPr lang="en-US" altLang="zh-CN" sz="1400" dirty="0"/>
              <a:t>use</a:t>
            </a:r>
            <a:r>
              <a:rPr lang="zh-CN" altLang="en-US" sz="1400" dirty="0"/>
              <a:t> </a:t>
            </a:r>
            <a:r>
              <a:rPr lang="en-US" altLang="zh-CN" sz="1400" dirty="0"/>
              <a:t>in</a:t>
            </a:r>
            <a:r>
              <a:rPr lang="zh-CN" altLang="en-US" sz="1400" dirty="0"/>
              <a:t> </a:t>
            </a:r>
            <a:r>
              <a:rPr lang="en-US" altLang="zh-CN" sz="1400" dirty="0"/>
              <a:t>water-energy</a:t>
            </a:r>
            <a:r>
              <a:rPr lang="zh-CN" altLang="en-US" sz="1400" dirty="0"/>
              <a:t> </a:t>
            </a:r>
            <a:r>
              <a:rPr lang="en-US" altLang="zh-CN" sz="1400" dirty="0"/>
              <a:t>nexus</a:t>
            </a:r>
            <a:r>
              <a:rPr lang="zh-CN" altLang="en-US" sz="1400" dirty="0"/>
              <a:t> </a:t>
            </a:r>
            <a:r>
              <a:rPr lang="en-US" altLang="zh-CN" sz="1400" dirty="0"/>
              <a:t>and</a:t>
            </a:r>
            <a:r>
              <a:rPr lang="zh-CN" altLang="en-US" sz="1400" dirty="0"/>
              <a:t> </a:t>
            </a:r>
            <a:r>
              <a:rPr lang="en-US" altLang="zh-CN" sz="1400" dirty="0"/>
              <a:t>impacts</a:t>
            </a:r>
            <a:r>
              <a:rPr lang="zh-CN" altLang="en-US" sz="1400" dirty="0"/>
              <a:t> </a:t>
            </a:r>
            <a:r>
              <a:rPr lang="en-US" altLang="zh-CN" sz="1400" dirty="0"/>
              <a:t>modeling</a:t>
            </a:r>
            <a:r>
              <a:rPr lang="en-US" sz="1400" dirty="0"/>
              <a:t>. </a:t>
            </a:r>
            <a:r>
              <a:rPr lang="en-US" altLang="zh-CN" sz="1400" i="1" dirty="0"/>
              <a:t>Journal</a:t>
            </a:r>
            <a:r>
              <a:rPr lang="zh-CN" altLang="en-US" sz="1400" i="1" dirty="0"/>
              <a:t> </a:t>
            </a:r>
            <a:r>
              <a:rPr lang="en-US" altLang="zh-CN" sz="1400" i="1" dirty="0"/>
              <a:t>of</a:t>
            </a:r>
            <a:r>
              <a:rPr lang="zh-CN" altLang="en-US" sz="1400" i="1" dirty="0"/>
              <a:t> </a:t>
            </a:r>
            <a:r>
              <a:rPr lang="en-US" altLang="zh-CN" sz="1400" i="1" dirty="0"/>
              <a:t>Geophysical</a:t>
            </a:r>
            <a:r>
              <a:rPr lang="zh-CN" altLang="en-US" sz="1400" i="1" dirty="0"/>
              <a:t> </a:t>
            </a:r>
            <a:r>
              <a:rPr lang="en-US" altLang="zh-CN" sz="1400" i="1" dirty="0"/>
              <a:t>Research:</a:t>
            </a:r>
            <a:r>
              <a:rPr lang="zh-CN" altLang="en-US" sz="1400" i="1" dirty="0"/>
              <a:t> </a:t>
            </a:r>
            <a:r>
              <a:rPr lang="en-US" altLang="zh-CN" sz="1400" i="1" dirty="0"/>
              <a:t>Atmospheres</a:t>
            </a:r>
            <a:r>
              <a:rPr lang="en-US" sz="1400" dirty="0"/>
              <a:t>, DOI: 10.10</a:t>
            </a:r>
            <a:r>
              <a:rPr lang="en-US" altLang="zh-CN" sz="1400" dirty="0"/>
              <a:t>29</a:t>
            </a:r>
            <a:r>
              <a:rPr lang="en-US" sz="1400" dirty="0"/>
              <a:t>/</a:t>
            </a:r>
            <a:r>
              <a:rPr lang="en-US" altLang="zh-CN" sz="1400" dirty="0"/>
              <a:t>2020JD034361</a:t>
            </a:r>
            <a:endParaRPr lang="en-US" sz="14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53B84668-F7DE-8A4E-B5FF-7270442192AD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5924939" y="2543456"/>
            <a:ext cx="6267061" cy="1212396"/>
          </a:xfrm>
        </p:spPr>
        <p:txBody>
          <a:bodyPr/>
          <a:lstStyle/>
          <a:p>
            <a:pPr algn="just"/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historical</a:t>
            </a:r>
            <a:r>
              <a:rPr lang="zh-CN" altLang="en-US" sz="1400" dirty="0"/>
              <a:t> </a:t>
            </a:r>
            <a:r>
              <a:rPr lang="en-US" altLang="zh-CN" sz="1400" dirty="0" smtClean="0"/>
              <a:t>climate</a:t>
            </a:r>
            <a:r>
              <a:rPr lang="zh-CN" altLang="en-US" sz="1400" dirty="0" smtClean="0"/>
              <a:t> </a:t>
            </a:r>
            <a:r>
              <a:rPr lang="en-US" altLang="zh-CN" sz="1400" dirty="0"/>
              <a:t>outputs</a:t>
            </a:r>
            <a:r>
              <a:rPr lang="zh-CN" altLang="en-US" sz="1400" dirty="0"/>
              <a:t> </a:t>
            </a:r>
            <a:r>
              <a:rPr lang="en-US" altLang="zh-CN" sz="1400" dirty="0"/>
              <a:t>of</a:t>
            </a:r>
            <a:r>
              <a:rPr lang="zh-CN" altLang="en-US" sz="1400" dirty="0"/>
              <a:t> </a:t>
            </a:r>
            <a:r>
              <a:rPr lang="en-US" altLang="zh-CN" sz="1400" dirty="0"/>
              <a:t>VR-CESM</a:t>
            </a:r>
            <a:r>
              <a:rPr lang="zh-CN" altLang="en-US" sz="1400" dirty="0"/>
              <a:t> </a:t>
            </a:r>
            <a:r>
              <a:rPr lang="en-US" altLang="zh-CN" sz="1400" dirty="0"/>
              <a:t>simulations</a:t>
            </a:r>
            <a:r>
              <a:rPr lang="zh-CN" altLang="en-US" sz="1400" dirty="0"/>
              <a:t> </a:t>
            </a:r>
            <a:r>
              <a:rPr lang="en-US" altLang="zh-CN" sz="1400" dirty="0"/>
              <a:t>are</a:t>
            </a:r>
            <a:r>
              <a:rPr lang="zh-CN" altLang="en-US" sz="1400" dirty="0"/>
              <a:t> </a:t>
            </a:r>
            <a:r>
              <a:rPr lang="en-US" altLang="zh-CN" sz="1400" dirty="0"/>
              <a:t>assessed</a:t>
            </a:r>
            <a:r>
              <a:rPr lang="zh-CN" altLang="en-US" sz="1400" dirty="0"/>
              <a:t> </a:t>
            </a:r>
            <a:r>
              <a:rPr lang="en-US" altLang="zh-CN" sz="1400" dirty="0"/>
              <a:t>by</a:t>
            </a:r>
            <a:r>
              <a:rPr lang="zh-CN" altLang="en-US" sz="1400" dirty="0"/>
              <a:t> </a:t>
            </a:r>
            <a:r>
              <a:rPr lang="en-US" altLang="zh-CN" sz="1400" dirty="0"/>
              <a:t>comparing</a:t>
            </a:r>
            <a:r>
              <a:rPr lang="zh-CN" altLang="en-US" sz="1400" dirty="0"/>
              <a:t> </a:t>
            </a:r>
            <a:r>
              <a:rPr lang="en-US" altLang="zh-CN" sz="1400" dirty="0"/>
              <a:t>against</a:t>
            </a:r>
            <a:r>
              <a:rPr lang="zh-CN" altLang="en-US" sz="1400" dirty="0"/>
              <a:t> </a:t>
            </a:r>
            <a:r>
              <a:rPr lang="en-US" altLang="zh-CN" sz="1400" dirty="0"/>
              <a:t>a</a:t>
            </a:r>
            <a:r>
              <a:rPr lang="zh-CN" altLang="en-US" sz="1400" dirty="0"/>
              <a:t> </a:t>
            </a:r>
            <a:r>
              <a:rPr lang="en-US" altLang="zh-CN" sz="1400" dirty="0"/>
              <a:t>group</a:t>
            </a:r>
            <a:r>
              <a:rPr lang="zh-CN" altLang="en-US" sz="1400" dirty="0"/>
              <a:t> </a:t>
            </a:r>
            <a:r>
              <a:rPr lang="en-US" altLang="zh-CN" sz="1400" dirty="0"/>
              <a:t>of</a:t>
            </a:r>
            <a:r>
              <a:rPr lang="zh-CN" altLang="en-US" sz="1400" dirty="0"/>
              <a:t> </a:t>
            </a:r>
            <a:r>
              <a:rPr lang="en-US" altLang="zh-CN" sz="1400" dirty="0"/>
              <a:t>coarser-resolution</a:t>
            </a:r>
            <a:r>
              <a:rPr lang="zh-CN" altLang="en-US" sz="1400" dirty="0"/>
              <a:t> </a:t>
            </a:r>
            <a:r>
              <a:rPr lang="en-US" altLang="zh-CN" sz="1400" dirty="0"/>
              <a:t>models,</a:t>
            </a:r>
            <a:r>
              <a:rPr lang="zh-CN" altLang="en-US" sz="1400" dirty="0"/>
              <a:t> </a:t>
            </a:r>
            <a:r>
              <a:rPr lang="en-US" altLang="zh-CN" sz="1400" dirty="0"/>
              <a:t>downscaled</a:t>
            </a:r>
            <a:r>
              <a:rPr lang="zh-CN" altLang="en-US" sz="1400" dirty="0"/>
              <a:t> </a:t>
            </a:r>
            <a:r>
              <a:rPr lang="en-US" altLang="zh-CN" sz="1400" dirty="0"/>
              <a:t>models</a:t>
            </a:r>
            <a:r>
              <a:rPr lang="zh-CN" altLang="en-US" sz="1400" dirty="0"/>
              <a:t> </a:t>
            </a:r>
            <a:r>
              <a:rPr lang="en-US" altLang="zh-CN" sz="1400" dirty="0"/>
              <a:t>and</a:t>
            </a:r>
            <a:r>
              <a:rPr lang="zh-CN" altLang="en-US" sz="1400" dirty="0"/>
              <a:t> </a:t>
            </a:r>
            <a:r>
              <a:rPr lang="en-US" altLang="zh-CN" sz="1400" dirty="0"/>
              <a:t>reference</a:t>
            </a:r>
            <a:r>
              <a:rPr lang="zh-CN" altLang="en-US" sz="1400" dirty="0"/>
              <a:t> </a:t>
            </a:r>
            <a:r>
              <a:rPr lang="en-US" altLang="zh-CN" sz="1400" dirty="0"/>
              <a:t>datasets,</a:t>
            </a:r>
            <a:r>
              <a:rPr lang="zh-CN" altLang="en-US" sz="1400" dirty="0"/>
              <a:t> </a:t>
            </a:r>
            <a:r>
              <a:rPr lang="en-US" altLang="zh-CN" sz="1400" dirty="0"/>
              <a:t>in</a:t>
            </a:r>
            <a:r>
              <a:rPr lang="zh-CN" altLang="en-US" sz="1400" dirty="0"/>
              <a:t> </a:t>
            </a:r>
            <a:r>
              <a:rPr lang="en-US" altLang="zh-CN" sz="1400" dirty="0"/>
              <a:t>both</a:t>
            </a:r>
            <a:r>
              <a:rPr lang="zh-CN" altLang="en-US" sz="1400" dirty="0"/>
              <a:t> </a:t>
            </a:r>
            <a:r>
              <a:rPr lang="en-US" altLang="zh-CN" sz="1400" dirty="0"/>
              <a:t>China</a:t>
            </a:r>
            <a:r>
              <a:rPr lang="zh-CN" altLang="en-US" sz="1400" dirty="0"/>
              <a:t> </a:t>
            </a:r>
            <a:r>
              <a:rPr lang="en-US" altLang="zh-CN" sz="1400" dirty="0"/>
              <a:t>and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western</a:t>
            </a:r>
            <a:r>
              <a:rPr lang="zh-CN" altLang="en-US" sz="1400" dirty="0"/>
              <a:t> </a:t>
            </a:r>
            <a:r>
              <a:rPr lang="en-US" altLang="zh-CN" sz="1400" dirty="0"/>
              <a:t>U.S.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assessment</a:t>
            </a:r>
            <a:r>
              <a:rPr lang="zh-CN" altLang="en-US" sz="1400" dirty="0"/>
              <a:t> </a:t>
            </a:r>
            <a:r>
              <a:rPr lang="en-US" altLang="zh-CN" sz="1400" dirty="0"/>
              <a:t>indicates</a:t>
            </a:r>
            <a:r>
              <a:rPr lang="zh-CN" altLang="en-US" sz="1400" dirty="0"/>
              <a:t> </a:t>
            </a:r>
            <a:r>
              <a:rPr lang="en-US" altLang="zh-CN" sz="1400" dirty="0"/>
              <a:t>that</a:t>
            </a:r>
            <a:r>
              <a:rPr lang="zh-CN" altLang="en-US" sz="1400" dirty="0"/>
              <a:t> </a:t>
            </a:r>
            <a:r>
              <a:rPr lang="en-US" altLang="zh-CN" sz="1400" dirty="0"/>
              <a:t>precipitation</a:t>
            </a:r>
            <a:r>
              <a:rPr lang="zh-CN" altLang="en-US" sz="1400" dirty="0"/>
              <a:t> </a:t>
            </a:r>
            <a:r>
              <a:rPr lang="en-US" altLang="zh-CN" sz="1400" dirty="0"/>
              <a:t>is</a:t>
            </a:r>
            <a:r>
              <a:rPr lang="zh-CN" altLang="en-US" sz="1400" dirty="0"/>
              <a:t> </a:t>
            </a:r>
            <a:r>
              <a:rPr lang="en-US" altLang="zh-CN" sz="1400" dirty="0"/>
              <a:t>better simulated</a:t>
            </a:r>
            <a:r>
              <a:rPr lang="zh-CN" altLang="en-US" sz="1400" dirty="0"/>
              <a:t> </a:t>
            </a:r>
            <a:r>
              <a:rPr lang="en-US" altLang="zh-CN" sz="1400" dirty="0"/>
              <a:t>by</a:t>
            </a:r>
            <a:r>
              <a:rPr lang="zh-CN" altLang="en-US" sz="1400" dirty="0"/>
              <a:t> </a:t>
            </a:r>
            <a:r>
              <a:rPr lang="en-US" altLang="zh-CN" sz="1400" dirty="0"/>
              <a:t>VR-CESM,</a:t>
            </a:r>
            <a:r>
              <a:rPr lang="zh-CN" altLang="en-US" sz="1400" dirty="0"/>
              <a:t> </a:t>
            </a:r>
            <a:r>
              <a:rPr lang="en-US" altLang="zh-CN" sz="1400" dirty="0"/>
              <a:t>while</a:t>
            </a:r>
            <a:r>
              <a:rPr lang="zh-CN" altLang="en-US" sz="1400" dirty="0"/>
              <a:t> </a:t>
            </a:r>
            <a:r>
              <a:rPr lang="en-US" altLang="zh-CN" sz="1400" dirty="0"/>
              <a:t>temperature</a:t>
            </a:r>
            <a:r>
              <a:rPr lang="zh-CN" altLang="en-US" sz="1400" dirty="0"/>
              <a:t> </a:t>
            </a:r>
            <a:r>
              <a:rPr lang="en-US" altLang="zh-CN" sz="1400" dirty="0"/>
              <a:t>results are more variable and comparable across models and locations.</a:t>
            </a:r>
            <a:r>
              <a:rPr lang="zh-CN" altLang="en-US" sz="1400" dirty="0"/>
              <a:t> </a:t>
            </a:r>
            <a:endParaRPr lang="en-US" sz="14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7FCEC56C-0F60-704A-B84B-32721B636113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/>
              <a:t>Through the CERC-WET partnership we were able to evaluate VR-CESM for eastern China against detailed data.</a:t>
            </a:r>
          </a:p>
          <a:p>
            <a:r>
              <a:rPr lang="en-US" altLang="zh-CN" dirty="0"/>
              <a:t>Simulated</a:t>
            </a:r>
            <a:r>
              <a:rPr lang="zh-CN" altLang="en-US" dirty="0"/>
              <a:t> </a:t>
            </a:r>
            <a:r>
              <a:rPr lang="en-US" altLang="zh-CN" dirty="0"/>
              <a:t>precipitation</a:t>
            </a:r>
            <a:r>
              <a:rPr lang="zh-CN" altLang="en-US" dirty="0"/>
              <a:t> </a:t>
            </a:r>
            <a:r>
              <a:rPr lang="en-US" altLang="zh-CN" dirty="0"/>
              <a:t>skill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dependent</a:t>
            </a:r>
            <a:r>
              <a:rPr lang="zh-CN" altLang="en-US" dirty="0"/>
              <a:t> </a:t>
            </a:r>
            <a:r>
              <a:rPr lang="en-US" altLang="zh-CN" dirty="0"/>
              <a:t>upon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reference</a:t>
            </a:r>
            <a:r>
              <a:rPr lang="zh-CN" altLang="en-US" dirty="0"/>
              <a:t> </a:t>
            </a:r>
            <a:r>
              <a:rPr lang="en-US" altLang="zh-CN" dirty="0"/>
              <a:t>datasets</a:t>
            </a:r>
            <a:r>
              <a:rPr lang="zh-CN" altLang="en-US" dirty="0"/>
              <a:t> </a:t>
            </a:r>
            <a:r>
              <a:rPr lang="en-US" altLang="zh-CN" dirty="0"/>
              <a:t>used.</a:t>
            </a:r>
            <a:r>
              <a:rPr lang="zh-CN" altLang="en-US" dirty="0"/>
              <a:t> </a:t>
            </a:r>
            <a:r>
              <a:rPr lang="en-US" altLang="zh-CN" dirty="0"/>
              <a:t>Precipitation</a:t>
            </a:r>
            <a:r>
              <a:rPr lang="zh-CN" altLang="en-US" dirty="0"/>
              <a:t> </a:t>
            </a:r>
            <a:r>
              <a:rPr lang="en-US" altLang="zh-CN" dirty="0"/>
              <a:t>bias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VR-CESM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smallest</a:t>
            </a:r>
            <a:r>
              <a:rPr lang="zh-CN" altLang="en-US" dirty="0"/>
              <a:t> </a:t>
            </a:r>
            <a:r>
              <a:rPr lang="en-US" altLang="zh-CN" dirty="0"/>
              <a:t>due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added</a:t>
            </a:r>
            <a:r>
              <a:rPr lang="zh-CN" altLang="en-US" dirty="0"/>
              <a:t> </a:t>
            </a:r>
            <a:r>
              <a:rPr lang="en-US" altLang="zh-CN" dirty="0"/>
              <a:t>value</a:t>
            </a:r>
            <a:r>
              <a:rPr lang="zh-CN" altLang="en-US" dirty="0"/>
              <a:t> </a:t>
            </a:r>
            <a:r>
              <a:rPr lang="en-US" altLang="zh-CN" dirty="0"/>
              <a:t>provided</a:t>
            </a:r>
            <a:r>
              <a:rPr lang="zh-CN" altLang="en-US" dirty="0"/>
              <a:t> </a:t>
            </a:r>
            <a:r>
              <a:rPr lang="en-US" altLang="zh-CN" dirty="0"/>
              <a:t>by</a:t>
            </a:r>
            <a:r>
              <a:rPr lang="zh-CN" altLang="en-US" dirty="0"/>
              <a:t> </a:t>
            </a:r>
            <a:r>
              <a:rPr lang="en-US" altLang="zh-CN" dirty="0"/>
              <a:t>resolution</a:t>
            </a:r>
            <a:r>
              <a:rPr lang="zh-CN" altLang="en-US" dirty="0"/>
              <a:t> </a:t>
            </a:r>
            <a:r>
              <a:rPr lang="en-US" altLang="zh-CN" dirty="0"/>
              <a:t>refinement.</a:t>
            </a:r>
            <a:endParaRPr lang="en-US" dirty="0"/>
          </a:p>
          <a:p>
            <a:r>
              <a:rPr lang="en-US" altLang="zh-CN" dirty="0"/>
              <a:t>Temperature</a:t>
            </a:r>
            <a:r>
              <a:rPr lang="zh-CN" altLang="en-US" dirty="0"/>
              <a:t> </a:t>
            </a:r>
            <a:r>
              <a:rPr lang="en-US" altLang="zh-CN" dirty="0"/>
              <a:t>biases</a:t>
            </a:r>
            <a:r>
              <a:rPr lang="zh-CN" altLang="en-US" dirty="0"/>
              <a:t> </a:t>
            </a:r>
            <a:r>
              <a:rPr lang="en-US" altLang="zh-CN" dirty="0"/>
              <a:t>exhibit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more</a:t>
            </a:r>
            <a:r>
              <a:rPr lang="zh-CN" altLang="en-US" dirty="0"/>
              <a:t> </a:t>
            </a:r>
            <a:r>
              <a:rPr lang="en-US" altLang="zh-CN" dirty="0"/>
              <a:t>complicated</a:t>
            </a:r>
            <a:r>
              <a:rPr lang="zh-CN" altLang="en-US" dirty="0"/>
              <a:t> </a:t>
            </a:r>
            <a:r>
              <a:rPr lang="en-US" altLang="zh-CN" dirty="0"/>
              <a:t>temporal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spatial</a:t>
            </a:r>
            <a:r>
              <a:rPr lang="zh-CN" altLang="en-US" dirty="0"/>
              <a:t> </a:t>
            </a:r>
            <a:r>
              <a:rPr lang="en-US" altLang="zh-CN" dirty="0"/>
              <a:t>pattern,</a:t>
            </a:r>
            <a:r>
              <a:rPr lang="zh-CN" altLang="en-US" dirty="0"/>
              <a:t> </a:t>
            </a:r>
            <a:r>
              <a:rPr lang="en-US" altLang="zh-CN" dirty="0"/>
              <a:t>due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interactions</a:t>
            </a:r>
            <a:r>
              <a:rPr lang="zh-CN" altLang="en-US" dirty="0"/>
              <a:t> </a:t>
            </a:r>
            <a:r>
              <a:rPr lang="en-US" altLang="zh-CN" dirty="0"/>
              <a:t>among</a:t>
            </a:r>
            <a:r>
              <a:rPr lang="zh-CN" altLang="en-US" dirty="0"/>
              <a:t> </a:t>
            </a:r>
            <a:r>
              <a:rPr lang="en-US" altLang="zh-CN" dirty="0"/>
              <a:t>processes.</a:t>
            </a:r>
            <a:r>
              <a:rPr lang="zh-CN" altLang="en-US" dirty="0"/>
              <a:t> </a:t>
            </a:r>
            <a:endParaRPr lang="en-US" altLang="zh-CN" dirty="0"/>
          </a:p>
          <a:p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conclude</a:t>
            </a:r>
            <a:r>
              <a:rPr lang="zh-CN" altLang="en-US" dirty="0"/>
              <a:t> </a:t>
            </a:r>
            <a:r>
              <a:rPr lang="en-US" altLang="zh-CN" dirty="0"/>
              <a:t>that</a:t>
            </a:r>
            <a:r>
              <a:rPr lang="zh-CN" altLang="en-US" dirty="0"/>
              <a:t> </a:t>
            </a:r>
            <a:r>
              <a:rPr lang="en-US" altLang="zh-CN" dirty="0"/>
              <a:t>VR-CESM</a:t>
            </a:r>
            <a:r>
              <a:rPr lang="zh-CN" altLang="en-US" dirty="0"/>
              <a:t> </a:t>
            </a:r>
            <a:r>
              <a:rPr lang="en-US" altLang="zh-CN" dirty="0"/>
              <a:t>outperforms</a:t>
            </a:r>
            <a:r>
              <a:rPr lang="zh-CN" altLang="en-US" dirty="0"/>
              <a:t> </a:t>
            </a:r>
            <a:r>
              <a:rPr lang="en-US" altLang="zh-CN" dirty="0"/>
              <a:t>other</a:t>
            </a:r>
            <a:r>
              <a:rPr lang="zh-CN" altLang="en-US" dirty="0"/>
              <a:t> </a:t>
            </a:r>
            <a:r>
              <a:rPr lang="en-US" altLang="zh-CN" dirty="0"/>
              <a:t>models</a:t>
            </a:r>
            <a:r>
              <a:rPr lang="zh-CN" altLang="en-US" dirty="0"/>
              <a:t> </a:t>
            </a:r>
            <a:r>
              <a:rPr lang="en-US" altLang="zh-CN" dirty="0"/>
              <a:t>evaluated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provides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best</a:t>
            </a:r>
            <a:r>
              <a:rPr lang="zh-CN" altLang="en-US" dirty="0"/>
              <a:t> </a:t>
            </a:r>
            <a:r>
              <a:rPr lang="en-US" altLang="zh-CN" dirty="0"/>
              <a:t>estimation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downscaled</a:t>
            </a:r>
            <a:r>
              <a:rPr lang="zh-CN" altLang="en-US" dirty="0"/>
              <a:t> </a:t>
            </a:r>
            <a:r>
              <a:rPr lang="en-US" altLang="zh-CN" dirty="0"/>
              <a:t>climate</a:t>
            </a:r>
            <a:r>
              <a:rPr lang="zh-CN" altLang="en-US" dirty="0"/>
              <a:t>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water-energy</a:t>
            </a:r>
            <a:r>
              <a:rPr lang="zh-CN" altLang="en-US" dirty="0"/>
              <a:t> </a:t>
            </a:r>
            <a:r>
              <a:rPr lang="en-US" altLang="zh-CN" dirty="0"/>
              <a:t>studies.</a:t>
            </a:r>
            <a:endParaRPr lang="en-US" dirty="0"/>
          </a:p>
        </p:txBody>
      </p:sp>
      <p:sp>
        <p:nvSpPr>
          <p:cNvPr id="9" name="Text Placeholder 21">
            <a:extLst>
              <a:ext uri="{FF2B5EF4-FFF2-40B4-BE49-F238E27FC236}">
                <a16:creationId xmlns:a16="http://schemas.microsoft.com/office/drawing/2014/main" xmlns="" id="{F095F797-F812-6E41-9090-390AD1A9A126}"/>
              </a:ext>
            </a:extLst>
          </p:cNvPr>
          <p:cNvSpPr txBox="1">
            <a:spLocks/>
          </p:cNvSpPr>
          <p:nvPr/>
        </p:nvSpPr>
        <p:spPr>
          <a:xfrm>
            <a:off x="5924939" y="2195391"/>
            <a:ext cx="3749040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Approach and Results </a:t>
            </a:r>
          </a:p>
        </p:txBody>
      </p:sp>
      <p:sp>
        <p:nvSpPr>
          <p:cNvPr id="10" name="Text Placeholder 21">
            <a:extLst>
              <a:ext uri="{FF2B5EF4-FFF2-40B4-BE49-F238E27FC236}">
                <a16:creationId xmlns:a16="http://schemas.microsoft.com/office/drawing/2014/main" xmlns="" id="{19DA9F49-853D-3146-A395-3AD79BA5354B}"/>
              </a:ext>
            </a:extLst>
          </p:cNvPr>
          <p:cNvSpPr txBox="1">
            <a:spLocks/>
          </p:cNvSpPr>
          <p:nvPr/>
        </p:nvSpPr>
        <p:spPr>
          <a:xfrm>
            <a:off x="5924939" y="3905619"/>
            <a:ext cx="3749040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Significance</a:t>
            </a:r>
          </a:p>
        </p:txBody>
      </p:sp>
      <p:sp>
        <p:nvSpPr>
          <p:cNvPr id="11" name="Text Placeholder 21">
            <a:extLst>
              <a:ext uri="{FF2B5EF4-FFF2-40B4-BE49-F238E27FC236}">
                <a16:creationId xmlns:a16="http://schemas.microsoft.com/office/drawing/2014/main" xmlns="" id="{7D139619-7373-4C56-8868-37677A1357BD}"/>
              </a:ext>
            </a:extLst>
          </p:cNvPr>
          <p:cNvSpPr txBox="1">
            <a:spLocks/>
          </p:cNvSpPr>
          <p:nvPr/>
        </p:nvSpPr>
        <p:spPr>
          <a:xfrm>
            <a:off x="5924939" y="759576"/>
            <a:ext cx="3749040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Scientific Challenges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4FFB42C5-E556-5C4E-8D73-6697A4AD201B}"/>
              </a:ext>
            </a:extLst>
          </p:cNvPr>
          <p:cNvSpPr txBox="1"/>
          <p:nvPr/>
        </p:nvSpPr>
        <p:spPr>
          <a:xfrm>
            <a:off x="50801" y="4635756"/>
            <a:ext cx="59076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400" dirty="0"/>
              <a:t>DJF</a:t>
            </a:r>
            <a:r>
              <a:rPr lang="zh-CN" altLang="en-US" sz="1400" dirty="0"/>
              <a:t> </a:t>
            </a:r>
            <a:r>
              <a:rPr lang="en-US" altLang="zh-CN" sz="1400" dirty="0"/>
              <a:t>and</a:t>
            </a:r>
            <a:r>
              <a:rPr lang="zh-CN" altLang="en-US" sz="1400" dirty="0"/>
              <a:t> </a:t>
            </a:r>
            <a:r>
              <a:rPr lang="en-US" altLang="zh-CN" sz="1400" dirty="0"/>
              <a:t>JJA</a:t>
            </a:r>
            <a:r>
              <a:rPr lang="zh-CN" altLang="en-US" sz="1400" dirty="0"/>
              <a:t> </a:t>
            </a:r>
            <a:r>
              <a:rPr lang="en-US" altLang="zh-CN" sz="1400" dirty="0"/>
              <a:t>precipitation,</a:t>
            </a:r>
            <a:r>
              <a:rPr lang="zh-CN" altLang="en-US" sz="1400" dirty="0"/>
              <a:t> </a:t>
            </a:r>
            <a:r>
              <a:rPr lang="en-US" altLang="zh-CN" sz="1400" dirty="0"/>
              <a:t>temperature</a:t>
            </a:r>
            <a:r>
              <a:rPr lang="zh-CN" altLang="en-US" sz="1400" dirty="0"/>
              <a:t> </a:t>
            </a:r>
            <a:r>
              <a:rPr lang="en-US" altLang="zh-CN" sz="1400" dirty="0"/>
              <a:t>and</a:t>
            </a:r>
            <a:r>
              <a:rPr lang="zh-CN" altLang="en-US" sz="1400" dirty="0"/>
              <a:t> </a:t>
            </a:r>
            <a:r>
              <a:rPr lang="en-US" altLang="zh-CN" sz="1400" dirty="0"/>
              <a:t>snow</a:t>
            </a:r>
            <a:r>
              <a:rPr lang="zh-CN" altLang="en-US" sz="1400" dirty="0"/>
              <a:t> </a:t>
            </a:r>
            <a:r>
              <a:rPr lang="en-US" altLang="zh-CN" sz="1400" dirty="0"/>
              <a:t>water</a:t>
            </a:r>
            <a:r>
              <a:rPr lang="zh-CN" altLang="en-US" sz="1400" dirty="0"/>
              <a:t> </a:t>
            </a:r>
            <a:r>
              <a:rPr lang="en-US" altLang="zh-CN" sz="1400" dirty="0"/>
              <a:t>equivalent</a:t>
            </a:r>
            <a:r>
              <a:rPr lang="zh-CN" altLang="en-US" sz="1400" dirty="0"/>
              <a:t> </a:t>
            </a:r>
            <a:r>
              <a:rPr lang="en-US" altLang="zh-CN" sz="1400" dirty="0"/>
              <a:t>biases</a:t>
            </a:r>
            <a:r>
              <a:rPr lang="zh-CN" altLang="en-US" sz="1400" dirty="0"/>
              <a:t> </a:t>
            </a:r>
            <a:r>
              <a:rPr lang="en-US" altLang="zh-CN" sz="1400" dirty="0"/>
              <a:t>of</a:t>
            </a:r>
            <a:r>
              <a:rPr lang="zh-CN" altLang="en-US" sz="1400" dirty="0"/>
              <a:t> </a:t>
            </a:r>
            <a:r>
              <a:rPr lang="en-US" altLang="zh-CN" sz="1400" dirty="0"/>
              <a:t>VR-CESM,</a:t>
            </a:r>
            <a:r>
              <a:rPr lang="zh-CN" altLang="en-US" sz="1400" dirty="0"/>
              <a:t> </a:t>
            </a:r>
            <a:r>
              <a:rPr lang="en-US" altLang="zh-CN" sz="1400" dirty="0"/>
              <a:t>CESM,</a:t>
            </a:r>
            <a:r>
              <a:rPr lang="zh-CN" altLang="en-US" sz="1400" dirty="0"/>
              <a:t> </a:t>
            </a:r>
            <a:r>
              <a:rPr lang="en-US" altLang="zh-CN" sz="1400" dirty="0"/>
              <a:t>CORDEX-NA</a:t>
            </a:r>
            <a:r>
              <a:rPr lang="zh-CN" altLang="en-US" sz="1400" dirty="0"/>
              <a:t> </a:t>
            </a:r>
            <a:r>
              <a:rPr lang="en-US" altLang="zh-CN" sz="1400" dirty="0"/>
              <a:t>and</a:t>
            </a:r>
            <a:r>
              <a:rPr lang="zh-CN" altLang="en-US" sz="1400" dirty="0"/>
              <a:t> </a:t>
            </a:r>
            <a:r>
              <a:rPr lang="en-US" altLang="zh-CN" sz="1400" dirty="0"/>
              <a:t>reference</a:t>
            </a:r>
            <a:r>
              <a:rPr lang="zh-CN" altLang="en-US" sz="1400" dirty="0"/>
              <a:t> </a:t>
            </a:r>
            <a:r>
              <a:rPr lang="en-US" altLang="zh-CN" sz="1400" dirty="0"/>
              <a:t>datasets</a:t>
            </a:r>
            <a:r>
              <a:rPr lang="zh-CN" altLang="en-US" sz="1400" dirty="0"/>
              <a:t> </a:t>
            </a:r>
            <a:r>
              <a:rPr lang="en-US" altLang="zh-CN" sz="1400" dirty="0"/>
              <a:t>(U.S:</a:t>
            </a:r>
            <a:r>
              <a:rPr lang="zh-CN" altLang="en-US" sz="1400" dirty="0"/>
              <a:t> </a:t>
            </a:r>
            <a:r>
              <a:rPr lang="en-US" altLang="zh-CN" sz="1400" dirty="0"/>
              <a:t>PRISM</a:t>
            </a:r>
            <a:r>
              <a:rPr lang="zh-CN" altLang="en-US" sz="1400" dirty="0"/>
              <a:t> </a:t>
            </a:r>
            <a:r>
              <a:rPr lang="en-US" altLang="zh-CN" sz="1400" dirty="0"/>
              <a:t>for</a:t>
            </a:r>
            <a:r>
              <a:rPr lang="zh-CN" altLang="en-US" sz="1400" dirty="0"/>
              <a:t> </a:t>
            </a:r>
            <a:r>
              <a:rPr lang="en-US" altLang="zh-CN" sz="1400" dirty="0"/>
              <a:t>all</a:t>
            </a:r>
            <a:r>
              <a:rPr lang="zh-CN" altLang="en-US" sz="1400" dirty="0"/>
              <a:t> </a:t>
            </a:r>
            <a:r>
              <a:rPr lang="en-US" altLang="zh-CN" sz="1400" dirty="0"/>
              <a:t>except</a:t>
            </a:r>
            <a:r>
              <a:rPr lang="zh-CN" altLang="en-US" sz="1400" dirty="0"/>
              <a:t> </a:t>
            </a:r>
            <a:r>
              <a:rPr lang="en-US" altLang="zh-CN" sz="1400" dirty="0" err="1"/>
              <a:t>Livneh</a:t>
            </a:r>
            <a:r>
              <a:rPr lang="zh-CN" altLang="en-US" sz="1400" dirty="0"/>
              <a:t> </a:t>
            </a:r>
            <a:r>
              <a:rPr lang="en-US" altLang="zh-CN" sz="1400" dirty="0"/>
              <a:t>for</a:t>
            </a:r>
            <a:r>
              <a:rPr lang="zh-CN" altLang="en-US" sz="1400" dirty="0"/>
              <a:t> </a:t>
            </a:r>
            <a:r>
              <a:rPr lang="en-US" altLang="zh-CN" sz="1400" dirty="0"/>
              <a:t>snow,</a:t>
            </a:r>
            <a:r>
              <a:rPr lang="zh-CN" altLang="en-US" sz="1400" dirty="0"/>
              <a:t> </a:t>
            </a:r>
            <a:r>
              <a:rPr lang="en-US" altLang="zh-CN" sz="1400" dirty="0"/>
              <a:t>China:</a:t>
            </a:r>
            <a:r>
              <a:rPr lang="zh-CN" altLang="en-US" sz="1400" dirty="0"/>
              <a:t> </a:t>
            </a:r>
            <a:r>
              <a:rPr lang="en-US" altLang="zh-CN" sz="1400" dirty="0"/>
              <a:t>CN05)</a:t>
            </a:r>
            <a:r>
              <a:rPr lang="zh-CN" altLang="en-US" sz="1400" dirty="0"/>
              <a:t> </a:t>
            </a:r>
            <a:r>
              <a:rPr lang="en-US" altLang="zh-CN" sz="1400" dirty="0"/>
              <a:t>at</a:t>
            </a:r>
            <a:r>
              <a:rPr lang="zh-CN" altLang="en-US" sz="1400" dirty="0"/>
              <a:t> </a:t>
            </a:r>
            <a:r>
              <a:rPr lang="en-US" altLang="zh-CN" sz="1400" dirty="0"/>
              <a:t>four</a:t>
            </a:r>
            <a:r>
              <a:rPr lang="zh-CN" altLang="en-US" sz="1400" dirty="0"/>
              <a:t> </a:t>
            </a:r>
            <a:r>
              <a:rPr lang="en-US" altLang="zh-CN" sz="1400" dirty="0"/>
              <a:t>regions</a:t>
            </a:r>
            <a:r>
              <a:rPr lang="zh-CN" altLang="en-US" sz="1400" dirty="0"/>
              <a:t> </a:t>
            </a:r>
            <a:r>
              <a:rPr lang="en-US" altLang="zh-CN" sz="1400" dirty="0"/>
              <a:t>in</a:t>
            </a:r>
            <a:r>
              <a:rPr lang="zh-CN" altLang="en-US" sz="1400" dirty="0"/>
              <a:t> </a:t>
            </a:r>
            <a:r>
              <a:rPr lang="en-US" altLang="zh-CN" sz="1400" dirty="0"/>
              <a:t>China</a:t>
            </a:r>
            <a:r>
              <a:rPr lang="zh-CN" altLang="en-US" sz="1400" dirty="0"/>
              <a:t> </a:t>
            </a:r>
            <a:r>
              <a:rPr lang="en-US" altLang="zh-CN" sz="1400" dirty="0"/>
              <a:t>and</a:t>
            </a:r>
            <a:r>
              <a:rPr lang="zh-CN" altLang="en-US" sz="1400" dirty="0"/>
              <a:t> </a:t>
            </a:r>
            <a:r>
              <a:rPr lang="en-US" altLang="zh-CN" sz="1400" dirty="0"/>
              <a:t>western</a:t>
            </a:r>
            <a:r>
              <a:rPr lang="zh-CN" altLang="en-US" sz="1400" dirty="0"/>
              <a:t> </a:t>
            </a:r>
            <a:r>
              <a:rPr lang="en-US" altLang="zh-CN" sz="1400" dirty="0"/>
              <a:t>U.S.</a:t>
            </a:r>
            <a:endParaRPr lang="en-US" sz="1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2C7953A-B934-2F4C-BD51-8F699FAB7209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924939" y="1037953"/>
            <a:ext cx="6307215" cy="1201283"/>
          </a:xfrm>
          <a:noFill/>
        </p:spPr>
        <p:txBody>
          <a:bodyPr/>
          <a:lstStyle/>
          <a:p>
            <a:pPr algn="just"/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refined-resolution</a:t>
            </a:r>
            <a:r>
              <a:rPr lang="zh-CN" altLang="en-US" sz="1400" dirty="0"/>
              <a:t> </a:t>
            </a:r>
            <a:r>
              <a:rPr lang="en-US" altLang="zh-CN" sz="1400" dirty="0"/>
              <a:t>global</a:t>
            </a:r>
            <a:r>
              <a:rPr lang="zh-CN" altLang="en-US" sz="1400" dirty="0"/>
              <a:t> </a:t>
            </a:r>
            <a:r>
              <a:rPr lang="en-US" altLang="zh-CN" sz="1400" dirty="0"/>
              <a:t>climate</a:t>
            </a:r>
            <a:r>
              <a:rPr lang="zh-CN" altLang="en-US" sz="1400" dirty="0"/>
              <a:t> </a:t>
            </a:r>
            <a:r>
              <a:rPr lang="en-US" altLang="zh-CN" sz="1400" dirty="0"/>
              <a:t>model</a:t>
            </a:r>
            <a:r>
              <a:rPr lang="zh-CN" altLang="en-US" sz="1400" dirty="0"/>
              <a:t> </a:t>
            </a:r>
            <a:r>
              <a:rPr lang="en-US" altLang="zh-CN" sz="1400" dirty="0"/>
              <a:t>VR-CESM’s</a:t>
            </a:r>
            <a:r>
              <a:rPr lang="zh-CN" altLang="en-US" sz="1400" dirty="0"/>
              <a:t> </a:t>
            </a:r>
            <a:r>
              <a:rPr lang="en-US" altLang="zh-CN" sz="1400" dirty="0"/>
              <a:t>performance</a:t>
            </a:r>
            <a:r>
              <a:rPr lang="zh-CN" altLang="en-US" sz="1400" dirty="0"/>
              <a:t> </a:t>
            </a:r>
            <a:r>
              <a:rPr lang="en-US" altLang="zh-CN" sz="1400" dirty="0"/>
              <a:t>has</a:t>
            </a:r>
            <a:r>
              <a:rPr lang="zh-CN" altLang="en-US" sz="1400" dirty="0"/>
              <a:t> </a:t>
            </a:r>
            <a:r>
              <a:rPr lang="en-US" altLang="zh-CN" sz="1400" dirty="0"/>
              <a:t>not</a:t>
            </a:r>
            <a:r>
              <a:rPr lang="zh-CN" altLang="en-US" sz="1400" dirty="0"/>
              <a:t> </a:t>
            </a:r>
            <a:r>
              <a:rPr lang="en-US" altLang="zh-CN" sz="1400" dirty="0"/>
              <a:t>been</a:t>
            </a:r>
            <a:r>
              <a:rPr lang="zh-CN" altLang="en-US" sz="1400" dirty="0"/>
              <a:t> </a:t>
            </a:r>
            <a:r>
              <a:rPr lang="en-US" altLang="zh-CN" sz="1400" dirty="0"/>
              <a:t>evaluated</a:t>
            </a:r>
            <a:r>
              <a:rPr lang="zh-CN" altLang="en-US" sz="1400" dirty="0"/>
              <a:t> </a:t>
            </a:r>
            <a:r>
              <a:rPr lang="en-US" altLang="zh-CN" sz="1400" dirty="0"/>
              <a:t>in</a:t>
            </a:r>
            <a:r>
              <a:rPr lang="zh-CN" altLang="en-US" sz="1400" dirty="0"/>
              <a:t> </a:t>
            </a:r>
            <a:r>
              <a:rPr lang="en-US" altLang="zh-CN" sz="1400" dirty="0"/>
              <a:t>China</a:t>
            </a:r>
            <a:r>
              <a:rPr lang="zh-CN" altLang="en-US" sz="1400" dirty="0"/>
              <a:t> </a:t>
            </a:r>
            <a:r>
              <a:rPr lang="en-US" altLang="zh-CN" sz="1400" dirty="0"/>
              <a:t>region</a:t>
            </a:r>
            <a:r>
              <a:rPr lang="zh-CN" altLang="en-US" sz="1400" dirty="0"/>
              <a:t> </a:t>
            </a:r>
            <a:r>
              <a:rPr lang="en-US" altLang="zh-CN" sz="1400" dirty="0"/>
              <a:t>due</a:t>
            </a:r>
            <a:r>
              <a:rPr lang="zh-CN" altLang="en-US" sz="1400" dirty="0"/>
              <a:t> </a:t>
            </a:r>
            <a:r>
              <a:rPr lang="en-US" altLang="zh-CN" sz="1400" dirty="0"/>
              <a:t>to</a:t>
            </a:r>
            <a:r>
              <a:rPr lang="zh-CN" altLang="en-US" sz="1400" dirty="0"/>
              <a:t> </a:t>
            </a:r>
            <a:r>
              <a:rPr lang="en-US" altLang="zh-CN" sz="1400" dirty="0"/>
              <a:t>lack of data</a:t>
            </a:r>
            <a:r>
              <a:rPr lang="zh-CN" altLang="en-US" sz="1400" dirty="0"/>
              <a:t> </a:t>
            </a:r>
            <a:r>
              <a:rPr lang="en-US" altLang="zh-CN" sz="1400" dirty="0"/>
              <a:t>availability.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assessment</a:t>
            </a:r>
            <a:r>
              <a:rPr lang="zh-CN" altLang="en-US" sz="1400" dirty="0"/>
              <a:t> </a:t>
            </a:r>
            <a:r>
              <a:rPr lang="en-US" altLang="zh-CN" sz="1400" dirty="0"/>
              <a:t>of</a:t>
            </a:r>
            <a:r>
              <a:rPr lang="zh-CN" altLang="en-US" sz="1400" dirty="0"/>
              <a:t> </a:t>
            </a:r>
            <a:r>
              <a:rPr lang="en-US" altLang="zh-CN" sz="1400" dirty="0"/>
              <a:t>model</a:t>
            </a:r>
            <a:r>
              <a:rPr lang="zh-CN" altLang="en-US" sz="1400" dirty="0"/>
              <a:t> </a:t>
            </a:r>
            <a:r>
              <a:rPr lang="en-US" altLang="zh-CN" sz="1400" dirty="0"/>
              <a:t>performance</a:t>
            </a:r>
            <a:r>
              <a:rPr lang="zh-CN" altLang="en-US" sz="1400" dirty="0"/>
              <a:t> </a:t>
            </a:r>
            <a:r>
              <a:rPr lang="en-US" altLang="zh-CN" sz="1400" dirty="0"/>
              <a:t>is critical</a:t>
            </a:r>
            <a:r>
              <a:rPr lang="zh-CN" altLang="en-US" sz="1400" dirty="0"/>
              <a:t> </a:t>
            </a:r>
            <a:r>
              <a:rPr lang="en-US" altLang="zh-CN" sz="1400" dirty="0"/>
              <a:t>for</a:t>
            </a:r>
            <a:r>
              <a:rPr lang="zh-CN" altLang="en-US" sz="1400" dirty="0"/>
              <a:t> </a:t>
            </a:r>
            <a:r>
              <a:rPr lang="en-US" altLang="zh-CN" sz="1400" dirty="0"/>
              <a:t>providing</a:t>
            </a:r>
            <a:r>
              <a:rPr lang="zh-CN" altLang="en-US" sz="1400" dirty="0"/>
              <a:t> </a:t>
            </a:r>
            <a:r>
              <a:rPr lang="en-US" altLang="zh-CN" sz="1400" dirty="0"/>
              <a:t>high-resolution</a:t>
            </a:r>
            <a:r>
              <a:rPr lang="zh-CN" altLang="en-US" sz="1400" dirty="0"/>
              <a:t> </a:t>
            </a:r>
            <a:r>
              <a:rPr lang="en-US" altLang="zh-CN" sz="1400" dirty="0"/>
              <a:t>climate</a:t>
            </a:r>
            <a:r>
              <a:rPr lang="zh-CN" altLang="en-US" sz="1400" dirty="0"/>
              <a:t> </a:t>
            </a:r>
            <a:r>
              <a:rPr lang="en-US" altLang="zh-CN" sz="1400" dirty="0"/>
              <a:t>projections</a:t>
            </a:r>
            <a:r>
              <a:rPr lang="zh-CN" altLang="en-US" sz="1400" dirty="0"/>
              <a:t> </a:t>
            </a:r>
            <a:r>
              <a:rPr lang="en-US" altLang="zh-CN" sz="1400" dirty="0"/>
              <a:t>for</a:t>
            </a:r>
            <a:r>
              <a:rPr lang="zh-CN" altLang="en-US" sz="1400" dirty="0"/>
              <a:t> </a:t>
            </a:r>
            <a:r>
              <a:rPr lang="en-US" altLang="zh-CN" sz="1400" dirty="0"/>
              <a:t>water-energy</a:t>
            </a:r>
            <a:r>
              <a:rPr lang="zh-CN" altLang="en-US" sz="1400" dirty="0"/>
              <a:t> </a:t>
            </a:r>
            <a:r>
              <a:rPr lang="en-US" altLang="zh-CN" sz="1400" dirty="0"/>
              <a:t>nexus</a:t>
            </a:r>
            <a:r>
              <a:rPr lang="zh-CN" altLang="en-US" sz="1400" dirty="0"/>
              <a:t> </a:t>
            </a:r>
            <a:r>
              <a:rPr lang="en-US" altLang="zh-CN" sz="1400" dirty="0"/>
              <a:t>and</a:t>
            </a:r>
            <a:r>
              <a:rPr lang="zh-CN" altLang="en-US" sz="1400" dirty="0"/>
              <a:t> </a:t>
            </a:r>
            <a:r>
              <a:rPr lang="en-US" altLang="zh-CN" sz="1400" dirty="0"/>
              <a:t>impact</a:t>
            </a:r>
            <a:r>
              <a:rPr lang="zh-CN" altLang="en-US" sz="1400" dirty="0"/>
              <a:t> </a:t>
            </a:r>
            <a:r>
              <a:rPr lang="en-US" altLang="zh-CN" sz="1400" dirty="0"/>
              <a:t>modeling,</a:t>
            </a:r>
            <a:r>
              <a:rPr lang="zh-CN" altLang="en-US" sz="1400" dirty="0"/>
              <a:t> </a:t>
            </a:r>
            <a:r>
              <a:rPr lang="en-US" altLang="zh-CN" sz="1400" dirty="0"/>
              <a:t>including</a:t>
            </a:r>
            <a:r>
              <a:rPr lang="zh-CN" altLang="en-US" sz="1400" dirty="0"/>
              <a:t> </a:t>
            </a:r>
            <a:r>
              <a:rPr lang="en-US" altLang="zh-CN" sz="1400" dirty="0"/>
              <a:t>wind,</a:t>
            </a:r>
            <a:r>
              <a:rPr lang="zh-CN" altLang="en-US" sz="1400" dirty="0"/>
              <a:t> </a:t>
            </a:r>
            <a:r>
              <a:rPr lang="en-US" altLang="zh-CN" sz="1400" dirty="0"/>
              <a:t>solar</a:t>
            </a:r>
            <a:r>
              <a:rPr lang="zh-CN" altLang="en-US" sz="1400" dirty="0"/>
              <a:t> </a:t>
            </a:r>
            <a:r>
              <a:rPr lang="en-US" altLang="zh-CN" sz="1400" dirty="0"/>
              <a:t>energy</a:t>
            </a:r>
            <a:r>
              <a:rPr lang="zh-CN" altLang="en-US" sz="1400" dirty="0"/>
              <a:t> </a:t>
            </a:r>
            <a:r>
              <a:rPr lang="en-US" altLang="zh-CN" sz="1400" dirty="0"/>
              <a:t>and</a:t>
            </a:r>
            <a:r>
              <a:rPr lang="zh-CN" altLang="en-US" sz="1400" dirty="0"/>
              <a:t> </a:t>
            </a:r>
            <a:r>
              <a:rPr lang="en-US" altLang="zh-CN" sz="1400" dirty="0"/>
              <a:t>groundwater</a:t>
            </a:r>
            <a:r>
              <a:rPr lang="zh-CN" altLang="en-US" sz="1400" dirty="0"/>
              <a:t> </a:t>
            </a:r>
            <a:r>
              <a:rPr lang="en-US" altLang="zh-CN" sz="1400" dirty="0"/>
              <a:t>resources.</a:t>
            </a:r>
            <a:endParaRPr lang="en-US" sz="14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775D581B-381E-004E-B01B-57B5AFD5A8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0300" y="6231994"/>
            <a:ext cx="3086100" cy="62600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BDAA10EB-67DF-E044-9A94-45D19706C1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419" y="987668"/>
            <a:ext cx="5472129" cy="364808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7B0C9B2F-1DFE-FC4D-8A3D-D35DDE47C5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555" y="769201"/>
            <a:ext cx="4371518" cy="2040042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E65C1982-007D-AB4D-947B-7082FA3FECA3}"/>
              </a:ext>
            </a:extLst>
          </p:cNvPr>
          <p:cNvSpPr/>
          <p:nvPr/>
        </p:nvSpPr>
        <p:spPr>
          <a:xfrm>
            <a:off x="4521200" y="846667"/>
            <a:ext cx="1185333" cy="19529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1381FADB-C928-0C42-8DD3-B501C4F6D82E}"/>
              </a:ext>
            </a:extLst>
          </p:cNvPr>
          <p:cNvSpPr txBox="1"/>
          <p:nvPr/>
        </p:nvSpPr>
        <p:spPr>
          <a:xfrm>
            <a:off x="4127620" y="1274197"/>
            <a:ext cx="183079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Upper:</a:t>
            </a:r>
            <a:r>
              <a:rPr lang="zh-CN" altLang="en-US" sz="1400" dirty="0"/>
              <a:t> </a:t>
            </a:r>
            <a:r>
              <a:rPr lang="en-US" altLang="zh-CN" sz="1400" dirty="0"/>
              <a:t>North</a:t>
            </a:r>
            <a:r>
              <a:rPr lang="zh-CN" altLang="en-US" sz="1400" dirty="0"/>
              <a:t> </a:t>
            </a:r>
            <a:r>
              <a:rPr lang="en-US" altLang="zh-CN" sz="1400" dirty="0"/>
              <a:t>China</a:t>
            </a:r>
            <a:r>
              <a:rPr lang="zh-CN" altLang="en-US" sz="1400" dirty="0"/>
              <a:t> </a:t>
            </a:r>
            <a:r>
              <a:rPr lang="en-US" altLang="zh-CN" sz="1400" dirty="0"/>
              <a:t>Plain</a:t>
            </a:r>
            <a:r>
              <a:rPr lang="zh-CN" altLang="en-US" sz="1400" dirty="0"/>
              <a:t> </a:t>
            </a:r>
            <a:r>
              <a:rPr lang="en-US" altLang="zh-CN" sz="1400" dirty="0"/>
              <a:t>and</a:t>
            </a:r>
            <a:r>
              <a:rPr lang="zh-CN" altLang="en-US" sz="1400" dirty="0"/>
              <a:t> </a:t>
            </a:r>
            <a:r>
              <a:rPr lang="en-US" altLang="zh-CN" sz="1400" dirty="0"/>
              <a:t>Three</a:t>
            </a:r>
            <a:r>
              <a:rPr lang="zh-CN" altLang="en-US" sz="1400" dirty="0"/>
              <a:t> </a:t>
            </a:r>
            <a:r>
              <a:rPr lang="en-US" altLang="zh-CN" sz="1400" dirty="0"/>
              <a:t>Gorges</a:t>
            </a:r>
            <a:r>
              <a:rPr lang="zh-CN" altLang="en-US" sz="1400" dirty="0"/>
              <a:t> </a:t>
            </a:r>
            <a:r>
              <a:rPr lang="en-US" altLang="zh-CN" sz="1400" dirty="0"/>
              <a:t>Dam</a:t>
            </a:r>
          </a:p>
          <a:p>
            <a:endParaRPr lang="en-US" altLang="zh-CN" sz="1400" dirty="0"/>
          </a:p>
          <a:p>
            <a:r>
              <a:rPr lang="en-US" altLang="zh-CN" sz="1400" dirty="0"/>
              <a:t>Lower:</a:t>
            </a:r>
            <a:r>
              <a:rPr lang="zh-CN" altLang="en-US" sz="1400" dirty="0"/>
              <a:t> </a:t>
            </a:r>
            <a:r>
              <a:rPr lang="en-US" altLang="zh-CN" sz="1400" dirty="0"/>
              <a:t>Pacific</a:t>
            </a:r>
            <a:r>
              <a:rPr lang="zh-CN" altLang="en-US" sz="1400" dirty="0"/>
              <a:t> </a:t>
            </a:r>
            <a:r>
              <a:rPr lang="en-US" altLang="zh-CN" sz="1400" dirty="0"/>
              <a:t>Northwest</a:t>
            </a:r>
            <a:r>
              <a:rPr lang="zh-CN" altLang="en-US" sz="1400" dirty="0"/>
              <a:t> </a:t>
            </a:r>
            <a:r>
              <a:rPr lang="en-US" altLang="zh-CN" sz="1400" dirty="0"/>
              <a:t>and</a:t>
            </a:r>
            <a:r>
              <a:rPr lang="zh-CN" altLang="en-US" sz="1400" dirty="0"/>
              <a:t> </a:t>
            </a:r>
            <a:r>
              <a:rPr lang="en-US" altLang="zh-CN" sz="1400" dirty="0"/>
              <a:t>Upper</a:t>
            </a:r>
            <a:r>
              <a:rPr lang="zh-CN" altLang="en-US" sz="1400" dirty="0"/>
              <a:t> </a:t>
            </a:r>
            <a:r>
              <a:rPr lang="en-US" altLang="zh-CN" sz="1400" dirty="0"/>
              <a:t>Colorado</a:t>
            </a:r>
            <a:r>
              <a:rPr lang="zh-CN" altLang="en-US" sz="1400" dirty="0"/>
              <a:t> </a:t>
            </a:r>
            <a:r>
              <a:rPr lang="en-US" altLang="zh-CN" sz="1400" dirty="0"/>
              <a:t>Basin</a:t>
            </a:r>
            <a:endParaRPr lang="en-US" sz="140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7B0C9B2F-1DFE-FC4D-8A3D-D35DDE47C5B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90582" t="2960" b="74089"/>
          <a:stretch/>
        </p:blipFill>
        <p:spPr>
          <a:xfrm>
            <a:off x="5148508" y="3160243"/>
            <a:ext cx="849251" cy="96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157575"/>
      </p:ext>
    </p:extLst>
  </p:cSld>
  <p:clrMapOvr>
    <a:masterClrMapping/>
  </p:clrMapOvr>
</p:sld>
</file>

<file path=ppt/theme/theme1.xml><?xml version="1.0" encoding="utf-8"?>
<a:theme xmlns:a="http://schemas.openxmlformats.org/drawingml/2006/main" name="Other EESA Highlights (not DOE-SC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z_instructio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OE-SC 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6767</TotalTime>
  <Words>345</Words>
  <Application>Microsoft Macintosh PowerPoint</Application>
  <PresentationFormat>Custom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Other EESA Highlights (not DOE-SC)</vt:lpstr>
      <vt:lpstr>z_instructions</vt:lpstr>
      <vt:lpstr>DOE-SC EESA Highlights</vt:lpstr>
      <vt:lpstr>Evaluating Variable-Resolution CESM over China and Western U.S.  For Use in Water-Energy Nexus and Impacts Modeling</vt:lpstr>
    </vt:vector>
  </TitlesOfParts>
  <Company>LBNL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 Villavert</dc:creator>
  <cp:lastModifiedBy>Alan Di Vittorio</cp:lastModifiedBy>
  <cp:revision>125</cp:revision>
  <dcterms:created xsi:type="dcterms:W3CDTF">2016-02-10T19:06:12Z</dcterms:created>
  <dcterms:modified xsi:type="dcterms:W3CDTF">2021-09-16T18:47:35Z</dcterms:modified>
</cp:coreProperties>
</file>