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66" r:id="rId2"/>
    <p:sldMasterId id="2147483688" r:id="rId3"/>
  </p:sldMasterIdLst>
  <p:notesMasterIdLst>
    <p:notesMasterId r:id="rId5"/>
  </p:notesMasterIdLst>
  <p:handoutMasterIdLst>
    <p:handoutMasterId r:id="rId6"/>
  </p:handoutMasterIdLst>
  <p:sldIdLst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1" autoAdjust="0"/>
    <p:restoredTop sz="96029" autoAdjust="0"/>
  </p:normalViewPr>
  <p:slideViewPr>
    <p:cSldViewPr snapToGrid="0" snapToObjects="1">
      <p:cViewPr varScale="1">
        <p:scale>
          <a:sx n="198" d="100"/>
          <a:sy n="198" d="100"/>
        </p:scale>
        <p:origin x="-584" y="-104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9/16/21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9/16/21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7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chemeClr val="accent4"/>
                </a:solidFill>
              </a:defRPr>
            </a:lvl1pPr>
            <a:lvl2pPr>
              <a:defRPr sz="14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6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31" name="Picture 30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32" name="Picture 31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33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35" name="Picture Placeholder 51"/>
          <p:cNvSpPr>
            <a:spLocks noGrp="1"/>
          </p:cNvSpPr>
          <p:nvPr>
            <p:ph type="pic" sz="quarter" idx="38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sp>
        <p:nvSpPr>
          <p:cNvPr id="54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55" name="Straight Connector 54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4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chemeClr val="accent4"/>
                </a:solidFill>
              </a:defRPr>
            </a:lvl1pPr>
            <a:lvl2pPr>
              <a:defRPr sz="14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6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31" name="Picture 30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32" name="Picture 31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33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35" name="Picture Placeholder 51"/>
          <p:cNvSpPr>
            <a:spLocks noGrp="1"/>
          </p:cNvSpPr>
          <p:nvPr>
            <p:ph type="pic" sz="quarter" idx="38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sp>
        <p:nvSpPr>
          <p:cNvPr id="11" name="Wave 10"/>
          <p:cNvSpPr/>
          <p:nvPr userDrawn="1"/>
        </p:nvSpPr>
        <p:spPr>
          <a:xfrm>
            <a:off x="1" y="330201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Wave 11"/>
          <p:cNvSpPr/>
          <p:nvPr userDrawn="1"/>
        </p:nvSpPr>
        <p:spPr>
          <a:xfrm>
            <a:off x="4234" y="311151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Wave 12"/>
          <p:cNvSpPr/>
          <p:nvPr userDrawn="1"/>
        </p:nvSpPr>
        <p:spPr>
          <a:xfrm>
            <a:off x="1" y="263526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Wave 13"/>
          <p:cNvSpPr/>
          <p:nvPr userDrawn="1"/>
        </p:nvSpPr>
        <p:spPr>
          <a:xfrm>
            <a:off x="0" y="65088"/>
            <a:ext cx="12192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Wave 15"/>
          <p:cNvSpPr/>
          <p:nvPr userDrawn="1"/>
        </p:nvSpPr>
        <p:spPr>
          <a:xfrm>
            <a:off x="-4233" y="557213"/>
            <a:ext cx="12196233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5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7797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8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22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4" name="Picture 23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pic>
        <p:nvPicPr>
          <p:cNvPr id="25" name="Picture 2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500" y="6294130"/>
            <a:ext cx="545549" cy="53682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81179" y="6294130"/>
            <a:ext cx="57437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9051" y="5308601"/>
            <a:ext cx="4497916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sp>
        <p:nvSpPr>
          <p:cNvPr id="28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6E4DC4-08B6-704D-8054-CE4D7FA1D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" y="27905"/>
            <a:ext cx="12175067" cy="708660"/>
          </a:xfrm>
        </p:spPr>
        <p:txBody>
          <a:bodyPr/>
          <a:lstStyle/>
          <a:p>
            <a:r>
              <a:rPr lang="en-US" altLang="zh-CN" sz="2100" dirty="0"/>
              <a:t>Evaluating</a:t>
            </a:r>
            <a:r>
              <a:rPr lang="zh-CN" altLang="en-US" sz="2100" dirty="0"/>
              <a:t> </a:t>
            </a:r>
            <a:r>
              <a:rPr lang="en-US" altLang="zh-CN" sz="2100" dirty="0"/>
              <a:t>Variable-Resolution</a:t>
            </a:r>
            <a:r>
              <a:rPr lang="zh-CN" altLang="en-US" sz="2100" dirty="0"/>
              <a:t> </a:t>
            </a:r>
            <a:r>
              <a:rPr lang="en-US" altLang="zh-CN" sz="2100" dirty="0"/>
              <a:t>CESM</a:t>
            </a:r>
            <a:r>
              <a:rPr lang="zh-CN" altLang="en-US" sz="2100" dirty="0"/>
              <a:t> </a:t>
            </a:r>
            <a:r>
              <a:rPr lang="en-US" altLang="zh-CN" sz="2100" dirty="0"/>
              <a:t>over</a:t>
            </a:r>
            <a:r>
              <a:rPr lang="zh-CN" altLang="en-US" sz="2100" dirty="0"/>
              <a:t> </a:t>
            </a:r>
            <a:r>
              <a:rPr lang="en-US" altLang="zh-CN" sz="2100" dirty="0"/>
              <a:t>China</a:t>
            </a:r>
            <a:r>
              <a:rPr lang="zh-CN" altLang="en-US" sz="2100" dirty="0"/>
              <a:t> </a:t>
            </a:r>
            <a:r>
              <a:rPr lang="en-US" altLang="zh-CN" sz="2100" dirty="0"/>
              <a:t>and</a:t>
            </a:r>
            <a:r>
              <a:rPr lang="zh-CN" altLang="en-US" sz="2100" dirty="0"/>
              <a:t> </a:t>
            </a:r>
            <a:r>
              <a:rPr lang="en-US" altLang="zh-CN" sz="2100" dirty="0"/>
              <a:t>Western</a:t>
            </a:r>
            <a:r>
              <a:rPr lang="zh-CN" altLang="en-US" sz="2100" dirty="0"/>
              <a:t> </a:t>
            </a:r>
            <a:r>
              <a:rPr lang="en-US" altLang="zh-CN" sz="2100" dirty="0"/>
              <a:t>U.S.</a:t>
            </a:r>
            <a:r>
              <a:rPr lang="zh-CN" altLang="en-US" sz="2100" dirty="0"/>
              <a:t> </a:t>
            </a:r>
            <a:r>
              <a:rPr lang="en-US" altLang="zh-CN" sz="2100" dirty="0"/>
              <a:t/>
            </a:r>
            <a:br>
              <a:rPr lang="en-US" altLang="zh-CN" sz="2100" dirty="0"/>
            </a:br>
            <a:r>
              <a:rPr lang="en-US" altLang="zh-CN" sz="2100" dirty="0"/>
              <a:t>For</a:t>
            </a:r>
            <a:r>
              <a:rPr lang="zh-CN" altLang="en-US" sz="2100" dirty="0"/>
              <a:t> </a:t>
            </a:r>
            <a:r>
              <a:rPr lang="en-US" altLang="zh-CN" sz="2100" dirty="0"/>
              <a:t>Use</a:t>
            </a:r>
            <a:r>
              <a:rPr lang="zh-CN" altLang="en-US" sz="2100" dirty="0"/>
              <a:t> </a:t>
            </a:r>
            <a:r>
              <a:rPr lang="en-US" altLang="zh-CN" sz="2100" dirty="0"/>
              <a:t>in</a:t>
            </a:r>
            <a:r>
              <a:rPr lang="zh-CN" altLang="en-US" sz="2100" dirty="0"/>
              <a:t> </a:t>
            </a:r>
            <a:r>
              <a:rPr lang="en-US" altLang="zh-CN" sz="2100" dirty="0"/>
              <a:t>Water-Energy</a:t>
            </a:r>
            <a:r>
              <a:rPr lang="zh-CN" altLang="en-US" sz="2100" dirty="0"/>
              <a:t> </a:t>
            </a:r>
            <a:r>
              <a:rPr lang="en-US" altLang="zh-CN" sz="2100" dirty="0"/>
              <a:t>Nexus</a:t>
            </a:r>
            <a:r>
              <a:rPr lang="zh-CN" altLang="en-US" sz="2100" dirty="0"/>
              <a:t> </a:t>
            </a:r>
            <a:r>
              <a:rPr lang="en-US" altLang="zh-CN" sz="2100" dirty="0"/>
              <a:t>and</a:t>
            </a:r>
            <a:r>
              <a:rPr lang="zh-CN" altLang="en-US" sz="2100" dirty="0"/>
              <a:t> </a:t>
            </a:r>
            <a:r>
              <a:rPr lang="en-US" altLang="zh-CN" sz="2100" dirty="0"/>
              <a:t>Impacts</a:t>
            </a:r>
            <a:r>
              <a:rPr lang="zh-CN" altLang="en-US" sz="2100" dirty="0"/>
              <a:t> </a:t>
            </a:r>
            <a:r>
              <a:rPr lang="en-US" altLang="zh-CN" sz="2100" dirty="0"/>
              <a:t>Modeling</a:t>
            </a:r>
            <a:endParaRPr lang="en-US" sz="2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CE57A4-375D-0B49-BB72-44CDF51FB80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7419" y="5328680"/>
            <a:ext cx="5726642" cy="9644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sz="1400" dirty="0"/>
              <a:t>Xu</a:t>
            </a:r>
            <a:r>
              <a:rPr lang="zh-CN" altLang="en-US" sz="1400" dirty="0"/>
              <a:t> </a:t>
            </a:r>
            <a:r>
              <a:rPr lang="en-US" altLang="zh-CN" sz="1400" dirty="0"/>
              <a:t>Z.,</a:t>
            </a:r>
            <a:r>
              <a:rPr lang="zh-CN" altLang="en-US" sz="1400" dirty="0"/>
              <a:t> </a:t>
            </a:r>
            <a:r>
              <a:rPr lang="en-US" altLang="zh-CN" sz="1400" dirty="0"/>
              <a:t>Di</a:t>
            </a:r>
            <a:r>
              <a:rPr lang="zh-CN" altLang="en-US" sz="1400" dirty="0"/>
              <a:t> </a:t>
            </a:r>
            <a:r>
              <a:rPr lang="en-US" altLang="zh-CN" sz="1400" dirty="0"/>
              <a:t>Vittorio</a:t>
            </a:r>
            <a:r>
              <a:rPr lang="zh-CN" altLang="en-US" sz="1400" dirty="0"/>
              <a:t> </a:t>
            </a:r>
            <a:r>
              <a:rPr lang="en-US" altLang="zh-CN" sz="1400" dirty="0"/>
              <a:t>A.,</a:t>
            </a:r>
            <a:r>
              <a:rPr lang="zh-CN" altLang="en-US" sz="1400" dirty="0"/>
              <a:t> </a:t>
            </a:r>
            <a:r>
              <a:rPr lang="en-US" altLang="zh-CN" sz="1400" dirty="0"/>
              <a:t>et</a:t>
            </a:r>
            <a:r>
              <a:rPr lang="zh-CN" altLang="en-US" sz="1400" dirty="0"/>
              <a:t> </a:t>
            </a:r>
            <a:r>
              <a:rPr lang="en-US" altLang="zh-CN" sz="1400" dirty="0"/>
              <a:t>al.</a:t>
            </a:r>
            <a:r>
              <a:rPr lang="zh-CN" altLang="en-US" sz="1400" dirty="0"/>
              <a:t> </a:t>
            </a:r>
            <a:r>
              <a:rPr lang="en-US" altLang="zh-CN" sz="1400" dirty="0"/>
              <a:t>(2021</a:t>
            </a:r>
            <a:r>
              <a:rPr lang="en-US" sz="1400" dirty="0"/>
              <a:t>), </a:t>
            </a:r>
            <a:r>
              <a:rPr lang="en-US" altLang="zh-CN" sz="1400" dirty="0"/>
              <a:t>Evaluating</a:t>
            </a:r>
            <a:r>
              <a:rPr lang="zh-CN" altLang="en-US" sz="1400" dirty="0"/>
              <a:t> </a:t>
            </a:r>
            <a:r>
              <a:rPr lang="en-US" altLang="zh-CN" sz="1400" dirty="0"/>
              <a:t>Variable-Resolution</a:t>
            </a:r>
            <a:r>
              <a:rPr lang="zh-CN" altLang="en-US" sz="1400" dirty="0"/>
              <a:t> </a:t>
            </a:r>
            <a:r>
              <a:rPr lang="en-US" altLang="zh-CN" sz="1400" dirty="0"/>
              <a:t>CESM</a:t>
            </a:r>
            <a:r>
              <a:rPr lang="zh-CN" altLang="en-US" sz="1400" dirty="0"/>
              <a:t> </a:t>
            </a:r>
            <a:r>
              <a:rPr lang="en-US" altLang="zh-CN" sz="1400" dirty="0"/>
              <a:t>over</a:t>
            </a:r>
            <a:r>
              <a:rPr lang="zh-CN" altLang="en-US" sz="1400" dirty="0"/>
              <a:t> </a:t>
            </a:r>
            <a:r>
              <a:rPr lang="en-US" altLang="zh-CN" sz="1400" dirty="0"/>
              <a:t>China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western</a:t>
            </a:r>
            <a:r>
              <a:rPr lang="zh-CN" altLang="en-US" sz="1400" dirty="0"/>
              <a:t> </a:t>
            </a:r>
            <a:r>
              <a:rPr lang="en-US" altLang="zh-CN" sz="1400" dirty="0"/>
              <a:t>U.S.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/>
              <a:t>use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water-energy</a:t>
            </a:r>
            <a:r>
              <a:rPr lang="zh-CN" altLang="en-US" sz="1400" dirty="0"/>
              <a:t> </a:t>
            </a:r>
            <a:r>
              <a:rPr lang="en-US" altLang="zh-CN" sz="1400" dirty="0"/>
              <a:t>nexus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impacts</a:t>
            </a:r>
            <a:r>
              <a:rPr lang="zh-CN" altLang="en-US" sz="1400" dirty="0"/>
              <a:t> </a:t>
            </a:r>
            <a:r>
              <a:rPr lang="en-US" altLang="zh-CN" sz="1400" dirty="0"/>
              <a:t>modeling</a:t>
            </a:r>
            <a:r>
              <a:rPr lang="en-US" sz="1400" dirty="0"/>
              <a:t>. </a:t>
            </a:r>
            <a:r>
              <a:rPr lang="en-US" altLang="zh-CN" sz="1400" i="1" dirty="0"/>
              <a:t>Journal</a:t>
            </a:r>
            <a:r>
              <a:rPr lang="zh-CN" altLang="en-US" sz="1400" i="1" dirty="0"/>
              <a:t> </a:t>
            </a:r>
            <a:r>
              <a:rPr lang="en-US" altLang="zh-CN" sz="1400" i="1" dirty="0"/>
              <a:t>of</a:t>
            </a:r>
            <a:r>
              <a:rPr lang="zh-CN" altLang="en-US" sz="1400" i="1" dirty="0"/>
              <a:t> </a:t>
            </a:r>
            <a:r>
              <a:rPr lang="en-US" altLang="zh-CN" sz="1400" i="1" dirty="0"/>
              <a:t>Geophysical</a:t>
            </a:r>
            <a:r>
              <a:rPr lang="zh-CN" altLang="en-US" sz="1400" i="1" dirty="0"/>
              <a:t> </a:t>
            </a:r>
            <a:r>
              <a:rPr lang="en-US" altLang="zh-CN" sz="1400" i="1" dirty="0"/>
              <a:t>Research:</a:t>
            </a:r>
            <a:r>
              <a:rPr lang="zh-CN" altLang="en-US" sz="1400" i="1" dirty="0"/>
              <a:t> </a:t>
            </a:r>
            <a:r>
              <a:rPr lang="en-US" altLang="zh-CN" sz="1400" i="1" dirty="0"/>
              <a:t>Atmospheres</a:t>
            </a:r>
            <a:r>
              <a:rPr lang="en-US" sz="1400" dirty="0"/>
              <a:t>, DOI: 10.10</a:t>
            </a:r>
            <a:r>
              <a:rPr lang="en-US" altLang="zh-CN" sz="1400" dirty="0"/>
              <a:t>29</a:t>
            </a:r>
            <a:r>
              <a:rPr lang="en-US" sz="1400" dirty="0"/>
              <a:t>/</a:t>
            </a:r>
            <a:r>
              <a:rPr lang="en-US" altLang="zh-CN" sz="1400" dirty="0"/>
              <a:t>2020JD034361</a:t>
            </a:r>
            <a:endParaRPr lang="en-US" sz="1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3B84668-F7DE-8A4E-B5FF-7270442192A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924939" y="2543456"/>
            <a:ext cx="6267061" cy="1212396"/>
          </a:xfrm>
        </p:spPr>
        <p:txBody>
          <a:bodyPr/>
          <a:lstStyle/>
          <a:p>
            <a:pPr algn="just"/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historical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climate</a:t>
            </a:r>
            <a:r>
              <a:rPr lang="zh-CN" altLang="en-US" sz="1400" dirty="0" smtClean="0"/>
              <a:t> </a:t>
            </a:r>
            <a:r>
              <a:rPr lang="en-US" altLang="zh-CN" sz="1400" dirty="0"/>
              <a:t>outputs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VR-CESM</a:t>
            </a:r>
            <a:r>
              <a:rPr lang="zh-CN" altLang="en-US" sz="1400" dirty="0"/>
              <a:t> </a:t>
            </a:r>
            <a:r>
              <a:rPr lang="en-US" altLang="zh-CN" sz="1400" dirty="0"/>
              <a:t>simulations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assessed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comparing</a:t>
            </a:r>
            <a:r>
              <a:rPr lang="zh-CN" altLang="en-US" sz="1400" dirty="0"/>
              <a:t> </a:t>
            </a:r>
            <a:r>
              <a:rPr lang="en-US" altLang="zh-CN" sz="1400" dirty="0"/>
              <a:t>against</a:t>
            </a:r>
            <a:r>
              <a:rPr lang="zh-CN" altLang="en-US" sz="1400" dirty="0"/>
              <a:t> </a:t>
            </a:r>
            <a:r>
              <a:rPr lang="en-US" altLang="zh-CN" sz="1400" dirty="0"/>
              <a:t>a</a:t>
            </a:r>
            <a:r>
              <a:rPr lang="zh-CN" altLang="en-US" sz="1400" dirty="0"/>
              <a:t> </a:t>
            </a:r>
            <a:r>
              <a:rPr lang="en-US" altLang="zh-CN" sz="1400" dirty="0"/>
              <a:t>group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coarser-resolution</a:t>
            </a:r>
            <a:r>
              <a:rPr lang="zh-CN" altLang="en-US" sz="1400" dirty="0"/>
              <a:t> </a:t>
            </a:r>
            <a:r>
              <a:rPr lang="en-US" altLang="zh-CN" sz="1400" dirty="0"/>
              <a:t>models,</a:t>
            </a:r>
            <a:r>
              <a:rPr lang="zh-CN" altLang="en-US" sz="1400" dirty="0"/>
              <a:t> </a:t>
            </a:r>
            <a:r>
              <a:rPr lang="en-US" altLang="zh-CN" sz="1400" dirty="0"/>
              <a:t>downscaled</a:t>
            </a:r>
            <a:r>
              <a:rPr lang="zh-CN" altLang="en-US" sz="1400" dirty="0"/>
              <a:t> </a:t>
            </a:r>
            <a:r>
              <a:rPr lang="en-US" altLang="zh-CN" sz="1400" dirty="0"/>
              <a:t>models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reference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both</a:t>
            </a:r>
            <a:r>
              <a:rPr lang="zh-CN" altLang="en-US" sz="1400" dirty="0"/>
              <a:t> </a:t>
            </a:r>
            <a:r>
              <a:rPr lang="en-US" altLang="zh-CN" sz="1400" dirty="0"/>
              <a:t>China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western</a:t>
            </a:r>
            <a:r>
              <a:rPr lang="zh-CN" altLang="en-US" sz="1400" dirty="0"/>
              <a:t> </a:t>
            </a:r>
            <a:r>
              <a:rPr lang="en-US" altLang="zh-CN" sz="1400" dirty="0"/>
              <a:t>U.S.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assessment</a:t>
            </a:r>
            <a:r>
              <a:rPr lang="zh-CN" altLang="en-US" sz="1400" dirty="0"/>
              <a:t> </a:t>
            </a:r>
            <a:r>
              <a:rPr lang="en-US" altLang="zh-CN" sz="1400" dirty="0"/>
              <a:t>indicates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precipitation</a:t>
            </a:r>
            <a:r>
              <a:rPr lang="zh-CN" altLang="en-US" sz="1400" dirty="0"/>
              <a:t> </a:t>
            </a:r>
            <a:r>
              <a:rPr lang="en-US" altLang="zh-CN" sz="1400" dirty="0"/>
              <a:t>is</a:t>
            </a:r>
            <a:r>
              <a:rPr lang="zh-CN" altLang="en-US" sz="1400" dirty="0"/>
              <a:t> </a:t>
            </a:r>
            <a:r>
              <a:rPr lang="en-US" altLang="zh-CN" sz="1400" dirty="0"/>
              <a:t>better simulated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VR-CESM,</a:t>
            </a:r>
            <a:r>
              <a:rPr lang="zh-CN" altLang="en-US" sz="1400" dirty="0"/>
              <a:t> </a:t>
            </a:r>
            <a:r>
              <a:rPr lang="en-US" altLang="zh-CN" sz="1400" dirty="0"/>
              <a:t>while</a:t>
            </a:r>
            <a:r>
              <a:rPr lang="zh-CN" altLang="en-US" sz="1400" dirty="0"/>
              <a:t> </a:t>
            </a:r>
            <a:r>
              <a:rPr lang="en-US" altLang="zh-CN" sz="1400" dirty="0"/>
              <a:t>temperature</a:t>
            </a:r>
            <a:r>
              <a:rPr lang="zh-CN" altLang="en-US" sz="1400" dirty="0"/>
              <a:t> </a:t>
            </a:r>
            <a:r>
              <a:rPr lang="en-US" altLang="zh-CN" sz="1400" dirty="0"/>
              <a:t>results are more variable and comparable across models and locations.</a:t>
            </a:r>
            <a:r>
              <a:rPr lang="zh-CN" altLang="en-US" sz="1400" dirty="0"/>
              <a:t> </a:t>
            </a:r>
            <a:endParaRPr lang="en-US" sz="1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7FCEC56C-0F60-704A-B84B-32721B63611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Through the CERC-WET partnership we were able to evaluate VR-CESM for eastern China against detailed data.</a:t>
            </a:r>
          </a:p>
          <a:p>
            <a:r>
              <a:rPr lang="en-US" altLang="zh-CN" dirty="0"/>
              <a:t>Simulated</a:t>
            </a:r>
            <a:r>
              <a:rPr lang="zh-CN" altLang="en-US" dirty="0"/>
              <a:t> </a:t>
            </a:r>
            <a:r>
              <a:rPr lang="en-US" altLang="zh-CN" dirty="0"/>
              <a:t>precipitation</a:t>
            </a:r>
            <a:r>
              <a:rPr lang="zh-CN" altLang="en-US" dirty="0"/>
              <a:t> </a:t>
            </a:r>
            <a:r>
              <a:rPr lang="en-US" altLang="zh-CN" dirty="0"/>
              <a:t>skill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dependent</a:t>
            </a:r>
            <a:r>
              <a:rPr lang="zh-CN" altLang="en-US" dirty="0"/>
              <a:t> </a:t>
            </a:r>
            <a:r>
              <a:rPr lang="en-US" altLang="zh-CN" dirty="0"/>
              <a:t>upon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reference</a:t>
            </a:r>
            <a:r>
              <a:rPr lang="zh-CN" altLang="en-US" dirty="0"/>
              <a:t> </a:t>
            </a:r>
            <a:r>
              <a:rPr lang="en-US" altLang="zh-CN" dirty="0"/>
              <a:t>datasets</a:t>
            </a:r>
            <a:r>
              <a:rPr lang="zh-CN" altLang="en-US" dirty="0"/>
              <a:t> </a:t>
            </a:r>
            <a:r>
              <a:rPr lang="en-US" altLang="zh-CN" dirty="0"/>
              <a:t>used.</a:t>
            </a:r>
            <a:r>
              <a:rPr lang="zh-CN" altLang="en-US" dirty="0"/>
              <a:t> </a:t>
            </a:r>
            <a:r>
              <a:rPr lang="en-US" altLang="zh-CN" dirty="0"/>
              <a:t>Precipitation</a:t>
            </a:r>
            <a:r>
              <a:rPr lang="zh-CN" altLang="en-US" dirty="0"/>
              <a:t> </a:t>
            </a:r>
            <a:r>
              <a:rPr lang="en-US" altLang="zh-CN" dirty="0"/>
              <a:t>bias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VR-CESM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smallest</a:t>
            </a:r>
            <a:r>
              <a:rPr lang="zh-CN" altLang="en-US" dirty="0"/>
              <a:t> </a:t>
            </a:r>
            <a:r>
              <a:rPr lang="en-US" altLang="zh-CN" dirty="0"/>
              <a:t>due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added</a:t>
            </a:r>
            <a:r>
              <a:rPr lang="zh-CN" altLang="en-US" dirty="0"/>
              <a:t> </a:t>
            </a:r>
            <a:r>
              <a:rPr lang="en-US" altLang="zh-CN" dirty="0"/>
              <a:t>value</a:t>
            </a:r>
            <a:r>
              <a:rPr lang="zh-CN" altLang="en-US" dirty="0"/>
              <a:t> </a:t>
            </a:r>
            <a:r>
              <a:rPr lang="en-US" altLang="zh-CN" dirty="0"/>
              <a:t>provided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resolution</a:t>
            </a:r>
            <a:r>
              <a:rPr lang="zh-CN" altLang="en-US" dirty="0"/>
              <a:t> </a:t>
            </a:r>
            <a:r>
              <a:rPr lang="en-US" altLang="zh-CN" dirty="0"/>
              <a:t>refinement.</a:t>
            </a:r>
            <a:endParaRPr lang="en-US" dirty="0"/>
          </a:p>
          <a:p>
            <a:r>
              <a:rPr lang="en-US" altLang="zh-CN" dirty="0"/>
              <a:t>Temperature</a:t>
            </a:r>
            <a:r>
              <a:rPr lang="zh-CN" altLang="en-US" dirty="0"/>
              <a:t> </a:t>
            </a:r>
            <a:r>
              <a:rPr lang="en-US" altLang="zh-CN" dirty="0"/>
              <a:t>biases</a:t>
            </a:r>
            <a:r>
              <a:rPr lang="zh-CN" altLang="en-US" dirty="0"/>
              <a:t> </a:t>
            </a:r>
            <a:r>
              <a:rPr lang="en-US" altLang="zh-CN" dirty="0"/>
              <a:t>exhibit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complicated</a:t>
            </a:r>
            <a:r>
              <a:rPr lang="zh-CN" altLang="en-US" dirty="0"/>
              <a:t> </a:t>
            </a:r>
            <a:r>
              <a:rPr lang="en-US" altLang="zh-CN" dirty="0"/>
              <a:t>temporal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spatial</a:t>
            </a:r>
            <a:r>
              <a:rPr lang="zh-CN" altLang="en-US" dirty="0"/>
              <a:t> </a:t>
            </a:r>
            <a:r>
              <a:rPr lang="en-US" altLang="zh-CN" dirty="0"/>
              <a:t>pattern,</a:t>
            </a:r>
            <a:r>
              <a:rPr lang="zh-CN" altLang="en-US" dirty="0"/>
              <a:t> </a:t>
            </a:r>
            <a:r>
              <a:rPr lang="en-US" altLang="zh-CN" dirty="0"/>
              <a:t>due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interactions</a:t>
            </a:r>
            <a:r>
              <a:rPr lang="zh-CN" altLang="en-US" dirty="0"/>
              <a:t> </a:t>
            </a:r>
            <a:r>
              <a:rPr lang="en-US" altLang="zh-CN" dirty="0"/>
              <a:t>among</a:t>
            </a:r>
            <a:r>
              <a:rPr lang="zh-CN" altLang="en-US" dirty="0"/>
              <a:t> </a:t>
            </a:r>
            <a:r>
              <a:rPr lang="en-US" altLang="zh-CN" dirty="0"/>
              <a:t>processes.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conclude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VR-CESM</a:t>
            </a:r>
            <a:r>
              <a:rPr lang="zh-CN" altLang="en-US" dirty="0"/>
              <a:t> </a:t>
            </a:r>
            <a:r>
              <a:rPr lang="en-US" altLang="zh-CN" dirty="0"/>
              <a:t>outperforms</a:t>
            </a:r>
            <a:r>
              <a:rPr lang="zh-CN" altLang="en-US" dirty="0"/>
              <a:t> </a:t>
            </a:r>
            <a:r>
              <a:rPr lang="en-US" altLang="zh-CN" dirty="0"/>
              <a:t>other</a:t>
            </a:r>
            <a:r>
              <a:rPr lang="zh-CN" altLang="en-US" dirty="0"/>
              <a:t> </a:t>
            </a:r>
            <a:r>
              <a:rPr lang="en-US" altLang="zh-CN" dirty="0"/>
              <a:t>models</a:t>
            </a:r>
            <a:r>
              <a:rPr lang="zh-CN" altLang="en-US" dirty="0"/>
              <a:t> </a:t>
            </a:r>
            <a:r>
              <a:rPr lang="en-US" altLang="zh-CN" dirty="0"/>
              <a:t>evaluated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provides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best</a:t>
            </a:r>
            <a:r>
              <a:rPr lang="zh-CN" altLang="en-US" dirty="0"/>
              <a:t> </a:t>
            </a:r>
            <a:r>
              <a:rPr lang="en-US" altLang="zh-CN" dirty="0"/>
              <a:t>estimation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downscaled</a:t>
            </a:r>
            <a:r>
              <a:rPr lang="zh-CN" altLang="en-US" dirty="0"/>
              <a:t> </a:t>
            </a:r>
            <a:r>
              <a:rPr lang="en-US" altLang="zh-CN" dirty="0"/>
              <a:t>climate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water-energy</a:t>
            </a:r>
            <a:r>
              <a:rPr lang="zh-CN" altLang="en-US" dirty="0"/>
              <a:t> </a:t>
            </a:r>
            <a:r>
              <a:rPr lang="en-US" altLang="zh-CN" dirty="0"/>
              <a:t>studies.</a:t>
            </a:r>
            <a:endParaRPr lang="en-US" dirty="0"/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xmlns="" id="{F095F797-F812-6E41-9090-390AD1A9A126}"/>
              </a:ext>
            </a:extLst>
          </p:cNvPr>
          <p:cNvSpPr txBox="1">
            <a:spLocks/>
          </p:cNvSpPr>
          <p:nvPr/>
        </p:nvSpPr>
        <p:spPr>
          <a:xfrm>
            <a:off x="5924939" y="2195391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Approach and Results 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xmlns="" id="{19DA9F49-853D-3146-A395-3AD79BA5354B}"/>
              </a:ext>
            </a:extLst>
          </p:cNvPr>
          <p:cNvSpPr txBox="1">
            <a:spLocks/>
          </p:cNvSpPr>
          <p:nvPr/>
        </p:nvSpPr>
        <p:spPr>
          <a:xfrm>
            <a:off x="5924939" y="3905619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xmlns="" id="{7D139619-7373-4C56-8868-37677A1357BD}"/>
              </a:ext>
            </a:extLst>
          </p:cNvPr>
          <p:cNvSpPr txBox="1">
            <a:spLocks/>
          </p:cNvSpPr>
          <p:nvPr/>
        </p:nvSpPr>
        <p:spPr>
          <a:xfrm>
            <a:off x="5924939" y="759576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Challenges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FFB42C5-E556-5C4E-8D73-6697A4AD201B}"/>
              </a:ext>
            </a:extLst>
          </p:cNvPr>
          <p:cNvSpPr txBox="1"/>
          <p:nvPr/>
        </p:nvSpPr>
        <p:spPr>
          <a:xfrm>
            <a:off x="50801" y="4635756"/>
            <a:ext cx="59076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400" dirty="0"/>
              <a:t>DJF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JJA</a:t>
            </a:r>
            <a:r>
              <a:rPr lang="zh-CN" altLang="en-US" sz="1400" dirty="0"/>
              <a:t> </a:t>
            </a:r>
            <a:r>
              <a:rPr lang="en-US" altLang="zh-CN" sz="1400" dirty="0"/>
              <a:t>precipitation,</a:t>
            </a:r>
            <a:r>
              <a:rPr lang="zh-CN" altLang="en-US" sz="1400" dirty="0"/>
              <a:t> </a:t>
            </a:r>
            <a:r>
              <a:rPr lang="en-US" altLang="zh-CN" sz="1400" dirty="0"/>
              <a:t>temperature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snow</a:t>
            </a:r>
            <a:r>
              <a:rPr lang="zh-CN" altLang="en-US" sz="1400" dirty="0"/>
              <a:t> </a:t>
            </a:r>
            <a:r>
              <a:rPr lang="en-US" altLang="zh-CN" sz="1400" dirty="0"/>
              <a:t>water</a:t>
            </a:r>
            <a:r>
              <a:rPr lang="zh-CN" altLang="en-US" sz="1400" dirty="0"/>
              <a:t> </a:t>
            </a:r>
            <a:r>
              <a:rPr lang="en-US" altLang="zh-CN" sz="1400" dirty="0"/>
              <a:t>equivalent</a:t>
            </a:r>
            <a:r>
              <a:rPr lang="zh-CN" altLang="en-US" sz="1400" dirty="0"/>
              <a:t> </a:t>
            </a:r>
            <a:r>
              <a:rPr lang="en-US" altLang="zh-CN" sz="1400" dirty="0"/>
              <a:t>biases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VR-CESM,</a:t>
            </a:r>
            <a:r>
              <a:rPr lang="zh-CN" altLang="en-US" sz="1400" dirty="0"/>
              <a:t> </a:t>
            </a:r>
            <a:r>
              <a:rPr lang="en-US" altLang="zh-CN" sz="1400" dirty="0"/>
              <a:t>CESM,</a:t>
            </a:r>
            <a:r>
              <a:rPr lang="zh-CN" altLang="en-US" sz="1400" dirty="0"/>
              <a:t> </a:t>
            </a:r>
            <a:r>
              <a:rPr lang="en-US" altLang="zh-CN" sz="1400" dirty="0"/>
              <a:t>CORDEX-NA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reference</a:t>
            </a:r>
            <a:r>
              <a:rPr lang="zh-CN" altLang="en-US" sz="1400" dirty="0"/>
              <a:t> </a:t>
            </a:r>
            <a:r>
              <a:rPr lang="en-US" altLang="zh-CN" sz="1400" dirty="0"/>
              <a:t>datasets</a:t>
            </a:r>
            <a:r>
              <a:rPr lang="zh-CN" altLang="en-US" sz="1400" dirty="0"/>
              <a:t> </a:t>
            </a:r>
            <a:r>
              <a:rPr lang="en-US" altLang="zh-CN" sz="1400" dirty="0"/>
              <a:t>(U.S:</a:t>
            </a:r>
            <a:r>
              <a:rPr lang="zh-CN" altLang="en-US" sz="1400" dirty="0"/>
              <a:t> </a:t>
            </a:r>
            <a:r>
              <a:rPr lang="en-US" altLang="zh-CN" sz="1400" dirty="0"/>
              <a:t>PRISM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/>
              <a:t>all</a:t>
            </a:r>
            <a:r>
              <a:rPr lang="zh-CN" altLang="en-US" sz="1400" dirty="0"/>
              <a:t> </a:t>
            </a:r>
            <a:r>
              <a:rPr lang="en-US" altLang="zh-CN" sz="1400" dirty="0"/>
              <a:t>except</a:t>
            </a:r>
            <a:r>
              <a:rPr lang="zh-CN" altLang="en-US" sz="1400" dirty="0"/>
              <a:t> </a:t>
            </a:r>
            <a:r>
              <a:rPr lang="en-US" altLang="zh-CN" sz="1400" dirty="0" err="1"/>
              <a:t>Livneh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/>
              <a:t>snow,</a:t>
            </a:r>
            <a:r>
              <a:rPr lang="zh-CN" altLang="en-US" sz="1400" dirty="0"/>
              <a:t> </a:t>
            </a:r>
            <a:r>
              <a:rPr lang="en-US" altLang="zh-CN" sz="1400" dirty="0"/>
              <a:t>China:</a:t>
            </a:r>
            <a:r>
              <a:rPr lang="zh-CN" altLang="en-US" sz="1400" dirty="0"/>
              <a:t> </a:t>
            </a:r>
            <a:r>
              <a:rPr lang="en-US" altLang="zh-CN" sz="1400" dirty="0"/>
              <a:t>CN05)</a:t>
            </a:r>
            <a:r>
              <a:rPr lang="zh-CN" altLang="en-US" sz="1400" dirty="0"/>
              <a:t> </a:t>
            </a:r>
            <a:r>
              <a:rPr lang="en-US" altLang="zh-CN" sz="1400" dirty="0"/>
              <a:t>at</a:t>
            </a:r>
            <a:r>
              <a:rPr lang="zh-CN" altLang="en-US" sz="1400" dirty="0"/>
              <a:t> </a:t>
            </a:r>
            <a:r>
              <a:rPr lang="en-US" altLang="zh-CN" sz="1400" dirty="0"/>
              <a:t>four</a:t>
            </a:r>
            <a:r>
              <a:rPr lang="zh-CN" altLang="en-US" sz="1400" dirty="0"/>
              <a:t> </a:t>
            </a:r>
            <a:r>
              <a:rPr lang="en-US" altLang="zh-CN" sz="1400" dirty="0"/>
              <a:t>regions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China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western</a:t>
            </a:r>
            <a:r>
              <a:rPr lang="zh-CN" altLang="en-US" sz="1400" dirty="0"/>
              <a:t> </a:t>
            </a:r>
            <a:r>
              <a:rPr lang="en-US" altLang="zh-CN" sz="1400" dirty="0"/>
              <a:t>U.S.</a:t>
            </a:r>
            <a:endParaRPr lang="en-US" sz="1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C7953A-B934-2F4C-BD51-8F699FAB720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924939" y="1037953"/>
            <a:ext cx="6307215" cy="1201283"/>
          </a:xfrm>
          <a:noFill/>
        </p:spPr>
        <p:txBody>
          <a:bodyPr/>
          <a:lstStyle/>
          <a:p>
            <a:pPr algn="just"/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refined-resolution</a:t>
            </a:r>
            <a:r>
              <a:rPr lang="zh-CN" altLang="en-US" sz="1400" dirty="0"/>
              <a:t> </a:t>
            </a:r>
            <a:r>
              <a:rPr lang="en-US" altLang="zh-CN" sz="1400" dirty="0"/>
              <a:t>global</a:t>
            </a:r>
            <a:r>
              <a:rPr lang="zh-CN" altLang="en-US" sz="1400" dirty="0"/>
              <a:t> </a:t>
            </a:r>
            <a:r>
              <a:rPr lang="en-US" altLang="zh-CN" sz="1400" dirty="0"/>
              <a:t>climate</a:t>
            </a:r>
            <a:r>
              <a:rPr lang="zh-CN" altLang="en-US" sz="1400" dirty="0"/>
              <a:t> </a:t>
            </a:r>
            <a:r>
              <a:rPr lang="en-US" altLang="zh-CN" sz="1400" dirty="0"/>
              <a:t>model</a:t>
            </a:r>
            <a:r>
              <a:rPr lang="zh-CN" altLang="en-US" sz="1400" dirty="0"/>
              <a:t> </a:t>
            </a:r>
            <a:r>
              <a:rPr lang="en-US" altLang="zh-CN" sz="1400" dirty="0"/>
              <a:t>VR-CESM’s</a:t>
            </a:r>
            <a:r>
              <a:rPr lang="zh-CN" altLang="en-US" sz="1400" dirty="0"/>
              <a:t> </a:t>
            </a:r>
            <a:r>
              <a:rPr lang="en-US" altLang="zh-CN" sz="1400" dirty="0"/>
              <a:t>performance</a:t>
            </a:r>
            <a:r>
              <a:rPr lang="zh-CN" altLang="en-US" sz="1400" dirty="0"/>
              <a:t> </a:t>
            </a:r>
            <a:r>
              <a:rPr lang="en-US" altLang="zh-CN" sz="1400" dirty="0"/>
              <a:t>has</a:t>
            </a:r>
            <a:r>
              <a:rPr lang="zh-CN" altLang="en-US" sz="1400" dirty="0"/>
              <a:t> </a:t>
            </a:r>
            <a:r>
              <a:rPr lang="en-US" altLang="zh-CN" sz="1400" dirty="0"/>
              <a:t>not</a:t>
            </a:r>
            <a:r>
              <a:rPr lang="zh-CN" altLang="en-US" sz="1400" dirty="0"/>
              <a:t> </a:t>
            </a:r>
            <a:r>
              <a:rPr lang="en-US" altLang="zh-CN" sz="1400" dirty="0"/>
              <a:t>been</a:t>
            </a:r>
            <a:r>
              <a:rPr lang="zh-CN" altLang="en-US" sz="1400" dirty="0"/>
              <a:t> </a:t>
            </a:r>
            <a:r>
              <a:rPr lang="en-US" altLang="zh-CN" sz="1400" dirty="0"/>
              <a:t>evaluated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China</a:t>
            </a:r>
            <a:r>
              <a:rPr lang="zh-CN" altLang="en-US" sz="1400" dirty="0"/>
              <a:t> </a:t>
            </a:r>
            <a:r>
              <a:rPr lang="en-US" altLang="zh-CN" sz="1400" dirty="0"/>
              <a:t>region</a:t>
            </a:r>
            <a:r>
              <a:rPr lang="zh-CN" altLang="en-US" sz="1400" dirty="0"/>
              <a:t> </a:t>
            </a:r>
            <a:r>
              <a:rPr lang="en-US" altLang="zh-CN" sz="1400" dirty="0"/>
              <a:t>due</a:t>
            </a:r>
            <a:r>
              <a:rPr lang="zh-CN" altLang="en-US" sz="1400" dirty="0"/>
              <a:t> </a:t>
            </a:r>
            <a:r>
              <a:rPr lang="en-US" altLang="zh-CN" sz="1400" dirty="0"/>
              <a:t>to</a:t>
            </a:r>
            <a:r>
              <a:rPr lang="zh-CN" altLang="en-US" sz="1400" dirty="0"/>
              <a:t> </a:t>
            </a:r>
            <a:r>
              <a:rPr lang="en-US" altLang="zh-CN" sz="1400" dirty="0"/>
              <a:t>lack of data</a:t>
            </a:r>
            <a:r>
              <a:rPr lang="zh-CN" altLang="en-US" sz="1400" dirty="0"/>
              <a:t> </a:t>
            </a:r>
            <a:r>
              <a:rPr lang="en-US" altLang="zh-CN" sz="1400" dirty="0"/>
              <a:t>availability.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assessment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model</a:t>
            </a:r>
            <a:r>
              <a:rPr lang="zh-CN" altLang="en-US" sz="1400" dirty="0"/>
              <a:t> </a:t>
            </a:r>
            <a:r>
              <a:rPr lang="en-US" altLang="zh-CN" sz="1400" dirty="0"/>
              <a:t>performance</a:t>
            </a:r>
            <a:r>
              <a:rPr lang="zh-CN" altLang="en-US" sz="1400" dirty="0"/>
              <a:t> </a:t>
            </a:r>
            <a:r>
              <a:rPr lang="en-US" altLang="zh-CN" sz="1400" dirty="0"/>
              <a:t>is critical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/>
              <a:t>providing</a:t>
            </a:r>
            <a:r>
              <a:rPr lang="zh-CN" altLang="en-US" sz="1400" dirty="0"/>
              <a:t> </a:t>
            </a:r>
            <a:r>
              <a:rPr lang="en-US" altLang="zh-CN" sz="1400" dirty="0"/>
              <a:t>high-resolution</a:t>
            </a:r>
            <a:r>
              <a:rPr lang="zh-CN" altLang="en-US" sz="1400" dirty="0"/>
              <a:t> </a:t>
            </a:r>
            <a:r>
              <a:rPr lang="en-US" altLang="zh-CN" sz="1400" dirty="0"/>
              <a:t>climate</a:t>
            </a:r>
            <a:r>
              <a:rPr lang="zh-CN" altLang="en-US" sz="1400" dirty="0"/>
              <a:t> </a:t>
            </a:r>
            <a:r>
              <a:rPr lang="en-US" altLang="zh-CN" sz="1400" dirty="0"/>
              <a:t>projections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/>
              <a:t>water-energy</a:t>
            </a:r>
            <a:r>
              <a:rPr lang="zh-CN" altLang="en-US" sz="1400" dirty="0"/>
              <a:t> </a:t>
            </a:r>
            <a:r>
              <a:rPr lang="en-US" altLang="zh-CN" sz="1400" dirty="0"/>
              <a:t>nexus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impact</a:t>
            </a:r>
            <a:r>
              <a:rPr lang="zh-CN" altLang="en-US" sz="1400" dirty="0"/>
              <a:t> </a:t>
            </a:r>
            <a:r>
              <a:rPr lang="en-US" altLang="zh-CN" sz="1400" dirty="0"/>
              <a:t>modeling,</a:t>
            </a:r>
            <a:r>
              <a:rPr lang="zh-CN" altLang="en-US" sz="1400" dirty="0"/>
              <a:t> </a:t>
            </a:r>
            <a:r>
              <a:rPr lang="en-US" altLang="zh-CN" sz="1400" dirty="0"/>
              <a:t>including</a:t>
            </a:r>
            <a:r>
              <a:rPr lang="zh-CN" altLang="en-US" sz="1400" dirty="0"/>
              <a:t> </a:t>
            </a:r>
            <a:r>
              <a:rPr lang="en-US" altLang="zh-CN" sz="1400" dirty="0"/>
              <a:t>wind,</a:t>
            </a:r>
            <a:r>
              <a:rPr lang="zh-CN" altLang="en-US" sz="1400" dirty="0"/>
              <a:t> </a:t>
            </a:r>
            <a:r>
              <a:rPr lang="en-US" altLang="zh-CN" sz="1400" dirty="0"/>
              <a:t>solar</a:t>
            </a:r>
            <a:r>
              <a:rPr lang="zh-CN" altLang="en-US" sz="1400" dirty="0"/>
              <a:t> </a:t>
            </a:r>
            <a:r>
              <a:rPr lang="en-US" altLang="zh-CN" sz="1400" dirty="0"/>
              <a:t>energy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groundwater</a:t>
            </a:r>
            <a:r>
              <a:rPr lang="zh-CN" altLang="en-US" sz="1400" dirty="0"/>
              <a:t> </a:t>
            </a:r>
            <a:r>
              <a:rPr lang="en-US" altLang="zh-CN" sz="1400" dirty="0"/>
              <a:t>resources.</a:t>
            </a:r>
            <a:endParaRPr lang="en-US" sz="1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75D581B-381E-004E-B01B-57B5AFD5A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300" y="6231994"/>
            <a:ext cx="3086100" cy="6260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BDAA10EB-67DF-E044-9A94-45D19706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9" y="987668"/>
            <a:ext cx="5472129" cy="36480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B0C9B2F-1DFE-FC4D-8A3D-D35DDE47C5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555" y="769201"/>
            <a:ext cx="4371518" cy="204004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65C1982-007D-AB4D-947B-7082FA3FECA3}"/>
              </a:ext>
            </a:extLst>
          </p:cNvPr>
          <p:cNvSpPr/>
          <p:nvPr/>
        </p:nvSpPr>
        <p:spPr>
          <a:xfrm>
            <a:off x="4521200" y="846667"/>
            <a:ext cx="1185333" cy="1952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381FADB-C928-0C42-8DD3-B501C4F6D82E}"/>
              </a:ext>
            </a:extLst>
          </p:cNvPr>
          <p:cNvSpPr txBox="1"/>
          <p:nvPr/>
        </p:nvSpPr>
        <p:spPr>
          <a:xfrm>
            <a:off x="4127620" y="1274197"/>
            <a:ext cx="183079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Upper:</a:t>
            </a:r>
            <a:r>
              <a:rPr lang="zh-CN" altLang="en-US" sz="1400" dirty="0"/>
              <a:t> </a:t>
            </a:r>
            <a:r>
              <a:rPr lang="en-US" altLang="zh-CN" sz="1400" dirty="0"/>
              <a:t>North</a:t>
            </a:r>
            <a:r>
              <a:rPr lang="zh-CN" altLang="en-US" sz="1400" dirty="0"/>
              <a:t> </a:t>
            </a:r>
            <a:r>
              <a:rPr lang="en-US" altLang="zh-CN" sz="1400" dirty="0"/>
              <a:t>China</a:t>
            </a:r>
            <a:r>
              <a:rPr lang="zh-CN" altLang="en-US" sz="1400" dirty="0"/>
              <a:t> </a:t>
            </a:r>
            <a:r>
              <a:rPr lang="en-US" altLang="zh-CN" sz="1400" dirty="0"/>
              <a:t>Plain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Three</a:t>
            </a:r>
            <a:r>
              <a:rPr lang="zh-CN" altLang="en-US" sz="1400" dirty="0"/>
              <a:t> </a:t>
            </a:r>
            <a:r>
              <a:rPr lang="en-US" altLang="zh-CN" sz="1400" dirty="0"/>
              <a:t>Gorges</a:t>
            </a:r>
            <a:r>
              <a:rPr lang="zh-CN" altLang="en-US" sz="1400" dirty="0"/>
              <a:t> </a:t>
            </a:r>
            <a:r>
              <a:rPr lang="en-US" altLang="zh-CN" sz="1400" dirty="0"/>
              <a:t>Dam</a:t>
            </a:r>
          </a:p>
          <a:p>
            <a:endParaRPr lang="en-US" altLang="zh-CN" sz="1400" dirty="0"/>
          </a:p>
          <a:p>
            <a:r>
              <a:rPr lang="en-US" altLang="zh-CN" sz="1400" dirty="0"/>
              <a:t>Lower:</a:t>
            </a:r>
            <a:r>
              <a:rPr lang="zh-CN" altLang="en-US" sz="1400" dirty="0"/>
              <a:t> </a:t>
            </a:r>
            <a:r>
              <a:rPr lang="en-US" altLang="zh-CN" sz="1400" dirty="0"/>
              <a:t>Pacific</a:t>
            </a:r>
            <a:r>
              <a:rPr lang="zh-CN" altLang="en-US" sz="1400" dirty="0"/>
              <a:t> </a:t>
            </a:r>
            <a:r>
              <a:rPr lang="en-US" altLang="zh-CN" sz="1400" dirty="0"/>
              <a:t>Northwest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Upper</a:t>
            </a:r>
            <a:r>
              <a:rPr lang="zh-CN" altLang="en-US" sz="1400" dirty="0"/>
              <a:t> </a:t>
            </a:r>
            <a:r>
              <a:rPr lang="en-US" altLang="zh-CN" sz="1400" dirty="0"/>
              <a:t>Colorado</a:t>
            </a:r>
            <a:r>
              <a:rPr lang="zh-CN" altLang="en-US" sz="1400" dirty="0"/>
              <a:t> </a:t>
            </a:r>
            <a:r>
              <a:rPr lang="en-US" altLang="zh-CN" sz="1400" dirty="0"/>
              <a:t>Basin</a:t>
            </a:r>
            <a:endParaRPr lang="en-US" sz="1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7B0C9B2F-1DFE-FC4D-8A3D-D35DDE47C5B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0582" t="2960" b="74089"/>
          <a:stretch/>
        </p:blipFill>
        <p:spPr>
          <a:xfrm>
            <a:off x="5148508" y="3160243"/>
            <a:ext cx="849251" cy="96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57575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_instru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6767</TotalTime>
  <Words>345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Other EESA Highlights (not DOE-SC)</vt:lpstr>
      <vt:lpstr>z_instructions</vt:lpstr>
      <vt:lpstr>DOE-SC EESA Highlights</vt:lpstr>
      <vt:lpstr>Evaluating Variable-Resolution CESM over China and Western U.S.  For Use in Water-Energy Nexus and Impacts Modeling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Alan Di Vittorio</cp:lastModifiedBy>
  <cp:revision>125</cp:revision>
  <dcterms:created xsi:type="dcterms:W3CDTF">2016-02-10T19:06:12Z</dcterms:created>
  <dcterms:modified xsi:type="dcterms:W3CDTF">2021-09-16T18:47:35Z</dcterms:modified>
</cp:coreProperties>
</file>