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sldIdLst>
    <p:sldId id="194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1E1A0C-325D-2718-028C-2EF09A114F58}" name="Church, Michael (CONTR)" initials="C(" userId="S::michael.church@science.doe.gov::479f6357-057b-45eb-85ae-b0563a2bd212" providerId="AD"/>
  <p188:author id="{246F786B-FCDF-1919-4FE6-B6E91F74E9A6}" name="Houston, Karyn (EXT)" initials="HK(" userId="S::Karyn.Houston@science.doe.gov::9349e374-4c09-49c7-a2cb-2b4b72d75c3e" providerId="AD"/>
  <p188:author id="{233E85B2-6FE5-A7D4-E8C7-2EC7C2B7CC00}" name="Kinney, Adam" initials="RK" userId="S::Adam.Kinney@science.doe.gov::997506a0-0f54-4d76-990e-b5a50ed5f116" providerId="AD"/>
  <p188:author id="{C034EADE-F057-9E0E-4987-90EC67665423}" name="Michael Church" initials="MC" userId="S::Michael.Church@science.doe.gov::479f6357-057b-45eb-85ae-b0563a2bd212" providerId="AD"/>
  <p188:author id="{1E31F5E1-970A-03C2-A400-64CD0F4F79B1}" name="Mikhail Zhernenkov" initials="MZ" userId="S::Mikhail.Zhernenkov@science.doe.gov::7c953c3a-5f07-4f77-b7f7-b5dbf125bb71" providerId="AD"/>
  <p188:author id="{B2412FF7-AAA0-3732-506D-2D78470574D9}" name="Keavney, Dava" initials="KD" userId="S::Dava.Keavney@science.doe.gov::36a3175f-9503-446e-879c-6ad2048a5c6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36A"/>
    <a:srgbClr val="333333"/>
    <a:srgbClr val="555555"/>
    <a:srgbClr val="3B5458"/>
    <a:srgbClr val="541D14"/>
    <a:srgbClr val="072815"/>
    <a:srgbClr val="0D212F"/>
    <a:srgbClr val="0B2C45"/>
    <a:srgbClr val="F8F8F8"/>
    <a:srgbClr val="1628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954C03-F464-A633-3944-F591ECBA64AC}" v="27" dt="2024-01-16T19:29:52.218"/>
    <p1510:client id="{7C850C72-03DF-4F7D-96C8-A57D42EFC934}" v="160" dt="2024-01-16T19:26:10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/>
    <p:restoredTop sz="96405"/>
  </p:normalViewPr>
  <p:slideViewPr>
    <p:cSldViewPr snapToGrid="0">
      <p:cViewPr varScale="1">
        <p:scale>
          <a:sx n="104" d="100"/>
          <a:sy n="104" d="100"/>
        </p:scale>
        <p:origin x="10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04AAC-AABB-4199-9EB4-05C09D18F960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3856A-75D2-42A6-90A7-46D3019DB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73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222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0663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76D4B8-3D7E-42E7-AF06-6D9133F7F08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95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28257" y="6413161"/>
            <a:ext cx="968829" cy="36512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F182ACA-94E5-43E6-83F8-799916BA6B59}" type="datetime1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1316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5622878"/>
            <a:ext cx="12192000" cy="1235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289" y="5815220"/>
            <a:ext cx="4894439" cy="90110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162800" y="5917273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accent1"/>
                </a:solidFill>
                <a:latin typeface="+mj-lt"/>
              </a:rPr>
              <a:t>https://science.osti.gov/</a:t>
            </a:r>
          </a:p>
        </p:txBody>
      </p:sp>
    </p:spTree>
    <p:extLst>
      <p:ext uri="{BB962C8B-B14F-4D97-AF65-F5344CB8AC3E}">
        <p14:creationId xmlns:p14="http://schemas.microsoft.com/office/powerpoint/2010/main" val="396370745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</p:spTree>
    <p:extLst>
      <p:ext uri="{BB962C8B-B14F-4D97-AF65-F5344CB8AC3E}">
        <p14:creationId xmlns:p14="http://schemas.microsoft.com/office/powerpoint/2010/main" val="1411718491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</p:spTree>
    <p:extLst>
      <p:ext uri="{BB962C8B-B14F-4D97-AF65-F5344CB8AC3E}">
        <p14:creationId xmlns:p14="http://schemas.microsoft.com/office/powerpoint/2010/main" val="413042442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F554804-D3F1-4E4C-9D0A-99063A42E6CF}"/>
              </a:ext>
            </a:extLst>
          </p:cNvPr>
          <p:cNvSpPr/>
          <p:nvPr userDrawn="1"/>
        </p:nvSpPr>
        <p:spPr>
          <a:xfrm>
            <a:off x="533399" y="365125"/>
            <a:ext cx="11125199" cy="60066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937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BD320D-9AE5-495A-8DCF-E560C7CE69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65125"/>
            <a:ext cx="11125199" cy="1325563"/>
          </a:xfrm>
          <a:noFill/>
          <a:effectLst/>
        </p:spPr>
        <p:txBody>
          <a:bodyPr>
            <a:normAutofit/>
          </a:bodyPr>
          <a:lstStyle>
            <a:lvl1pPr>
              <a:defRPr sz="3200">
                <a:latin typeface="Arial Black" panose="020B0A04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FA30B88-A952-44AD-A005-15181C4C38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3400" y="1690687"/>
            <a:ext cx="11125200" cy="4681083"/>
          </a:xfrm>
          <a:noFill/>
          <a:effectLst/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64AAD3-F0AA-4ADC-94DB-573E7A24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B8F4-93A4-403A-9708-D7F20BB46076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DA90BE-ACA4-4FB3-94A8-F04E91F8D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D6825A-BF46-4C73-BAF3-E0F8BD54B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2C9-C47C-4EF4-BA50-DAB7C4D8D7B4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43C625-146F-4A45-9B4B-701007EBF07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025" y="6001949"/>
            <a:ext cx="1933575" cy="35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8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</p:spTree>
    <p:extLst>
      <p:ext uri="{BB962C8B-B14F-4D97-AF65-F5344CB8AC3E}">
        <p14:creationId xmlns:p14="http://schemas.microsoft.com/office/powerpoint/2010/main" val="3034386707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>
          <a:xfrm>
            <a:off x="439738" y="1681163"/>
            <a:ext cx="5430484" cy="4143375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333067" y="1681163"/>
            <a:ext cx="5454121" cy="4143375"/>
          </a:xfrm>
          <a:solidFill>
            <a:schemeClr val="accent2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6992495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>
          <a:xfrm>
            <a:off x="439738" y="1681163"/>
            <a:ext cx="3578225" cy="4143375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>
          <a:xfrm>
            <a:off x="4327525" y="1681163"/>
            <a:ext cx="3576638" cy="4143375"/>
          </a:xfrm>
          <a:solidFill>
            <a:schemeClr val="accent4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8212138" y="1681163"/>
            <a:ext cx="3575050" cy="4143375"/>
          </a:xfrm>
          <a:solidFill>
            <a:schemeClr val="accent2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9288124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(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6920089" y="1045804"/>
            <a:ext cx="5271912" cy="5274034"/>
          </a:xfrm>
          <a:custGeom>
            <a:avLst/>
            <a:gdLst>
              <a:gd name="connsiteX0" fmla="*/ 3962270 w 5375563"/>
              <a:gd name="connsiteY0" fmla="*/ 0 h 5377727"/>
              <a:gd name="connsiteX1" fmla="*/ 5140529 w 5375563"/>
              <a:gd name="connsiteY1" fmla="*/ 168208 h 5377727"/>
              <a:gd name="connsiteX2" fmla="*/ 5375563 w 5375563"/>
              <a:gd name="connsiteY2" fmla="*/ 249437 h 5377727"/>
              <a:gd name="connsiteX3" fmla="*/ 5375563 w 5375563"/>
              <a:gd name="connsiteY3" fmla="*/ 5377727 h 5377727"/>
              <a:gd name="connsiteX4" fmla="*/ 398434 w 5375563"/>
              <a:gd name="connsiteY4" fmla="*/ 5377727 h 5377727"/>
              <a:gd name="connsiteX5" fmla="*/ 390724 w 5375563"/>
              <a:gd name="connsiteY5" fmla="*/ 5363513 h 5377727"/>
              <a:gd name="connsiteX6" fmla="*/ 0 w 5375563"/>
              <a:gd name="connsiteY6" fmla="*/ 3741443 h 5377727"/>
              <a:gd name="connsiteX7" fmla="*/ 3962270 w 5375563"/>
              <a:gd name="connsiteY7" fmla="*/ 0 h 5377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75563" h="5377727">
                <a:moveTo>
                  <a:pt x="3962270" y="0"/>
                </a:moveTo>
                <a:cubicBezTo>
                  <a:pt x="4372577" y="0"/>
                  <a:pt x="4768317" y="58891"/>
                  <a:pt x="5140529" y="168208"/>
                </a:cubicBezTo>
                <a:lnTo>
                  <a:pt x="5375563" y="249437"/>
                </a:lnTo>
                <a:lnTo>
                  <a:pt x="5375563" y="5377727"/>
                </a:lnTo>
                <a:lnTo>
                  <a:pt x="398434" y="5377727"/>
                </a:lnTo>
                <a:lnTo>
                  <a:pt x="390724" y="5363513"/>
                </a:lnTo>
                <a:cubicBezTo>
                  <a:pt x="140324" y="4872813"/>
                  <a:pt x="0" y="4322602"/>
                  <a:pt x="0" y="3741443"/>
                </a:cubicBezTo>
                <a:cubicBezTo>
                  <a:pt x="0" y="1675101"/>
                  <a:pt x="1773969" y="0"/>
                  <a:pt x="3962270" y="0"/>
                </a:cubicBezTo>
                <a:close/>
              </a:path>
            </a:pathLst>
          </a:custGeom>
          <a:noFill/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409575" y="1389063"/>
            <a:ext cx="6227763" cy="4662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0795038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(circl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8791" y="177283"/>
            <a:ext cx="8668421" cy="801663"/>
          </a:xfrm>
        </p:spPr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409575" y="1389063"/>
            <a:ext cx="4580089" cy="4662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164263" y="1320659"/>
            <a:ext cx="1543050" cy="1543191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8918700" y="529330"/>
            <a:ext cx="2835150" cy="2834583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7245351" y="2667000"/>
            <a:ext cx="1831861" cy="1833563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5"/>
          </p:nvPr>
        </p:nvSpPr>
        <p:spPr>
          <a:xfrm>
            <a:off x="5463822" y="4007983"/>
            <a:ext cx="2210192" cy="2210466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6"/>
          </p:nvPr>
        </p:nvSpPr>
        <p:spPr>
          <a:xfrm>
            <a:off x="9218855" y="3630613"/>
            <a:ext cx="2392119" cy="2392362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04917205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(strip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409576" y="1389063"/>
            <a:ext cx="5212292" cy="4662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5947085" y="1446839"/>
            <a:ext cx="6244914" cy="4481287"/>
          </a:xfrm>
          <a:custGeom>
            <a:avLst/>
            <a:gdLst>
              <a:gd name="connsiteX0" fmla="*/ 743081 w 6244914"/>
              <a:gd name="connsiteY0" fmla="*/ 3021747 h 4481287"/>
              <a:gd name="connsiteX1" fmla="*/ 6244914 w 6244914"/>
              <a:gd name="connsiteY1" fmla="*/ 3021747 h 4481287"/>
              <a:gd name="connsiteX2" fmla="*/ 6244914 w 6244914"/>
              <a:gd name="connsiteY2" fmla="*/ 4481287 h 4481287"/>
              <a:gd name="connsiteX3" fmla="*/ 1475626 w 6244914"/>
              <a:gd name="connsiteY3" fmla="*/ 4481287 h 4481287"/>
              <a:gd name="connsiteX4" fmla="*/ 0 w 6244914"/>
              <a:gd name="connsiteY4" fmla="*/ 1510873 h 4481287"/>
              <a:gd name="connsiteX5" fmla="*/ 6244914 w 6244914"/>
              <a:gd name="connsiteY5" fmla="*/ 1510873 h 4481287"/>
              <a:gd name="connsiteX6" fmla="*/ 6244914 w 6244914"/>
              <a:gd name="connsiteY6" fmla="*/ 2970413 h 4481287"/>
              <a:gd name="connsiteX7" fmla="*/ 733392 w 6244914"/>
              <a:gd name="connsiteY7" fmla="*/ 2970413 h 4481287"/>
              <a:gd name="connsiteX8" fmla="*/ 723088 w 6244914"/>
              <a:gd name="connsiteY8" fmla="*/ 0 h 4481287"/>
              <a:gd name="connsiteX9" fmla="*/ 6244914 w 6244914"/>
              <a:gd name="connsiteY9" fmla="*/ 0 h 4481287"/>
              <a:gd name="connsiteX10" fmla="*/ 6244914 w 6244914"/>
              <a:gd name="connsiteY10" fmla="*/ 1459540 h 4481287"/>
              <a:gd name="connsiteX11" fmla="*/ 0 w 6244914"/>
              <a:gd name="connsiteY11" fmla="*/ 1459540 h 4481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244914" h="4481287">
                <a:moveTo>
                  <a:pt x="743081" y="3021747"/>
                </a:moveTo>
                <a:lnTo>
                  <a:pt x="6244914" y="3021747"/>
                </a:lnTo>
                <a:lnTo>
                  <a:pt x="6244914" y="4481287"/>
                </a:lnTo>
                <a:lnTo>
                  <a:pt x="1475626" y="4481287"/>
                </a:lnTo>
                <a:close/>
                <a:moveTo>
                  <a:pt x="0" y="1510873"/>
                </a:moveTo>
                <a:lnTo>
                  <a:pt x="6244914" y="1510873"/>
                </a:lnTo>
                <a:lnTo>
                  <a:pt x="6244914" y="2970413"/>
                </a:lnTo>
                <a:lnTo>
                  <a:pt x="733392" y="2970413"/>
                </a:lnTo>
                <a:close/>
                <a:moveTo>
                  <a:pt x="723088" y="0"/>
                </a:moveTo>
                <a:lnTo>
                  <a:pt x="6244914" y="0"/>
                </a:lnTo>
                <a:lnTo>
                  <a:pt x="6244914" y="1459540"/>
                </a:lnTo>
                <a:lnTo>
                  <a:pt x="0" y="145954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59638371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with picture (strip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8791" y="177283"/>
            <a:ext cx="8723920" cy="801663"/>
          </a:xfrm>
        </p:spPr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409576" y="1389063"/>
            <a:ext cx="5212292" cy="4662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5856088" y="1"/>
            <a:ext cx="6335912" cy="6263859"/>
          </a:xfrm>
          <a:custGeom>
            <a:avLst/>
            <a:gdLst>
              <a:gd name="connsiteX0" fmla="*/ 6335911 w 6335912"/>
              <a:gd name="connsiteY0" fmla="*/ 2555883 h 6263859"/>
              <a:gd name="connsiteX1" fmla="*/ 6335911 w 6335912"/>
              <a:gd name="connsiteY1" fmla="*/ 4093940 h 6263859"/>
              <a:gd name="connsiteX2" fmla="*/ 2473897 w 6335912"/>
              <a:gd name="connsiteY2" fmla="*/ 6182304 h 6263859"/>
              <a:gd name="connsiteX3" fmla="*/ 1634032 w 6335912"/>
              <a:gd name="connsiteY3" fmla="*/ 6022415 h 6263859"/>
              <a:gd name="connsiteX4" fmla="*/ 1557097 w 6335912"/>
              <a:gd name="connsiteY4" fmla="*/ 5909031 h 6263859"/>
              <a:gd name="connsiteX5" fmla="*/ 1504339 w 6335912"/>
              <a:gd name="connsiteY5" fmla="*/ 5782574 h 6263859"/>
              <a:gd name="connsiteX6" fmla="*/ 1830371 w 6335912"/>
              <a:gd name="connsiteY6" fmla="*/ 4992231 h 6263859"/>
              <a:gd name="connsiteX7" fmla="*/ 6335912 w 6335912"/>
              <a:gd name="connsiteY7" fmla="*/ 1016220 h 6263859"/>
              <a:gd name="connsiteX8" fmla="*/ 6335912 w 6335912"/>
              <a:gd name="connsiteY8" fmla="*/ 2459009 h 6263859"/>
              <a:gd name="connsiteX9" fmla="*/ 936517 w 6335912"/>
              <a:gd name="connsiteY9" fmla="*/ 5378703 h 6263859"/>
              <a:gd name="connsiteX10" fmla="*/ 148674 w 6335912"/>
              <a:gd name="connsiteY10" fmla="*/ 5228717 h 6263859"/>
              <a:gd name="connsiteX11" fmla="*/ 76504 w 6335912"/>
              <a:gd name="connsiteY11" fmla="*/ 5122356 h 6263859"/>
              <a:gd name="connsiteX12" fmla="*/ 27015 w 6335912"/>
              <a:gd name="connsiteY12" fmla="*/ 5003733 h 6263859"/>
              <a:gd name="connsiteX13" fmla="*/ 332851 w 6335912"/>
              <a:gd name="connsiteY13" fmla="*/ 4262345 h 6263859"/>
              <a:gd name="connsiteX14" fmla="*/ 5370853 w 6335912"/>
              <a:gd name="connsiteY14" fmla="*/ 0 h 6263859"/>
              <a:gd name="connsiteX15" fmla="*/ 6335912 w 6335912"/>
              <a:gd name="connsiteY15" fmla="*/ 0 h 6263859"/>
              <a:gd name="connsiteX16" fmla="*/ 6335910 w 6335912"/>
              <a:gd name="connsiteY16" fmla="*/ 920939 h 6263859"/>
              <a:gd name="connsiteX17" fmla="*/ 1426128 w 6335912"/>
              <a:gd name="connsiteY17" fmla="*/ 3575878 h 6263859"/>
              <a:gd name="connsiteX18" fmla="*/ 638286 w 6335912"/>
              <a:gd name="connsiteY18" fmla="*/ 3425891 h 6263859"/>
              <a:gd name="connsiteX19" fmla="*/ 566116 w 6335912"/>
              <a:gd name="connsiteY19" fmla="*/ 3319531 h 6263859"/>
              <a:gd name="connsiteX20" fmla="*/ 516627 w 6335912"/>
              <a:gd name="connsiteY20" fmla="*/ 3200907 h 6263859"/>
              <a:gd name="connsiteX21" fmla="*/ 822463 w 6335912"/>
              <a:gd name="connsiteY21" fmla="*/ 2459519 h 6263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335912" h="6263859">
                <a:moveTo>
                  <a:pt x="6335911" y="2555883"/>
                </a:moveTo>
                <a:lnTo>
                  <a:pt x="6335911" y="4093940"/>
                </a:lnTo>
                <a:lnTo>
                  <a:pt x="2473897" y="6182304"/>
                </a:lnTo>
                <a:cubicBezTo>
                  <a:pt x="2186346" y="6337796"/>
                  <a:pt x="1836138" y="6263560"/>
                  <a:pt x="1634032" y="6022415"/>
                </a:cubicBezTo>
                <a:lnTo>
                  <a:pt x="1557097" y="5909031"/>
                </a:lnTo>
                <a:lnTo>
                  <a:pt x="1504339" y="5782574"/>
                </a:lnTo>
                <a:cubicBezTo>
                  <a:pt x="1413202" y="5481421"/>
                  <a:pt x="1542819" y="5147723"/>
                  <a:pt x="1830371" y="4992231"/>
                </a:cubicBezTo>
                <a:close/>
                <a:moveTo>
                  <a:pt x="6335912" y="1016220"/>
                </a:moveTo>
                <a:lnTo>
                  <a:pt x="6335912" y="2459009"/>
                </a:lnTo>
                <a:lnTo>
                  <a:pt x="936517" y="5378703"/>
                </a:lnTo>
                <a:cubicBezTo>
                  <a:pt x="666777" y="5524564"/>
                  <a:pt x="338262" y="5454925"/>
                  <a:pt x="148674" y="5228717"/>
                </a:cubicBezTo>
                <a:lnTo>
                  <a:pt x="76504" y="5122356"/>
                </a:lnTo>
                <a:lnTo>
                  <a:pt x="27015" y="5003733"/>
                </a:lnTo>
                <a:cubicBezTo>
                  <a:pt x="-58478" y="4721235"/>
                  <a:pt x="63112" y="4408205"/>
                  <a:pt x="332851" y="4262345"/>
                </a:cubicBezTo>
                <a:close/>
                <a:moveTo>
                  <a:pt x="5370853" y="0"/>
                </a:moveTo>
                <a:lnTo>
                  <a:pt x="6335912" y="0"/>
                </a:lnTo>
                <a:lnTo>
                  <a:pt x="6335910" y="920939"/>
                </a:lnTo>
                <a:lnTo>
                  <a:pt x="1426128" y="3575878"/>
                </a:lnTo>
                <a:cubicBezTo>
                  <a:pt x="1156389" y="3721738"/>
                  <a:pt x="827875" y="3652099"/>
                  <a:pt x="638286" y="3425891"/>
                </a:cubicBezTo>
                <a:lnTo>
                  <a:pt x="566116" y="3319531"/>
                </a:lnTo>
                <a:lnTo>
                  <a:pt x="516627" y="3200907"/>
                </a:lnTo>
                <a:cubicBezTo>
                  <a:pt x="431135" y="2918409"/>
                  <a:pt x="552724" y="2605379"/>
                  <a:pt x="822463" y="2459519"/>
                </a:cubicBez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079626014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0" y="1"/>
            <a:ext cx="6095999" cy="6324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1950" y="352977"/>
            <a:ext cx="5448300" cy="1418889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1950" y="2043953"/>
            <a:ext cx="5448300" cy="382503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9719079" y="6398798"/>
            <a:ext cx="247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https://science.osti.gov/</a:t>
            </a:r>
          </a:p>
        </p:txBody>
      </p:sp>
    </p:spTree>
    <p:extLst>
      <p:ext uri="{BB962C8B-B14F-4D97-AF65-F5344CB8AC3E}">
        <p14:creationId xmlns:p14="http://schemas.microsoft.com/office/powerpoint/2010/main" val="3182681965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8791" y="177283"/>
            <a:ext cx="11317044" cy="801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8791" y="1194099"/>
            <a:ext cx="11317044" cy="4982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0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58" r:id="rId5"/>
    <p:sldLayoutId id="2147483663" r:id="rId6"/>
    <p:sldLayoutId id="2147483659" r:id="rId7"/>
    <p:sldLayoutId id="2147483660" r:id="rId8"/>
    <p:sldLayoutId id="2147483657" r:id="rId9"/>
    <p:sldLayoutId id="2147483654" r:id="rId10"/>
    <p:sldLayoutId id="2147483655" r:id="rId11"/>
    <p:sldLayoutId id="2147483664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Segoe UI Black" panose="020B0A02040204020203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Tx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Tx/>
        <a:buFontTx/>
        <a:buChar char="◦"/>
        <a:defRPr sz="20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Tx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C267596-4CD5-0685-D2A4-35B91164F9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16" y="680321"/>
            <a:ext cx="4945151" cy="35036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ED11C0-0B4E-4A9B-9978-226831B3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60" y="69145"/>
            <a:ext cx="11495940" cy="80166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2600" dirty="0">
                <a:latin typeface="Arial" panose="020B0604020202020204" pitchFamily="34" charset="0"/>
                <a:cs typeface="Arial" panose="020B0604020202020204" pitchFamily="34" charset="0"/>
              </a:rPr>
              <a:t>Nitrogen &amp; Phosphorus</a:t>
            </a:r>
            <a:r>
              <a:rPr lang="zh-CN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Arial" panose="020B0604020202020204" pitchFamily="34" charset="0"/>
                <a:cs typeface="Arial" panose="020B0604020202020204" pitchFamily="34" charset="0"/>
              </a:rPr>
              <a:t>co-limitation</a:t>
            </a:r>
            <a:r>
              <a:rPr lang="zh-CN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Arial" panose="020B0604020202020204" pitchFamily="34" charset="0"/>
                <a:cs typeface="Arial" panose="020B0604020202020204" pitchFamily="34" charset="0"/>
              </a:rPr>
              <a:t>drives</a:t>
            </a:r>
            <a:r>
              <a:rPr lang="zh-CN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Arial" panose="020B0604020202020204" pitchFamily="34" charset="0"/>
                <a:cs typeface="Arial" panose="020B0604020202020204" pitchFamily="34" charset="0"/>
              </a:rPr>
              <a:t>ecosystem</a:t>
            </a:r>
            <a:r>
              <a:rPr lang="zh-CN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Arial" panose="020B0604020202020204" pitchFamily="34" charset="0"/>
                <a:cs typeface="Arial" panose="020B0604020202020204" pitchFamily="34" charset="0"/>
              </a:rPr>
              <a:t>carbon</a:t>
            </a:r>
            <a:r>
              <a:rPr lang="zh-CN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Arial" panose="020B0604020202020204" pitchFamily="34" charset="0"/>
                <a:cs typeface="Arial" panose="020B0604020202020204" pitchFamily="34" charset="0"/>
              </a:rPr>
              <a:t>accumulation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A899E0-809B-46E5-9CA7-368D37C42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6808" y="6308056"/>
            <a:ext cx="576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accent1">
                    <a:lumMod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6CA2777-A89F-4130-B308-73BB65955918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endParaRPr lang="en-US">
              <a:solidFill>
                <a:srgbClr val="0F3F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5">
            <a:extLst>
              <a:ext uri="{FF2B5EF4-FFF2-40B4-BE49-F238E27FC236}">
                <a16:creationId xmlns:a16="http://schemas.microsoft.com/office/drawing/2014/main" id="{8E58DAE7-FAC5-48B9-861C-1B01EB5A8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607" y="1066468"/>
            <a:ext cx="6816639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Scientific Achievement</a:t>
            </a:r>
          </a:p>
          <a:p>
            <a:pPr marL="4000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We found that the MEL approach better represents observed plant nutrient limitation strength across tropical, temperate, and boreal forest ecosystems, compared with LLM.</a:t>
            </a:r>
          </a:p>
          <a:p>
            <a:pPr marL="4000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Under RCP8.5, the MEL approach projected much stronger 21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century CO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fertilization effects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(2-fold)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on plant Net Primary Productivity (NPP) than LLM because of the effective resource coordination mechanisms within MEL.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5AB4DC-C268-4277-A54D-5E68D1711C3C}"/>
              </a:ext>
            </a:extLst>
          </p:cNvPr>
          <p:cNvSpPr txBox="1"/>
          <p:nvPr/>
        </p:nvSpPr>
        <p:spPr>
          <a:xfrm>
            <a:off x="4976291" y="4127581"/>
            <a:ext cx="6933273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</a:pPr>
            <a:r>
              <a:rPr lang="en-US" altLang="ja-JP" sz="22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Research Details</a:t>
            </a:r>
          </a:p>
          <a:p>
            <a:pPr marL="511175" lvl="1" indent="-285750" fontAlgn="base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Two prevailing hypotheses of N and P limitation that have been widely employed by current generation land models are Liebig’s Law of the Minimum (LLM) [Liebig and Playfair, 1847] and the Multiple Elemental Limitation (MEL).</a:t>
            </a:r>
          </a:p>
          <a:p>
            <a:pPr marL="511175" lvl="1" indent="-285750" fontAlgn="base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We implemented these approaches in the E3SM land model to analyze implications for 21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century global carbon cycling.</a:t>
            </a:r>
          </a:p>
          <a:p>
            <a:pPr marL="511175" lvl="1" indent="-285750" fontAlgn="base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compiled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>
                <a:latin typeface="Arial" panose="020B0604020202020204" pitchFamily="34" charset="0"/>
                <a:cs typeface="Arial" panose="020B0604020202020204" pitchFamily="34" charset="0"/>
              </a:rPr>
              <a:t>N &amp; P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fertilization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experiment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models.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E5A144-7E9E-487C-8E31-0FE4415AA73E}"/>
              </a:ext>
            </a:extLst>
          </p:cNvPr>
          <p:cNvSpPr txBox="1"/>
          <p:nvPr/>
        </p:nvSpPr>
        <p:spPr>
          <a:xfrm>
            <a:off x="4976291" y="2678722"/>
            <a:ext cx="693327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Significance and Impact</a:t>
            </a:r>
          </a:p>
          <a:p>
            <a:pPr marL="4000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errestrial ecosystem processes, including plant biomass growth and microbial decomposition of soil organic matter, are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limited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nutrient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availability.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Projected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ecosystem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carbon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accumulation under elevated atmospheric CO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concentrations remains highly uncertain because of the diverse model representation of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co-limitations.</a:t>
            </a:r>
            <a:endParaRPr lang="en-US" altLang="ja-JP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1E319B0-40C1-4006-BDAD-053C6FD8ABA8}"/>
              </a:ext>
            </a:extLst>
          </p:cNvPr>
          <p:cNvSpPr/>
          <p:nvPr/>
        </p:nvSpPr>
        <p:spPr>
          <a:xfrm>
            <a:off x="-13849" y="5527296"/>
            <a:ext cx="5500249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Zhu, Qing, et al. "Plant responses to elevated CO2 under competing hypotheses of nitrogen and phosphorus limitations." Ecological Applications (2024), DOI: 10.1002/eap.2967, e2967.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fi-FI" sz="10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fi-FI" sz="1000" dirty="0" err="1">
                <a:latin typeface="Arial" panose="020B0604020202020204" pitchFamily="34" charset="0"/>
                <a:cs typeface="Arial" panose="020B0604020202020204" pitchFamily="34" charset="0"/>
              </a:rPr>
              <a:t>performed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at LBNL, </a:t>
            </a:r>
            <a:r>
              <a:rPr lang="fi-FI" sz="1000" dirty="0" err="1">
                <a:latin typeface="Arial" panose="020B0604020202020204" pitchFamily="34" charset="0"/>
                <a:cs typeface="Arial" panose="020B0604020202020204" pitchFamily="34" charset="0"/>
              </a:rPr>
              <a:t>supported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0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000" dirty="0" err="1">
                <a:latin typeface="Arial" panose="020B0604020202020204" pitchFamily="34" charset="0"/>
                <a:cs typeface="Arial" panose="020B0604020202020204" pitchFamily="34" charset="0"/>
              </a:rPr>
              <a:t>Reducing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000" dirty="0" err="1">
                <a:latin typeface="Arial" panose="020B0604020202020204" pitchFamily="34" charset="0"/>
                <a:cs typeface="Arial" panose="020B0604020202020204" pitchFamily="34" charset="0"/>
              </a:rPr>
              <a:t>Uncertainties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i-FI" sz="1000" dirty="0" err="1">
                <a:latin typeface="Arial" panose="020B0604020202020204" pitchFamily="34" charset="0"/>
                <a:cs typeface="Arial" panose="020B0604020202020204" pitchFamily="34" charset="0"/>
              </a:rPr>
              <a:t>Biogeochemical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Interactions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000" dirty="0" err="1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000" dirty="0" err="1">
                <a:latin typeface="Arial" panose="020B0604020202020204" pitchFamily="34" charset="0"/>
                <a:cs typeface="Arial" panose="020B0604020202020204" pitchFamily="34" charset="0"/>
              </a:rPr>
              <a:t>Synthesis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i-FI" sz="1000" dirty="0" err="1">
                <a:latin typeface="Arial" panose="020B0604020202020204" pitchFamily="34" charset="0"/>
                <a:cs typeface="Arial" panose="020B0604020202020204" pitchFamily="34" charset="0"/>
              </a:rPr>
              <a:t>Computation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(RUBISCO) </a:t>
            </a:r>
            <a:r>
              <a:rPr lang="fi-FI" sz="1000" dirty="0" err="1"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Focus Area Project.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305734B-C473-4428-A1A0-2D2513B567F5}"/>
              </a:ext>
            </a:extLst>
          </p:cNvPr>
          <p:cNvSpPr txBox="1"/>
          <p:nvPr/>
        </p:nvSpPr>
        <p:spPr>
          <a:xfrm>
            <a:off x="175431" y="4142301"/>
            <a:ext cx="43156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Competing</a:t>
            </a:r>
            <a:r>
              <a:rPr lang="zh-CN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hypothesis</a:t>
            </a:r>
            <a:r>
              <a:rPr lang="zh-CN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(a) Liebig’s Law of the Minimum</a:t>
            </a:r>
            <a:r>
              <a:rPr lang="zh-CN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(LLM); (b) Multiple Element Limitation</a:t>
            </a:r>
            <a:r>
              <a:rPr lang="zh-CN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(MEL); (c) MEL allowing the plant to only mediate photosynthesis and nutrient uptake rates towards optimal C:N:P ratios; and (d) MEL</a:t>
            </a:r>
            <a:r>
              <a:rPr lang="zh-CN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allowing the plant to only mediate external resource supply through adjusting symbiotic N</a:t>
            </a:r>
            <a:r>
              <a:rPr lang="en-US" altLang="zh-CN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 fixation and phosphatase activity.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628A4F-F1E9-8DEB-CBD2-CEE7C40AC6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71" y="69145"/>
            <a:ext cx="1056473" cy="80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651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Scien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0436A"/>
      </a:accent1>
      <a:accent2>
        <a:srgbClr val="92DCE5"/>
      </a:accent2>
      <a:accent3>
        <a:srgbClr val="D64933"/>
      </a:accent3>
      <a:accent4>
        <a:srgbClr val="7C7C7C"/>
      </a:accent4>
      <a:accent5>
        <a:srgbClr val="EFCB68"/>
      </a:accent5>
      <a:accent6>
        <a:srgbClr val="70AD47"/>
      </a:accent6>
      <a:hlink>
        <a:srgbClr val="0563C1"/>
      </a:hlink>
      <a:folHlink>
        <a:srgbClr val="954F72"/>
      </a:folHlink>
    </a:clrScheme>
    <a:fontScheme name="SC new">
      <a:majorFont>
        <a:latin typeface="AvenirNext LT Pro Bold"/>
        <a:ea typeface=""/>
        <a:cs typeface=""/>
      </a:majorFont>
      <a:minorFont>
        <a:latin typeface="AvenirNext LT Pro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C PowerPoint base template for staff.potx" id="{4612F961-56E9-4EB7-9A44-11671DE64C64}" vid="{D4CA479C-CAD5-4C1B-93CE-2627735869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BF6F177D6D67458FBB47B7752A5A77" ma:contentTypeVersion="5" ma:contentTypeDescription="Create a new document." ma:contentTypeScope="" ma:versionID="6114797fb1e0b26f3a9ae5c11e74391e">
  <xsd:schema xmlns:xsd="http://www.w3.org/2001/XMLSchema" xmlns:xs="http://www.w3.org/2001/XMLSchema" xmlns:p="http://schemas.microsoft.com/office/2006/metadata/properties" xmlns:ns2="d3abd939-9d94-49d1-925a-c93fb1ff4b6e" xmlns:ns3="bc761791-33a0-47b7-8145-9d3c2515a3a0" targetNamespace="http://schemas.microsoft.com/office/2006/metadata/properties" ma:root="true" ma:fieldsID="726faa9c30645863ec38f8cdf7f10856" ns2:_="" ns3:_="">
    <xsd:import namespace="d3abd939-9d94-49d1-925a-c93fb1ff4b6e"/>
    <xsd:import namespace="bc761791-33a0-47b7-8145-9d3c2515a3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abd939-9d94-49d1-925a-c93fb1ff4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761791-33a0-47b7-8145-9d3c2515a3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521C20-9E33-48A5-B56C-6DBE0ADA37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8BD266-3FB6-4E09-B402-9D62A4AD8DD3}">
  <ds:schemaRefs>
    <ds:schemaRef ds:uri="bc761791-33a0-47b7-8145-9d3c2515a3a0"/>
    <ds:schemaRef ds:uri="d3abd939-9d94-49d1-925a-c93fb1ff4b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779A9CC-1221-4480-B719-A3FDECFA943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d3abd939-9d94-49d1-925a-c93fb1ff4b6e"/>
    <ds:schemaRef ds:uri="http://purl.org/dc/elements/1.1/"/>
    <ds:schemaRef ds:uri="http://schemas.microsoft.com/office/2006/metadata/properties"/>
    <ds:schemaRef ds:uri="bc761791-33a0-47b7-8145-9d3c2515a3a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</TotalTime>
  <Words>332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Avenir Next LT Pro</vt:lpstr>
      <vt:lpstr>AvenirNext LT Pro Bold</vt:lpstr>
      <vt:lpstr>AvenirNext LT Pro Regular</vt:lpstr>
      <vt:lpstr>Calibri</vt:lpstr>
      <vt:lpstr>Wingdings</vt:lpstr>
      <vt:lpstr>Office Theme</vt:lpstr>
      <vt:lpstr>Nitrogen &amp; Phosphorus co-limitation drives ecosystem carbon accumulation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Houston, Karyn (EXT)</dc:creator>
  <cp:lastModifiedBy>Jacob Gimbel</cp:lastModifiedBy>
  <cp:revision>40</cp:revision>
  <dcterms:created xsi:type="dcterms:W3CDTF">2023-07-20T14:08:23Z</dcterms:created>
  <dcterms:modified xsi:type="dcterms:W3CDTF">2024-03-22T20:12:39Z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0x010100D0BF6F177D6D67458FBB47B7752A5A77</vt:lpwstr>
  </property>
  <property fmtid="{D5CDD505-2E9C-101B-9397-08002B2CF9AE}" pid="3" name="MediaServiceImageTags">
    <vt:lpwstr/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_activity">
    <vt:lpwstr>{"FileActivityType":"9","FileActivityTimeStamp":"2023-08-30T15:28:56.170Z","FileActivityUsersOnPage":[{"DisplayName":"Houston, Karyn (EXT)","Id":"karyn.houston@science.doe.gov"},{"DisplayName":"Klausing, Kathleen","Id":"kathleen.klausing@science.doe.gov"}</vt:lpwstr>
  </property>
  <property fmtid="{D5CDD505-2E9C-101B-9397-08002B2CF9AE}" pid="7" name="TriggerFlowInfo">
    <vt:lpwstr/>
  </property>
</Properties>
</file>