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5AD34E-5652-42CD-630E-89AC5A58264C}" name="Sen, Kacoli" initials="SK" userId="S::kacoli.sen@pnnl.gov::b06ef3b8-9684-4d79-871b-2ad1237d05b5" providerId="AD"/>
  <p188:author id="{91A9895A-2F7A-A274-93E4-20272CFE8043}" name="Mundy, Beth E" initials="MBE" userId="S::beth.mundy@pnnl.gov::09c03546-1d2d-4d82-89e1-bb5e2a2e687b" providerId="AD"/>
  <p188:author id="{3CCD125E-CC7B-203E-39C8-6398A13779AA}" name="Himes, Catherine L" initials="HCL" userId="S::catherine.himes@pnnl.gov::3188da6f-cffb-4e9b-aed8-fac80e95ab3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2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Zhou, Wenyu" initials="ZW" lastIdx="3" clrIdx="1">
    <p:extLst>
      <p:ext uri="{19B8F6BF-5375-455C-9EA6-DF929625EA0E}">
        <p15:presenceInfo xmlns:p15="http://schemas.microsoft.com/office/powerpoint/2012/main" userId="S::wenyu.zhou@pnnl.gov::5c5f38fe-d509-44f8-8d69-336dbaffbc84" providerId="AD"/>
      </p:ext>
    </p:extLst>
  </p:cmAuthor>
  <p:cmAuthor id="3" name="Himes, Catherine L" initials="HCL" lastIdx="7" clrIdx="2">
    <p:extLst>
      <p:ext uri="{19B8F6BF-5375-455C-9EA6-DF929625EA0E}">
        <p15:presenceInfo xmlns:p15="http://schemas.microsoft.com/office/powerpoint/2012/main" userId="S::catherine.himes@pnnl.gov::3188da6f-cffb-4e9b-aed8-fac80e95ab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C3C11E-1D67-404F-A4AB-4C237B0C1790}" v="42" dt="2023-01-12T22:17:56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8/10/relationships/authors" Target="author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A60FEEA9-0960-4881-A1CF-0F6CE96CF66B}"/>
    <pc:docChg chg="modSld">
      <pc:chgData name="Mundy, Beth E" userId="09c03546-1d2d-4d82-89e1-bb5e2a2e687b" providerId="ADAL" clId="{A60FEEA9-0960-4881-A1CF-0F6CE96CF66B}" dt="2022-12-16T18:08:46.134" v="8" actId="120"/>
      <pc:docMkLst>
        <pc:docMk/>
      </pc:docMkLst>
      <pc:sldChg chg="modSp mod delCm">
        <pc:chgData name="Mundy, Beth E" userId="09c03546-1d2d-4d82-89e1-bb5e2a2e687b" providerId="ADAL" clId="{A60FEEA9-0960-4881-A1CF-0F6CE96CF66B}" dt="2022-12-16T18:08:46.134" v="8" actId="120"/>
        <pc:sldMkLst>
          <pc:docMk/>
          <pc:sldMk cId="4258031555" sldId="260"/>
        </pc:sldMkLst>
        <pc:spChg chg="mod">
          <ac:chgData name="Mundy, Beth E" userId="09c03546-1d2d-4d82-89e1-bb5e2a2e687b" providerId="ADAL" clId="{A60FEEA9-0960-4881-A1CF-0F6CE96CF66B}" dt="2022-12-16T18:08:46.134" v="8" actId="120"/>
          <ac:spMkLst>
            <pc:docMk/>
            <pc:sldMk cId="4258031555" sldId="260"/>
            <ac:spMk id="10" creationId="{F6A37F5B-523F-4927-8F19-27D7A1FC8710}"/>
          </ac:spMkLst>
        </pc:spChg>
      </pc:sldChg>
    </pc:docChg>
  </pc:docChgLst>
  <pc:docChgLst>
    <pc:chgData name="Mundy, Beth E" userId="09c03546-1d2d-4d82-89e1-bb5e2a2e687b" providerId="ADAL" clId="{33C3C11E-1D67-404F-A4AB-4C237B0C1790}"/>
    <pc:docChg chg="undo custSel modSld">
      <pc:chgData name="Mundy, Beth E" userId="09c03546-1d2d-4d82-89e1-bb5e2a2e687b" providerId="ADAL" clId="{33C3C11E-1D67-404F-A4AB-4C237B0C1790}" dt="2023-01-12T22:17:56.114" v="117" actId="207"/>
      <pc:docMkLst>
        <pc:docMk/>
      </pc:docMkLst>
      <pc:sldChg chg="modSp mod">
        <pc:chgData name="Mundy, Beth E" userId="09c03546-1d2d-4d82-89e1-bb5e2a2e687b" providerId="ADAL" clId="{33C3C11E-1D67-404F-A4AB-4C237B0C1790}" dt="2023-01-12T22:17:56.114" v="117" actId="207"/>
        <pc:sldMkLst>
          <pc:docMk/>
          <pc:sldMk cId="4258031555" sldId="260"/>
        </pc:sldMkLst>
        <pc:spChg chg="mod">
          <ac:chgData name="Mundy, Beth E" userId="09c03546-1d2d-4d82-89e1-bb5e2a2e687b" providerId="ADAL" clId="{33C3C11E-1D67-404F-A4AB-4C237B0C1790}" dt="2023-01-12T22:16:34.506" v="107" actId="1036"/>
          <ac:spMkLst>
            <pc:docMk/>
            <pc:sldMk cId="4258031555" sldId="260"/>
            <ac:spMk id="8" creationId="{290358C3-ACC3-7E94-A30B-09CAFFF758B3}"/>
          </ac:spMkLst>
        </pc:spChg>
        <pc:spChg chg="mod">
          <ac:chgData name="Mundy, Beth E" userId="09c03546-1d2d-4d82-89e1-bb5e2a2e687b" providerId="ADAL" clId="{33C3C11E-1D67-404F-A4AB-4C237B0C1790}" dt="2023-01-12T22:16:34.506" v="107" actId="1036"/>
          <ac:spMkLst>
            <pc:docMk/>
            <pc:sldMk cId="4258031555" sldId="260"/>
            <ac:spMk id="9" creationId="{075F2906-2DE9-72FD-6FC0-7CF3B0DFE457}"/>
          </ac:spMkLst>
        </pc:spChg>
        <pc:spChg chg="mod">
          <ac:chgData name="Mundy, Beth E" userId="09c03546-1d2d-4d82-89e1-bb5e2a2e687b" providerId="ADAL" clId="{33C3C11E-1D67-404F-A4AB-4C237B0C1790}" dt="2023-01-12T22:16:34.506" v="107" actId="1036"/>
          <ac:spMkLst>
            <pc:docMk/>
            <pc:sldMk cId="4258031555" sldId="260"/>
            <ac:spMk id="11" creationId="{BBFB6542-AF9C-4627-7127-2E9363642793}"/>
          </ac:spMkLst>
        </pc:spChg>
        <pc:spChg chg="mod">
          <ac:chgData name="Mundy, Beth E" userId="09c03546-1d2d-4d82-89e1-bb5e2a2e687b" providerId="ADAL" clId="{33C3C11E-1D67-404F-A4AB-4C237B0C1790}" dt="2023-01-12T22:17:56.114" v="117" actId="207"/>
          <ac:spMkLst>
            <pc:docMk/>
            <pc:sldMk cId="4258031555" sldId="260"/>
            <ac:spMk id="16" creationId="{7C506264-14FF-6D44-AD3C-622FA9066D2D}"/>
          </ac:spMkLst>
        </pc:spChg>
        <pc:spChg chg="mod">
          <ac:chgData name="Mundy, Beth E" userId="09c03546-1d2d-4d82-89e1-bb5e2a2e687b" providerId="ADAL" clId="{33C3C11E-1D67-404F-A4AB-4C237B0C1790}" dt="2023-01-12T20:59:51.103" v="18" actId="255"/>
          <ac:spMkLst>
            <pc:docMk/>
            <pc:sldMk cId="4258031555" sldId="260"/>
            <ac:spMk id="17" creationId="{845F5230-67B3-0240-8DB3-BBD597A0FD75}"/>
          </ac:spMkLst>
        </pc:spChg>
        <pc:spChg chg="mod">
          <ac:chgData name="Mundy, Beth E" userId="09c03546-1d2d-4d82-89e1-bb5e2a2e687b" providerId="ADAL" clId="{33C3C11E-1D67-404F-A4AB-4C237B0C1790}" dt="2023-01-12T22:16:28.590" v="82" actId="1076"/>
          <ac:spMkLst>
            <pc:docMk/>
            <pc:sldMk cId="4258031555" sldId="260"/>
            <ac:spMk id="19" creationId="{02710A05-5904-1044-B658-6876E6A41390}"/>
          </ac:spMkLst>
        </pc:spChg>
        <pc:picChg chg="mod">
          <ac:chgData name="Mundy, Beth E" userId="09c03546-1d2d-4d82-89e1-bb5e2a2e687b" providerId="ADAL" clId="{33C3C11E-1D67-404F-A4AB-4C237B0C1790}" dt="2023-01-12T22:16:34.506" v="107" actId="1036"/>
          <ac:picMkLst>
            <pc:docMk/>
            <pc:sldMk cId="4258031555" sldId="260"/>
            <ac:picMk id="2" creationId="{CA9DC273-B00B-9B15-4DAE-666EB3C99C4B}"/>
          </ac:picMkLst>
        </pc:picChg>
        <pc:picChg chg="mod">
          <ac:chgData name="Mundy, Beth E" userId="09c03546-1d2d-4d82-89e1-bb5e2a2e687b" providerId="ADAL" clId="{33C3C11E-1D67-404F-A4AB-4C237B0C1790}" dt="2023-01-12T22:16:34.506" v="107" actId="1036"/>
          <ac:picMkLst>
            <pc:docMk/>
            <pc:sldMk cId="4258031555" sldId="260"/>
            <ac:picMk id="4" creationId="{5287E610-FC19-586B-F807-5B2A124AC69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AFA7A-8289-3541-B334-D31D6AAA909A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EB2BF-B691-1B4D-8785-0F870CDEE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EB2BF-B691-1B4D-8785-0F870CDEEE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5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2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2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0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84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6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3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4E928-9CD1-0541-A530-A3FF882453D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E928-9CD1-0541-A530-A3FF882453D9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AB525-A072-C14A-8768-EA088CDD9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3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JCLI-D-22-0336.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id="{7C506264-14FF-6D44-AD3C-622FA9066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09" y="699022"/>
            <a:ext cx="5405525" cy="59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/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zh-CN" sz="1500" dirty="0"/>
              <a:t>Reveal the</a:t>
            </a:r>
            <a:r>
              <a:rPr lang="zh-CN" altLang="en-US" sz="1500" dirty="0"/>
              <a:t> </a:t>
            </a:r>
            <a:r>
              <a:rPr lang="en-US" altLang="zh-CN" sz="1500" dirty="0"/>
              <a:t>physical</a:t>
            </a:r>
            <a:r>
              <a:rPr lang="zh-CN" altLang="en-US" sz="1500" dirty="0"/>
              <a:t> </a:t>
            </a:r>
            <a:r>
              <a:rPr lang="en-US" altLang="zh-CN" sz="1500" dirty="0"/>
              <a:t>connection</a:t>
            </a:r>
            <a:r>
              <a:rPr lang="zh-CN" altLang="en-US" sz="1500" dirty="0"/>
              <a:t> </a:t>
            </a:r>
            <a:r>
              <a:rPr lang="en-US" altLang="zh-CN" sz="1500" dirty="0"/>
              <a:t>between</a:t>
            </a:r>
            <a:r>
              <a:rPr lang="zh-CN" altLang="en-US" sz="1500" dirty="0"/>
              <a:t> </a:t>
            </a:r>
            <a:r>
              <a:rPr lang="en-US" altLang="zh-CN" sz="1500" dirty="0"/>
              <a:t>local-</a:t>
            </a:r>
            <a:r>
              <a:rPr lang="zh-CN" altLang="en-US" sz="1500" dirty="0"/>
              <a:t> </a:t>
            </a:r>
            <a:r>
              <a:rPr lang="en-US" altLang="zh-CN" sz="1500" dirty="0"/>
              <a:t>and</a:t>
            </a:r>
            <a:r>
              <a:rPr lang="zh-CN" altLang="en-US" sz="1500" dirty="0"/>
              <a:t> </a:t>
            </a:r>
            <a:r>
              <a:rPr lang="en-US" altLang="zh-CN" sz="1500" dirty="0"/>
              <a:t>large-scale</a:t>
            </a:r>
            <a:r>
              <a:rPr lang="zh-CN" altLang="en-US" sz="1500" dirty="0"/>
              <a:t> </a:t>
            </a:r>
            <a:r>
              <a:rPr lang="en-US" altLang="zh-CN" sz="1500" dirty="0"/>
              <a:t>precipitation</a:t>
            </a:r>
            <a:r>
              <a:rPr lang="zh-CN" altLang="en-US" sz="1500" dirty="0"/>
              <a:t> </a:t>
            </a:r>
            <a:r>
              <a:rPr lang="en-US" altLang="zh-CN" sz="1500" dirty="0"/>
              <a:t>biases</a:t>
            </a:r>
            <a:r>
              <a:rPr lang="zh-CN" altLang="en-US" sz="1500" dirty="0"/>
              <a:t> </a:t>
            </a:r>
            <a:r>
              <a:rPr lang="en-US" altLang="zh-CN" sz="1500" dirty="0"/>
              <a:t>in</a:t>
            </a:r>
            <a:r>
              <a:rPr lang="zh-CN" altLang="en-US" sz="1500" dirty="0"/>
              <a:t> </a:t>
            </a:r>
            <a:r>
              <a:rPr lang="en-US" altLang="zh-CN" sz="1500" dirty="0"/>
              <a:t>climate</a:t>
            </a:r>
            <a:r>
              <a:rPr lang="zh-CN" altLang="en-US" sz="1500" dirty="0"/>
              <a:t> </a:t>
            </a:r>
            <a:r>
              <a:rPr lang="en-US" altLang="zh-CN" sz="1500" dirty="0"/>
              <a:t>models.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altLang="zh-CN" sz="1400" dirty="0"/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/>
              <a:t>Approach</a:t>
            </a:r>
          </a:p>
          <a:p>
            <a:pPr marL="285750" indent="-285750">
              <a:spcBef>
                <a:spcPts val="252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altLang="zh-CN" sz="1500" dirty="0"/>
              <a:t>Decompose</a:t>
            </a:r>
            <a:r>
              <a:rPr lang="zh-CN" altLang="en-US" sz="1500" dirty="0"/>
              <a:t> </a:t>
            </a:r>
            <a:r>
              <a:rPr lang="en-US" altLang="zh-CN" sz="1500" dirty="0"/>
              <a:t>the</a:t>
            </a:r>
            <a:r>
              <a:rPr lang="zh-CN" altLang="en-US" sz="1500" dirty="0"/>
              <a:t> </a:t>
            </a:r>
            <a:r>
              <a:rPr lang="en-US" altLang="zh-CN" sz="1500" dirty="0"/>
              <a:t>large-scale</a:t>
            </a:r>
            <a:r>
              <a:rPr lang="zh-CN" altLang="en-US" sz="1500" dirty="0"/>
              <a:t> </a:t>
            </a:r>
            <a:r>
              <a:rPr lang="en-US" altLang="zh-CN" sz="1500" dirty="0"/>
              <a:t>double-intertropical convergence zone (ITCZ)</a:t>
            </a:r>
            <a:r>
              <a:rPr lang="zh-CN" altLang="en-US" sz="1500" dirty="0"/>
              <a:t> </a:t>
            </a:r>
            <a:r>
              <a:rPr lang="en-US" altLang="zh-CN" sz="1500" dirty="0"/>
              <a:t>bias</a:t>
            </a:r>
            <a:r>
              <a:rPr lang="zh-CN" altLang="en-US" sz="1500" dirty="0"/>
              <a:t> </a:t>
            </a:r>
            <a:r>
              <a:rPr lang="en-US" altLang="zh-CN" sz="1500" dirty="0"/>
              <a:t>into</a:t>
            </a:r>
            <a:r>
              <a:rPr lang="zh-CN" altLang="en-US" sz="1500" dirty="0"/>
              <a:t> </a:t>
            </a:r>
            <a:r>
              <a:rPr lang="en-US" altLang="zh-CN" sz="1500" dirty="0"/>
              <a:t>the</a:t>
            </a:r>
            <a:r>
              <a:rPr lang="zh-CN" altLang="en-US" sz="1500" dirty="0"/>
              <a:t> </a:t>
            </a:r>
            <a:r>
              <a:rPr lang="en-US" altLang="zh-CN" sz="1500" dirty="0"/>
              <a:t>direct</a:t>
            </a:r>
            <a:r>
              <a:rPr lang="zh-CN" altLang="en-US" sz="1500" dirty="0"/>
              <a:t> </a:t>
            </a:r>
            <a:r>
              <a:rPr lang="en-US" altLang="zh-CN" sz="1500" dirty="0"/>
              <a:t>component</a:t>
            </a:r>
            <a:r>
              <a:rPr lang="zh-CN" altLang="en-US" sz="1500" dirty="0"/>
              <a:t> </a:t>
            </a:r>
            <a:r>
              <a:rPr lang="en-US" altLang="zh-CN" sz="1500" dirty="0"/>
              <a:t>and the</a:t>
            </a:r>
            <a:r>
              <a:rPr lang="zh-CN" altLang="en-US" sz="1500" dirty="0"/>
              <a:t> </a:t>
            </a:r>
            <a:r>
              <a:rPr lang="en-US" altLang="zh-CN" sz="1500" dirty="0"/>
              <a:t>sea surface temperature (SST)-mediated</a:t>
            </a:r>
            <a:r>
              <a:rPr lang="zh-CN" altLang="en-US" sz="1500" dirty="0"/>
              <a:t> </a:t>
            </a:r>
            <a:r>
              <a:rPr lang="en-US" altLang="zh-CN" sz="1500" dirty="0"/>
              <a:t>component</a:t>
            </a:r>
            <a:r>
              <a:rPr lang="zh-CN" altLang="en-US" sz="1500" dirty="0"/>
              <a:t> </a:t>
            </a:r>
            <a:r>
              <a:rPr lang="en-US" altLang="zh-CN" sz="1500" dirty="0"/>
              <a:t>using</a:t>
            </a:r>
            <a:r>
              <a:rPr lang="zh-CN" altLang="en-US" sz="1500" dirty="0"/>
              <a:t> </a:t>
            </a:r>
            <a:r>
              <a:rPr lang="en-US" altLang="zh-CN" sz="1500" dirty="0"/>
              <a:t>paired</a:t>
            </a:r>
            <a:r>
              <a:rPr lang="zh-CN" altLang="en-US" sz="1500" dirty="0"/>
              <a:t> </a:t>
            </a:r>
            <a:r>
              <a:rPr lang="en-US" altLang="zh-CN" sz="1500" dirty="0"/>
              <a:t>atmospheric</a:t>
            </a:r>
            <a:r>
              <a:rPr lang="zh-CN" altLang="en-US" sz="1500" dirty="0"/>
              <a:t> </a:t>
            </a:r>
            <a:r>
              <a:rPr lang="en-US" altLang="zh-CN" sz="1500" dirty="0"/>
              <a:t>and</a:t>
            </a:r>
            <a:r>
              <a:rPr lang="zh-CN" altLang="en-US" sz="1500" dirty="0"/>
              <a:t> </a:t>
            </a:r>
            <a:r>
              <a:rPr lang="en-US" altLang="zh-CN" sz="1500" dirty="0"/>
              <a:t>coupled</a:t>
            </a:r>
            <a:r>
              <a:rPr lang="zh-CN" altLang="en-US" sz="1500" dirty="0"/>
              <a:t> </a:t>
            </a:r>
            <a:r>
              <a:rPr lang="en-US" altLang="zh-CN" sz="1500" dirty="0"/>
              <a:t>simulations.</a:t>
            </a:r>
          </a:p>
          <a:p>
            <a:pPr marL="285750" indent="-285750">
              <a:spcBef>
                <a:spcPts val="252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altLang="zh-CN" sz="1500" dirty="0"/>
              <a:t>Conduct</a:t>
            </a:r>
            <a:r>
              <a:rPr lang="zh-CN" altLang="en-US" sz="1500" dirty="0"/>
              <a:t> </a:t>
            </a:r>
            <a:r>
              <a:rPr lang="en-US" altLang="zh-CN" sz="1500" dirty="0"/>
              <a:t>convective-regime-dependent</a:t>
            </a:r>
            <a:r>
              <a:rPr lang="zh-CN" altLang="en-US" sz="1500" dirty="0"/>
              <a:t> </a:t>
            </a:r>
            <a:r>
              <a:rPr lang="en-US" altLang="zh-CN" sz="1500" dirty="0"/>
              <a:t>analysis</a:t>
            </a:r>
            <a:r>
              <a:rPr lang="zh-CN" altLang="en-US" sz="1500" dirty="0"/>
              <a:t> </a:t>
            </a:r>
            <a:r>
              <a:rPr lang="en-US" altLang="zh-CN" sz="1500" dirty="0"/>
              <a:t>of</a:t>
            </a:r>
            <a:r>
              <a:rPr lang="zh-CN" altLang="en-US" sz="1500" dirty="0"/>
              <a:t> </a:t>
            </a:r>
            <a:r>
              <a:rPr lang="en-US" altLang="zh-CN" sz="1500" dirty="0"/>
              <a:t>biases</a:t>
            </a:r>
            <a:r>
              <a:rPr lang="zh-CN" altLang="en-US" sz="1500" dirty="0"/>
              <a:t> </a:t>
            </a:r>
            <a:r>
              <a:rPr lang="en-US" altLang="zh-CN" sz="1500" dirty="0"/>
              <a:t>in</a:t>
            </a:r>
            <a:r>
              <a:rPr lang="zh-CN" altLang="en-US" sz="1500" dirty="0"/>
              <a:t> </a:t>
            </a:r>
            <a:r>
              <a:rPr lang="en-US" altLang="zh-CN" sz="1500" dirty="0"/>
              <a:t>clouds,</a:t>
            </a:r>
            <a:r>
              <a:rPr lang="zh-CN" altLang="en-US" sz="1500" dirty="0"/>
              <a:t> </a:t>
            </a:r>
            <a:r>
              <a:rPr lang="en-US" altLang="zh-CN" sz="1500" dirty="0"/>
              <a:t>precipitation,</a:t>
            </a:r>
            <a:r>
              <a:rPr lang="zh-CN" altLang="en-US" sz="1500" dirty="0"/>
              <a:t> </a:t>
            </a:r>
            <a:r>
              <a:rPr lang="en-US" altLang="zh-CN" sz="1500" dirty="0"/>
              <a:t>and</a:t>
            </a:r>
            <a:r>
              <a:rPr lang="zh-CN" altLang="en-US" sz="1500" dirty="0"/>
              <a:t> </a:t>
            </a:r>
            <a:r>
              <a:rPr lang="en-US" altLang="zh-CN" sz="1500" dirty="0"/>
              <a:t>radiative</a:t>
            </a:r>
            <a:r>
              <a:rPr lang="zh-CN" altLang="en-US" sz="1500" dirty="0"/>
              <a:t> </a:t>
            </a:r>
            <a:r>
              <a:rPr lang="en-US" altLang="zh-CN" sz="1500" dirty="0"/>
              <a:t>effects.</a:t>
            </a:r>
          </a:p>
          <a:p>
            <a:pPr marL="285750" indent="-285750">
              <a:spcBef>
                <a:spcPts val="252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endParaRPr lang="en-US" sz="1400" dirty="0"/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/>
              <a:t>Impact</a:t>
            </a:r>
          </a:p>
          <a:p>
            <a:pPr marL="283464" indent="-283464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altLang="zh-CN" sz="1500" dirty="0">
                <a:sym typeface="Wingdings" pitchFamily="2" charset="2"/>
              </a:rPr>
              <a:t>The</a:t>
            </a:r>
            <a:r>
              <a:rPr lang="zh-CN" altLang="en-US" sz="1500" dirty="0">
                <a:sym typeface="Wingdings" pitchFamily="2" charset="2"/>
              </a:rPr>
              <a:t> </a:t>
            </a:r>
            <a:r>
              <a:rPr lang="en-US" altLang="zh-CN" sz="1500" dirty="0">
                <a:sym typeface="Wingdings" pitchFamily="2" charset="2"/>
              </a:rPr>
              <a:t>local-scale drizzling bias</a:t>
            </a:r>
            <a:r>
              <a:rPr lang="zh-CN" altLang="en-US" sz="1500" dirty="0">
                <a:sym typeface="Wingdings" pitchFamily="2" charset="2"/>
              </a:rPr>
              <a:t> </a:t>
            </a:r>
            <a:r>
              <a:rPr lang="en-US" altLang="zh-CN" sz="1500" dirty="0">
                <a:sym typeface="Wingdings" pitchFamily="2" charset="2"/>
              </a:rPr>
              <a:t>and</a:t>
            </a:r>
            <a:r>
              <a:rPr lang="zh-CN" altLang="en-US" sz="1500" dirty="0">
                <a:sym typeface="Wingdings" pitchFamily="2" charset="2"/>
              </a:rPr>
              <a:t> </a:t>
            </a:r>
            <a:r>
              <a:rPr lang="en-US" altLang="zh-CN" sz="1500" dirty="0">
                <a:sym typeface="Wingdings" pitchFamily="2" charset="2"/>
              </a:rPr>
              <a:t>large-scale double-ITCZ bias</a:t>
            </a:r>
            <a:r>
              <a:rPr lang="zh-CN" altLang="en-US" sz="1500" dirty="0">
                <a:sym typeface="Wingdings" pitchFamily="2" charset="2"/>
              </a:rPr>
              <a:t> </a:t>
            </a:r>
            <a:r>
              <a:rPr lang="en-US" altLang="zh-CN" sz="1500" dirty="0">
                <a:sym typeface="Wingdings" pitchFamily="2" charset="2"/>
              </a:rPr>
              <a:t>are</a:t>
            </a:r>
            <a:r>
              <a:rPr lang="zh-CN" altLang="en-US" sz="1500" dirty="0">
                <a:sym typeface="Wingdings" pitchFamily="2" charset="2"/>
              </a:rPr>
              <a:t> </a:t>
            </a:r>
            <a:r>
              <a:rPr lang="en-US" altLang="zh-CN" sz="1500" dirty="0">
                <a:sym typeface="Wingdings" pitchFamily="2" charset="2"/>
              </a:rPr>
              <a:t>often</a:t>
            </a:r>
            <a:r>
              <a:rPr lang="zh-CN" altLang="en-US" sz="1500" dirty="0">
                <a:sym typeface="Wingdings" pitchFamily="2" charset="2"/>
              </a:rPr>
              <a:t> </a:t>
            </a:r>
            <a:r>
              <a:rPr lang="en-US" altLang="zh-CN" sz="1500" dirty="0">
                <a:sym typeface="Wingdings" pitchFamily="2" charset="2"/>
              </a:rPr>
              <a:t>studied separately.</a:t>
            </a:r>
            <a:r>
              <a:rPr lang="zh-CN" altLang="en-US" sz="1500" dirty="0">
                <a:sym typeface="Wingdings" pitchFamily="2" charset="2"/>
              </a:rPr>
              <a:t> </a:t>
            </a:r>
            <a:r>
              <a:rPr lang="en-US" altLang="zh-CN" sz="1500" dirty="0">
                <a:sym typeface="Wingdings" pitchFamily="2" charset="2"/>
              </a:rPr>
              <a:t>This</a:t>
            </a:r>
            <a:r>
              <a:rPr lang="zh-CN" altLang="en-US" sz="1500" dirty="0">
                <a:sym typeface="Wingdings" pitchFamily="2" charset="2"/>
              </a:rPr>
              <a:t> </a:t>
            </a:r>
            <a:r>
              <a:rPr lang="en-US" altLang="zh-CN" sz="1500" dirty="0">
                <a:sym typeface="Wingdings" pitchFamily="2" charset="2"/>
              </a:rPr>
              <a:t>work</a:t>
            </a:r>
            <a:r>
              <a:rPr lang="zh-CN" altLang="en-US" sz="1500" dirty="0">
                <a:sym typeface="Wingdings" pitchFamily="2" charset="2"/>
              </a:rPr>
              <a:t> </a:t>
            </a:r>
            <a:r>
              <a:rPr lang="en-US" altLang="zh-CN" sz="1500" dirty="0">
                <a:sym typeface="Wingdings" pitchFamily="2" charset="2"/>
              </a:rPr>
              <a:t>i</a:t>
            </a:r>
            <a:r>
              <a:rPr lang="en-US" altLang="zh-CN" sz="1500" dirty="0"/>
              <a:t>llustrates</a:t>
            </a:r>
            <a:r>
              <a:rPr lang="zh-CN" altLang="en-US" sz="1500" dirty="0"/>
              <a:t> </a:t>
            </a:r>
            <a:r>
              <a:rPr lang="en-US" altLang="zh-CN" sz="1500" dirty="0"/>
              <a:t>that the local-scale</a:t>
            </a:r>
            <a:r>
              <a:rPr lang="zh-CN" altLang="en-US" sz="1500" dirty="0"/>
              <a:t> </a:t>
            </a:r>
            <a:r>
              <a:rPr lang="en-US" altLang="zh-CN" sz="1500" dirty="0"/>
              <a:t>drizzling</a:t>
            </a:r>
            <a:r>
              <a:rPr lang="zh-CN" altLang="en-US" sz="1500" dirty="0"/>
              <a:t> </a:t>
            </a:r>
            <a:r>
              <a:rPr lang="en-US" altLang="zh-CN" sz="1500" dirty="0"/>
              <a:t>bias</a:t>
            </a:r>
            <a:r>
              <a:rPr lang="zh-CN" altLang="en-US" sz="1500" dirty="0"/>
              <a:t> </a:t>
            </a:r>
            <a:r>
              <a:rPr lang="en-US" altLang="zh-CN" sz="1500" dirty="0"/>
              <a:t>drives the</a:t>
            </a:r>
            <a:r>
              <a:rPr lang="zh-CN" altLang="en-US" sz="1500" dirty="0"/>
              <a:t> </a:t>
            </a:r>
            <a:r>
              <a:rPr lang="en-US" altLang="zh-CN" sz="1500" dirty="0"/>
              <a:t>large-scale</a:t>
            </a:r>
            <a:r>
              <a:rPr lang="zh-CN" altLang="en-US" sz="1500" dirty="0"/>
              <a:t> </a:t>
            </a:r>
            <a:r>
              <a:rPr lang="en-US" altLang="zh-CN" sz="1500" dirty="0"/>
              <a:t>double-ITCZ</a:t>
            </a:r>
            <a:r>
              <a:rPr lang="zh-CN" altLang="en-US" sz="1500" dirty="0"/>
              <a:t> </a:t>
            </a:r>
            <a:r>
              <a:rPr lang="en-US" altLang="zh-CN" sz="1500" dirty="0"/>
              <a:t>bias</a:t>
            </a:r>
            <a:r>
              <a:rPr lang="zh-CN" altLang="en-US" sz="1500" dirty="0"/>
              <a:t> </a:t>
            </a:r>
            <a:r>
              <a:rPr lang="en-US" altLang="zh-CN" sz="1500" dirty="0"/>
              <a:t>by</a:t>
            </a:r>
            <a:r>
              <a:rPr lang="zh-CN" altLang="en-US" sz="1500" dirty="0"/>
              <a:t> </a:t>
            </a:r>
            <a:r>
              <a:rPr lang="en-US" altLang="zh-CN" sz="1500" dirty="0"/>
              <a:t>directly</a:t>
            </a:r>
            <a:r>
              <a:rPr lang="zh-CN" altLang="en-US" sz="1500" dirty="0"/>
              <a:t> </a:t>
            </a:r>
            <a:r>
              <a:rPr lang="en-US" altLang="zh-CN" sz="1500" dirty="0"/>
              <a:t>affecting</a:t>
            </a:r>
            <a:r>
              <a:rPr lang="zh-CN" altLang="en-US" sz="1500" dirty="0"/>
              <a:t> </a:t>
            </a:r>
            <a:r>
              <a:rPr lang="en-US" altLang="zh-CN" sz="1500" dirty="0"/>
              <a:t>precipitation</a:t>
            </a:r>
            <a:r>
              <a:rPr lang="zh-CN" altLang="en-US" sz="1500" dirty="0"/>
              <a:t> </a:t>
            </a:r>
            <a:r>
              <a:rPr lang="en-US" altLang="zh-CN" sz="1500" dirty="0"/>
              <a:t>in</a:t>
            </a:r>
            <a:r>
              <a:rPr lang="zh-CN" altLang="en-US" sz="1500" dirty="0"/>
              <a:t> </a:t>
            </a:r>
            <a:r>
              <a:rPr lang="en-US" altLang="zh-CN" sz="1500" dirty="0"/>
              <a:t>atmospheric</a:t>
            </a:r>
            <a:r>
              <a:rPr lang="zh-CN" altLang="en-US" sz="1500" dirty="0"/>
              <a:t> </a:t>
            </a:r>
            <a:r>
              <a:rPr lang="en-US" altLang="zh-CN" sz="1500" dirty="0"/>
              <a:t>models</a:t>
            </a:r>
            <a:r>
              <a:rPr lang="zh-CN" altLang="en-US" sz="1500" dirty="0"/>
              <a:t> </a:t>
            </a:r>
            <a:r>
              <a:rPr lang="en-US" altLang="zh-CN" sz="1500" dirty="0"/>
              <a:t>and</a:t>
            </a:r>
            <a:r>
              <a:rPr lang="zh-CN" altLang="en-US" sz="1500" dirty="0"/>
              <a:t> </a:t>
            </a:r>
            <a:r>
              <a:rPr lang="en-US" altLang="zh-CN" sz="1500" dirty="0"/>
              <a:t>by</a:t>
            </a:r>
            <a:r>
              <a:rPr lang="zh-CN" altLang="en-US" sz="1500" dirty="0"/>
              <a:t> </a:t>
            </a:r>
            <a:r>
              <a:rPr lang="en-US" altLang="zh-CN" sz="1500" dirty="0"/>
              <a:t>modulating</a:t>
            </a:r>
            <a:r>
              <a:rPr lang="zh-CN" altLang="en-US" sz="1500" dirty="0"/>
              <a:t> </a:t>
            </a:r>
            <a:r>
              <a:rPr lang="en-US" altLang="zh-CN" sz="1500" dirty="0"/>
              <a:t>clouds</a:t>
            </a:r>
            <a:r>
              <a:rPr lang="zh-CN" altLang="en-US" sz="1500" dirty="0"/>
              <a:t> </a:t>
            </a:r>
            <a:r>
              <a:rPr lang="en-US" altLang="zh-CN" sz="1500" dirty="0"/>
              <a:t>and</a:t>
            </a:r>
            <a:r>
              <a:rPr lang="zh-CN" altLang="en-US" sz="1500" dirty="0"/>
              <a:t> </a:t>
            </a:r>
            <a:r>
              <a:rPr lang="en-US" altLang="zh-CN" sz="1500" dirty="0"/>
              <a:t>consequently</a:t>
            </a:r>
            <a:r>
              <a:rPr lang="zh-CN" altLang="en-US" sz="1500" dirty="0"/>
              <a:t> </a:t>
            </a:r>
            <a:r>
              <a:rPr lang="en-US" altLang="zh-CN" sz="1500" dirty="0"/>
              <a:t>SST</a:t>
            </a:r>
            <a:r>
              <a:rPr lang="zh-CN" altLang="en-US" sz="1500" dirty="0"/>
              <a:t> </a:t>
            </a:r>
            <a:r>
              <a:rPr lang="en-US" altLang="zh-CN" sz="1500" dirty="0"/>
              <a:t>in</a:t>
            </a:r>
            <a:r>
              <a:rPr lang="zh-CN" altLang="en-US" sz="1500" dirty="0"/>
              <a:t> </a:t>
            </a:r>
            <a:r>
              <a:rPr lang="en-US" altLang="zh-CN" sz="1500" dirty="0"/>
              <a:t>coupled</a:t>
            </a:r>
            <a:r>
              <a:rPr lang="zh-CN" altLang="en-US" sz="1500" dirty="0"/>
              <a:t> </a:t>
            </a:r>
            <a:r>
              <a:rPr lang="en-US" altLang="zh-CN" sz="1500" dirty="0"/>
              <a:t>simulations.</a:t>
            </a:r>
            <a:endParaRPr lang="en-US" altLang="zh-CN" sz="1500" dirty="0">
              <a:sym typeface="Wingdings" pitchFamily="2" charset="2"/>
            </a:endParaRPr>
          </a:p>
          <a:p>
            <a:pPr marL="283464" indent="-283464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altLang="zh-CN" sz="1500" dirty="0"/>
              <a:t>Correcting the local-scale drizzling bias is critical for fixing large-scale double-ITCZ bias. </a:t>
            </a:r>
          </a:p>
          <a:p>
            <a:pPr marL="283464" indent="-283464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altLang="zh-CN" sz="1500" dirty="0"/>
              <a:t>The drizzling and double-ITCZ biases are not alleviated in models with mesoscale or cloud-resolving resolution, suggesting</a:t>
            </a:r>
            <a:r>
              <a:rPr lang="zh-CN" altLang="en-US" sz="1500" dirty="0"/>
              <a:t> </a:t>
            </a:r>
            <a:r>
              <a:rPr lang="en-US" altLang="zh-CN" sz="1500" dirty="0"/>
              <a:t>that either large-eddy simulation or fundamental improvement in subgrid parameterizations is needed.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845F5230-67B3-0240-8DB3-BBD597A0F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92"/>
            <a:ext cx="12192000" cy="51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Understanding the Origin of Tropical Precipitation Bias in Climate Models</a:t>
            </a:r>
            <a:endParaRPr lang="en-US" sz="2600" b="1" dirty="0"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02710A05-5904-1044-B658-6876E6A4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7467" y="4958429"/>
            <a:ext cx="4880424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(a)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 large-scale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double-ITCZ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bias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climate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models,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indicated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by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annual-mean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tropical precipitation;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(b)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local-scale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drizzling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bias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climate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models,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as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indicated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by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distribution of daily precipitation intensity; and (c)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drizzling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bias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leads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reduced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low-level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clouds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and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weakened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shortwave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cloud</a:t>
            </a:r>
            <a:r>
              <a:rPr lang="zh-CN" alt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zh-CN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effect.</a:t>
            </a:r>
            <a:endParaRPr lang="en-US" altLang="zh-CN" sz="11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F6A37F5B-523F-4927-8F19-27D7A1FC8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8615" y="6071499"/>
            <a:ext cx="4710424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zh-CN" sz="1000" dirty="0">
                <a:latin typeface="+mn-lt"/>
              </a:rPr>
              <a:t>W</a:t>
            </a:r>
            <a:r>
              <a:rPr lang="en-US" altLang="en-US" sz="1000" dirty="0">
                <a:latin typeface="+mn-lt"/>
              </a:rPr>
              <a:t>. Zhou, L. R. Leung, and J. Lu. “</a:t>
            </a:r>
            <a:r>
              <a:rPr lang="en-US" sz="1000" dirty="0">
                <a:latin typeface="+mn-lt"/>
              </a:rPr>
              <a:t>Linking large-scale double-ITCZ bias to local-scale drizzling bias in climate models,</a:t>
            </a:r>
            <a:r>
              <a:rPr lang="en-US" altLang="en-US" sz="1000" dirty="0">
                <a:latin typeface="+mn-lt"/>
              </a:rPr>
              <a:t>” </a:t>
            </a:r>
            <a:r>
              <a:rPr lang="en-US" altLang="en-US" sz="1000" i="1" dirty="0">
                <a:latin typeface="+mn-lt"/>
              </a:rPr>
              <a:t>Journal of Climate, </a:t>
            </a:r>
            <a:r>
              <a:rPr lang="en-US" altLang="zh-CN" sz="1000" b="1" dirty="0">
                <a:latin typeface="+mn-lt"/>
              </a:rPr>
              <a:t>35(24), </a:t>
            </a:r>
            <a:r>
              <a:rPr lang="en-US" sz="1000" b="0" i="0" dirty="0">
                <a:effectLst/>
                <a:latin typeface="+mn-lt"/>
              </a:rPr>
              <a:t>4365–4379,</a:t>
            </a:r>
            <a:r>
              <a:rPr lang="en-US" altLang="zh-CN" sz="1000" dirty="0">
                <a:latin typeface="+mn-lt"/>
              </a:rPr>
              <a:t> (</a:t>
            </a:r>
            <a:r>
              <a:rPr lang="en-US" altLang="en-US" sz="1000" dirty="0">
                <a:latin typeface="+mn-lt"/>
              </a:rPr>
              <a:t>2022). </a:t>
            </a:r>
            <a:r>
              <a:rPr lang="en-US" altLang="zh-CN" sz="1000" dirty="0">
                <a:latin typeface="+mn-lt"/>
              </a:rPr>
              <a:t>[DOI: </a:t>
            </a:r>
            <a:r>
              <a:rPr lang="en-US" sz="800" b="0" i="0" u="none" strike="noStrike" dirty="0">
                <a:solidFill>
                  <a:srgbClr val="D47500"/>
                </a:solidFill>
                <a:effectLst/>
                <a:latin typeface="+mn-lt"/>
                <a:hlinkClick r:id="rId3"/>
              </a:rPr>
              <a:t>10.1175/JCLI-D-22-0336.1</a:t>
            </a:r>
            <a:r>
              <a:rPr lang="en-US" altLang="zh-CN" sz="1000" dirty="0">
                <a:latin typeface="+mn-lt"/>
              </a:rPr>
              <a:t>]</a:t>
            </a:r>
            <a:endParaRPr lang="en-US" altLang="en-US" sz="10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9DC273-B00B-9B15-4DAE-666EB3C99C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" r="50000" b="77291"/>
          <a:stretch/>
        </p:blipFill>
        <p:spPr>
          <a:xfrm>
            <a:off x="6529660" y="1199204"/>
            <a:ext cx="4880425" cy="1733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7E610-FC19-586B-F807-5B2A124AC6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32" b="67980"/>
          <a:stretch/>
        </p:blipFill>
        <p:spPr>
          <a:xfrm>
            <a:off x="6529660" y="2932454"/>
            <a:ext cx="4974481" cy="19164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0358C3-ACC3-7E94-A30B-09CAFFF758B3}"/>
              </a:ext>
            </a:extLst>
          </p:cNvPr>
          <p:cNvSpPr txBox="1"/>
          <p:nvPr/>
        </p:nvSpPr>
        <p:spPr>
          <a:xfrm>
            <a:off x="6417467" y="1158201"/>
            <a:ext cx="28565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a</a:t>
            </a:r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F2906-2DE9-72FD-6FC0-7CF3B0DFE457}"/>
              </a:ext>
            </a:extLst>
          </p:cNvPr>
          <p:cNvSpPr txBox="1"/>
          <p:nvPr/>
        </p:nvSpPr>
        <p:spPr>
          <a:xfrm>
            <a:off x="6404968" y="2889534"/>
            <a:ext cx="2952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b</a:t>
            </a:r>
            <a:endParaRPr 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B6542-AF9C-4627-7127-2E9363642793}"/>
              </a:ext>
            </a:extLst>
          </p:cNvPr>
          <p:cNvSpPr txBox="1"/>
          <p:nvPr/>
        </p:nvSpPr>
        <p:spPr>
          <a:xfrm>
            <a:off x="9446041" y="2883495"/>
            <a:ext cx="2712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600" b="1" dirty="0"/>
              <a:t>c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58031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3387</TotalTime>
  <Words>267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Zhou, Wenyu;Editor</dc:creator>
  <cp:lastModifiedBy>Mundy, Beth E</cp:lastModifiedBy>
  <cp:revision>13</cp:revision>
  <dcterms:created xsi:type="dcterms:W3CDTF">2021-01-05T05:43:48Z</dcterms:created>
  <dcterms:modified xsi:type="dcterms:W3CDTF">2023-01-12T22:18:04Z</dcterms:modified>
</cp:coreProperties>
</file>