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4" clrIdx="0">
    <p:extLst>
      <p:ext uri="{19B8F6BF-5375-455C-9EA6-DF929625EA0E}">
        <p15:presenceInfo xmlns:p15="http://schemas.microsoft.com/office/powerpoint/2012/main" userId="S::beth.mundy@pnnl.gov::09c03546-1d2d-4d82-89e1-bb5e2a2e687b" providerId="AD"/>
      </p:ext>
    </p:extLst>
  </p:cmAuthor>
  <p:cmAuthor id="2" name="Zhou, Wenyu" initials="ZW" lastIdx="3" clrIdx="1">
    <p:extLst>
      <p:ext uri="{19B8F6BF-5375-455C-9EA6-DF929625EA0E}">
        <p15:presenceInfo xmlns:p15="http://schemas.microsoft.com/office/powerpoint/2012/main" userId="S::wenyu.zhou@pnnl.gov::5c5f38fe-d509-44f8-8d69-336dbaffbc84" providerId="AD"/>
      </p:ext>
    </p:extLst>
  </p:cmAuthor>
  <p:cmAuthor id="3" name="Himes, Catherine L" initials="HCL" lastIdx="7" clrIdx="2">
    <p:extLst>
      <p:ext uri="{19B8F6BF-5375-455C-9EA6-DF929625EA0E}">
        <p15:presenceInfo xmlns:p15="http://schemas.microsoft.com/office/powerpoint/2012/main" userId="S::catherine.himes@pnnl.gov::3188da6f-cffb-4e9b-aed8-fac80e95ab34" providerId="AD"/>
      </p:ext>
    </p:extLst>
  </p:cmAuthor>
  <p:cmAuthor id="4" name="Tackett, Susan M" initials="TSM" lastIdx="6" clrIdx="3">
    <p:extLst>
      <p:ext uri="{19B8F6BF-5375-455C-9EA6-DF929625EA0E}">
        <p15:presenceInfo xmlns:p15="http://schemas.microsoft.com/office/powerpoint/2012/main" userId="S::susan.tackett@pnnl.gov::167ce18c-b39f-4abc-bc03-028e1caa66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471" autoAdjust="0"/>
    <p:restoredTop sz="89804" autoAdjust="0"/>
  </p:normalViewPr>
  <p:slideViewPr>
    <p:cSldViewPr snapToGrid="0" snapToObjects="1">
      <p:cViewPr varScale="1">
        <p:scale>
          <a:sx n="117" d="100"/>
          <a:sy n="117" d="100"/>
        </p:scale>
        <p:origin x="22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075DB015-C257-4419-83FE-AC1FA3AD1826}"/>
    <pc:docChg chg="custSel delSld modSld">
      <pc:chgData name="Mundy, Beth E" userId="09c03546-1d2d-4d82-89e1-bb5e2a2e687b" providerId="ADAL" clId="{075DB015-C257-4419-83FE-AC1FA3AD1826}" dt="2022-01-28T17:19:19.602" v="57" actId="207"/>
      <pc:docMkLst>
        <pc:docMk/>
      </pc:docMkLst>
      <pc:sldChg chg="delSp modSp mod delCm">
        <pc:chgData name="Mundy, Beth E" userId="09c03546-1d2d-4d82-89e1-bb5e2a2e687b" providerId="ADAL" clId="{075DB015-C257-4419-83FE-AC1FA3AD1826}" dt="2022-01-28T17:19:19.602" v="57" actId="207"/>
        <pc:sldMkLst>
          <pc:docMk/>
          <pc:sldMk cId="4258031555" sldId="260"/>
        </pc:sldMkLst>
        <pc:spChg chg="del">
          <ac:chgData name="Mundy, Beth E" userId="09c03546-1d2d-4d82-89e1-bb5e2a2e687b" providerId="ADAL" clId="{075DB015-C257-4419-83FE-AC1FA3AD1826}" dt="2022-01-28T17:16:20.814" v="54" actId="478"/>
          <ac:spMkLst>
            <pc:docMk/>
            <pc:sldMk cId="4258031555" sldId="260"/>
            <ac:spMk id="3" creationId="{79BF5681-4083-4480-A55C-4FB0FC3BD2F9}"/>
          </ac:spMkLst>
        </pc:spChg>
        <pc:spChg chg="mod">
          <ac:chgData name="Mundy, Beth E" userId="09c03546-1d2d-4d82-89e1-bb5e2a2e687b" providerId="ADAL" clId="{075DB015-C257-4419-83FE-AC1FA3AD1826}" dt="2022-01-28T17:19:19.602" v="57" actId="207"/>
          <ac:spMkLst>
            <pc:docMk/>
            <pc:sldMk cId="4258031555" sldId="260"/>
            <ac:spMk id="16" creationId="{7C506264-14FF-6D44-AD3C-622FA9066D2D}"/>
          </ac:spMkLst>
        </pc:spChg>
        <pc:spChg chg="mod">
          <ac:chgData name="Mundy, Beth E" userId="09c03546-1d2d-4d82-89e1-bb5e2a2e687b" providerId="ADAL" clId="{075DB015-C257-4419-83FE-AC1FA3AD1826}" dt="2022-01-28T17:16:11.953" v="52" actId="20577"/>
          <ac:spMkLst>
            <pc:docMk/>
            <pc:sldMk cId="4258031555" sldId="260"/>
            <ac:spMk id="19" creationId="{02710A05-5904-1044-B658-6876E6A41390}"/>
          </ac:spMkLst>
        </pc:spChg>
      </pc:sldChg>
      <pc:sldChg chg="del">
        <pc:chgData name="Mundy, Beth E" userId="09c03546-1d2d-4d82-89e1-bb5e2a2e687b" providerId="ADAL" clId="{075DB015-C257-4419-83FE-AC1FA3AD1826}" dt="2022-01-28T17:16:18.247" v="53" actId="47"/>
        <pc:sldMkLst>
          <pc:docMk/>
          <pc:sldMk cId="3315882685" sldId="261"/>
        </pc:sldMkLst>
      </pc:sldChg>
    </pc:docChg>
  </pc:docChgLst>
  <pc:docChgLst>
    <pc:chgData name="Mundy, Beth E" userId="09c03546-1d2d-4d82-89e1-bb5e2a2e687b" providerId="ADAL" clId="{05C15F91-92E0-4862-BC64-7D6554AFF061}"/>
    <pc:docChg chg="custSel modSld">
      <pc:chgData name="Mundy, Beth E" userId="09c03546-1d2d-4d82-89e1-bb5e2a2e687b" providerId="ADAL" clId="{05C15F91-92E0-4862-BC64-7D6554AFF061}" dt="2022-02-11T17:33:21.902" v="10" actId="20577"/>
      <pc:docMkLst>
        <pc:docMk/>
      </pc:docMkLst>
      <pc:sldChg chg="modSp mod delCm modNotesTx">
        <pc:chgData name="Mundy, Beth E" userId="09c03546-1d2d-4d82-89e1-bb5e2a2e687b" providerId="ADAL" clId="{05C15F91-92E0-4862-BC64-7D6554AFF061}" dt="2022-02-11T17:33:21.902" v="10" actId="20577"/>
        <pc:sldMkLst>
          <pc:docMk/>
          <pc:sldMk cId="4258031555" sldId="260"/>
        </pc:sldMkLst>
        <pc:spChg chg="mod">
          <ac:chgData name="Mundy, Beth E" userId="09c03546-1d2d-4d82-89e1-bb5e2a2e687b" providerId="ADAL" clId="{05C15F91-92E0-4862-BC64-7D6554AFF061}" dt="2022-01-31T22:35:33.107" v="4" actId="6549"/>
          <ac:spMkLst>
            <pc:docMk/>
            <pc:sldMk cId="4258031555" sldId="260"/>
            <ac:spMk id="16" creationId="{7C506264-14FF-6D44-AD3C-622FA9066D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AFA7A-8289-3541-B334-D31D6AAA909A}" type="datetimeFigureOut">
              <a:rPr lang="en-US" smtClean="0"/>
              <a:t>2/11/2022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EB2BF-B691-1B4D-8785-0F870CDEEE66}" type="slidenum">
              <a:rPr lang="en-US" smtClean="0"/>
              <a:t>‹#›</a:t>
            </a:fld>
            <a:endParaRPr lang="en-US"/>
          </a:p>
        </p:txBody>
      </p:sp>
    </p:spTree>
    <p:extLst>
      <p:ext uri="{BB962C8B-B14F-4D97-AF65-F5344CB8AC3E}">
        <p14:creationId xmlns:p14="http://schemas.microsoft.com/office/powerpoint/2010/main" val="222233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EB2BF-B691-1B4D-8785-0F870CDEEE66}" type="slidenum">
              <a:rPr lang="en-US" smtClean="0"/>
              <a:t>1</a:t>
            </a:fld>
            <a:endParaRPr lang="en-US"/>
          </a:p>
        </p:txBody>
      </p:sp>
    </p:spTree>
    <p:extLst>
      <p:ext uri="{BB962C8B-B14F-4D97-AF65-F5344CB8AC3E}">
        <p14:creationId xmlns:p14="http://schemas.microsoft.com/office/powerpoint/2010/main" val="69375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E4E928-9CD1-0541-A530-A3FF882453D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5144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4E928-9CD1-0541-A530-A3FF882453D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9716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4E928-9CD1-0541-A530-A3FF882453D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291192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4E928-9CD1-0541-A530-A3FF882453D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243303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4E928-9CD1-0541-A530-A3FF882453D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173125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E4E928-9CD1-0541-A530-A3FF882453D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377083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E4E928-9CD1-0541-A530-A3FF882453D9}"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53720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E4E928-9CD1-0541-A530-A3FF882453D9}"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96018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4E928-9CD1-0541-A530-A3FF882453D9}"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53376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4E928-9CD1-0541-A530-A3FF882453D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161013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4E928-9CD1-0541-A530-A3FF882453D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B525-A072-C14A-8768-EA088CDD909B}" type="slidenum">
              <a:rPr lang="en-US" smtClean="0"/>
              <a:t>‹#›</a:t>
            </a:fld>
            <a:endParaRPr lang="en-US"/>
          </a:p>
        </p:txBody>
      </p:sp>
    </p:spTree>
    <p:extLst>
      <p:ext uri="{BB962C8B-B14F-4D97-AF65-F5344CB8AC3E}">
        <p14:creationId xmlns:p14="http://schemas.microsoft.com/office/powerpoint/2010/main" val="405887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4E928-9CD1-0541-A530-A3FF882453D9}" type="datetimeFigureOut">
              <a:rPr lang="en-US" smtClean="0"/>
              <a:t>2/11/2022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AB525-A072-C14A-8768-EA088CDD909B}" type="slidenum">
              <a:rPr lang="en-US" smtClean="0"/>
              <a:t>‹#›</a:t>
            </a:fld>
            <a:endParaRPr lang="en-US"/>
          </a:p>
        </p:txBody>
      </p:sp>
    </p:spTree>
    <p:extLst>
      <p:ext uri="{BB962C8B-B14F-4D97-AF65-F5344CB8AC3E}">
        <p14:creationId xmlns:p14="http://schemas.microsoft.com/office/powerpoint/2010/main" val="345673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7C506264-14FF-6D44-AD3C-622FA9066D2D}"/>
              </a:ext>
            </a:extLst>
          </p:cNvPr>
          <p:cNvSpPr>
            <a:spLocks noChangeArrowheads="1"/>
          </p:cNvSpPr>
          <p:nvPr/>
        </p:nvSpPr>
        <p:spPr bwMode="auto">
          <a:xfrm>
            <a:off x="78798" y="968852"/>
            <a:ext cx="4582805" cy="568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600" b="1" dirty="0"/>
              <a:t>Objective</a:t>
            </a:r>
          </a:p>
          <a:p>
            <a:pPr marL="285750" indent="-285750">
              <a:spcBef>
                <a:spcPct val="15000"/>
              </a:spcBef>
              <a:buFont typeface="Arial" pitchFamily="34" charset="0"/>
              <a:buChar char="●"/>
              <a:defRPr/>
            </a:pPr>
            <a:r>
              <a:rPr lang="en-US" altLang="zh-CN" sz="1400" dirty="0"/>
              <a:t>Investigate changes</a:t>
            </a:r>
            <a:r>
              <a:rPr lang="zh-CN" altLang="en-US" sz="1400" dirty="0"/>
              <a:t> </a:t>
            </a:r>
            <a:r>
              <a:rPr lang="en-US" altLang="zh-CN" sz="1400" dirty="0"/>
              <a:t>in</a:t>
            </a:r>
            <a:r>
              <a:rPr lang="zh-CN" altLang="en-US" sz="1400" dirty="0"/>
              <a:t> </a:t>
            </a:r>
            <a:r>
              <a:rPr lang="en-US" altLang="zh-CN" sz="1400" dirty="0"/>
              <a:t>the</a:t>
            </a:r>
            <a:r>
              <a:rPr lang="zh-CN" altLang="en-US" sz="1400" dirty="0"/>
              <a:t> </a:t>
            </a:r>
            <a:r>
              <a:rPr lang="en-US" altLang="zh-CN" sz="1400" dirty="0"/>
              <a:t>Midwest’s future hydroclimate as</a:t>
            </a:r>
            <a:r>
              <a:rPr lang="zh-CN" altLang="en-US" sz="1400" dirty="0"/>
              <a:t> </a:t>
            </a:r>
            <a:r>
              <a:rPr lang="en-US" altLang="zh-CN" sz="1400" dirty="0"/>
              <a:t>a</a:t>
            </a:r>
            <a:r>
              <a:rPr lang="zh-CN" altLang="en-US" sz="1400" dirty="0"/>
              <a:t> </a:t>
            </a:r>
            <a:r>
              <a:rPr lang="en-US" altLang="zh-CN" sz="1400" dirty="0"/>
              <a:t>function</a:t>
            </a:r>
            <a:r>
              <a:rPr lang="zh-CN" altLang="en-US" sz="1400" dirty="0"/>
              <a:t> </a:t>
            </a:r>
            <a:r>
              <a:rPr lang="en-US" altLang="zh-CN" sz="1400" dirty="0"/>
              <a:t>of</a:t>
            </a:r>
            <a:r>
              <a:rPr lang="zh-CN" altLang="en-US" sz="1400" dirty="0"/>
              <a:t> </a:t>
            </a:r>
            <a:r>
              <a:rPr lang="en-US" altLang="zh-CN" sz="1400" dirty="0"/>
              <a:t>the month.</a:t>
            </a:r>
          </a:p>
          <a:p>
            <a:pPr marL="285750" indent="-285750">
              <a:spcBef>
                <a:spcPct val="15000"/>
              </a:spcBef>
              <a:buFont typeface="Arial" pitchFamily="34" charset="0"/>
              <a:buChar char="●"/>
              <a:defRPr/>
            </a:pPr>
            <a:r>
              <a:rPr lang="en-US" altLang="zh-CN" sz="1400" dirty="0"/>
              <a:t>Elucidate the dynamic</a:t>
            </a:r>
            <a:r>
              <a:rPr lang="zh-CN" altLang="en-US" sz="1400" dirty="0"/>
              <a:t> </a:t>
            </a:r>
            <a:r>
              <a:rPr lang="en-US" altLang="zh-CN" sz="1400" dirty="0"/>
              <a:t>mechanisms</a:t>
            </a:r>
            <a:r>
              <a:rPr lang="zh-CN" altLang="en-US" sz="1400" dirty="0"/>
              <a:t> </a:t>
            </a:r>
            <a:r>
              <a:rPr lang="en-US" altLang="zh-CN" sz="1400" dirty="0"/>
              <a:t>that underpin</a:t>
            </a:r>
            <a:r>
              <a:rPr lang="zh-CN" altLang="en-US" sz="1400" dirty="0"/>
              <a:t> </a:t>
            </a:r>
            <a:r>
              <a:rPr lang="en-US" altLang="zh-CN" sz="1400" dirty="0"/>
              <a:t>the</a:t>
            </a:r>
            <a:r>
              <a:rPr lang="zh-CN" altLang="en-US" sz="1400" dirty="0"/>
              <a:t> </a:t>
            </a:r>
            <a:r>
              <a:rPr lang="en-US" altLang="zh-CN" sz="1400" dirty="0"/>
              <a:t>seasonally dependent hydroclimate changes.</a:t>
            </a:r>
          </a:p>
          <a:p>
            <a:pPr marL="231775" indent="-231775" algn="ctr">
              <a:spcBef>
                <a:spcPct val="15000"/>
              </a:spcBef>
              <a:defRPr/>
            </a:pPr>
            <a:r>
              <a:rPr lang="en-US" sz="1600" b="1" dirty="0"/>
              <a:t>Approach</a:t>
            </a:r>
          </a:p>
          <a:p>
            <a:pPr marL="285750" indent="-285750">
              <a:spcBef>
                <a:spcPts val="252"/>
              </a:spcBef>
              <a:buFont typeface="Arial" pitchFamily="34" charset="0"/>
              <a:buChar char="●"/>
              <a:tabLst>
                <a:tab pos="338138" algn="l"/>
              </a:tabLst>
              <a:defRPr/>
            </a:pPr>
            <a:r>
              <a:rPr lang="en-US" altLang="zh-CN" sz="1400" dirty="0"/>
              <a:t>Analyze</a:t>
            </a:r>
            <a:r>
              <a:rPr lang="zh-CN" altLang="en-US" sz="1400" dirty="0"/>
              <a:t> </a:t>
            </a:r>
            <a:r>
              <a:rPr lang="en-US" altLang="zh-CN" sz="1400" dirty="0"/>
              <a:t>future changes in the U.S. Midwest circulation, precipitation, and climate extremes</a:t>
            </a:r>
            <a:r>
              <a:rPr lang="zh-CN" altLang="en-US" sz="1400" dirty="0"/>
              <a:t> </a:t>
            </a:r>
            <a:r>
              <a:rPr lang="en-US" altLang="zh-CN" sz="1400" dirty="0"/>
              <a:t>under</a:t>
            </a:r>
            <a:r>
              <a:rPr lang="zh-CN" altLang="en-US" sz="1400" dirty="0"/>
              <a:t> </a:t>
            </a:r>
            <a:r>
              <a:rPr lang="en-US" altLang="zh-CN" sz="1400" dirty="0"/>
              <a:t>global warming using</a:t>
            </a:r>
            <a:r>
              <a:rPr lang="en-US" sz="1400" dirty="0"/>
              <a:t> </a:t>
            </a:r>
            <a:r>
              <a:rPr lang="en-US" altLang="zh-CN" sz="1400" dirty="0"/>
              <a:t>ensemble</a:t>
            </a:r>
            <a:r>
              <a:rPr lang="zh-CN" altLang="en-US" sz="1400" dirty="0"/>
              <a:t> </a:t>
            </a:r>
            <a:r>
              <a:rPr lang="en-US" altLang="zh-CN" sz="1400" dirty="0"/>
              <a:t>projections</a:t>
            </a:r>
            <a:r>
              <a:rPr lang="zh-CN" altLang="en-US" sz="1400" dirty="0"/>
              <a:t> </a:t>
            </a:r>
            <a:r>
              <a:rPr lang="en-US" altLang="zh-CN" sz="1400" dirty="0"/>
              <a:t>of</a:t>
            </a:r>
            <a:r>
              <a:rPr lang="zh-CN" altLang="en-US" sz="1400" dirty="0"/>
              <a:t> </a:t>
            </a:r>
            <a:r>
              <a:rPr lang="en-US" altLang="zh-CN" sz="1400" dirty="0"/>
              <a:t>the</a:t>
            </a:r>
            <a:r>
              <a:rPr lang="zh-CN" altLang="en-US" sz="1400" dirty="0"/>
              <a:t> </a:t>
            </a:r>
            <a:r>
              <a:rPr lang="en-US" sz="1400" dirty="0"/>
              <a:t>Coupled Model Intercomparison Project </a:t>
            </a:r>
            <a:r>
              <a:rPr lang="en-US" altLang="zh-CN" sz="1400" dirty="0"/>
              <a:t>Phase</a:t>
            </a:r>
            <a:r>
              <a:rPr lang="zh-CN" altLang="en-US" sz="1400" dirty="0"/>
              <a:t> </a:t>
            </a:r>
            <a:r>
              <a:rPr lang="en-US" altLang="zh-CN" sz="1400" dirty="0"/>
              <a:t>6 and the Multi-model Initial-condition Large-ensemble Simulations.</a:t>
            </a:r>
          </a:p>
          <a:p>
            <a:pPr marL="285750" indent="-285750">
              <a:spcBef>
                <a:spcPct val="15000"/>
              </a:spcBef>
              <a:buFont typeface="Arial" pitchFamily="34" charset="0"/>
              <a:buChar char="●"/>
              <a:defRPr/>
            </a:pPr>
            <a:r>
              <a:rPr lang="en-US" altLang="zh-CN" sz="1400" dirty="0"/>
              <a:t>Illustrate the seasonally dependent impacts of the poleward jet shift on the Midwest hydroclimate.</a:t>
            </a:r>
            <a:endParaRPr lang="en-US" sz="1400" dirty="0"/>
          </a:p>
          <a:p>
            <a:pPr algn="ctr" eaLnBrk="1" hangingPunct="1">
              <a:spcBef>
                <a:spcPct val="15000"/>
              </a:spcBef>
              <a:buFontTx/>
              <a:buNone/>
            </a:pPr>
            <a:r>
              <a:rPr lang="en-US" altLang="en-US" sz="1600" b="1" dirty="0"/>
              <a:t>Impact</a:t>
            </a:r>
          </a:p>
          <a:p>
            <a:pPr marL="283464" indent="-283464">
              <a:spcBef>
                <a:spcPts val="252"/>
              </a:spcBef>
              <a:buFont typeface="Arial" panose="020B0604020202020204" pitchFamily="34" charset="0"/>
              <a:buChar char="●"/>
            </a:pPr>
            <a:r>
              <a:rPr lang="en-US" altLang="zh-CN" sz="1400" dirty="0">
                <a:sym typeface="Wingdings" pitchFamily="2" charset="2"/>
              </a:rPr>
              <a:t>The warm-season North-American westerly jet is projected to shift northward under global warming, making it closer to (farther away from) the Midwest before (after) June, leading to more (less) mean precipitation.</a:t>
            </a:r>
          </a:p>
          <a:p>
            <a:pPr marL="283464" indent="-283464">
              <a:spcBef>
                <a:spcPts val="252"/>
              </a:spcBef>
              <a:buFont typeface="Arial" panose="020B0604020202020204" pitchFamily="34" charset="0"/>
              <a:buChar char="●"/>
            </a:pPr>
            <a:r>
              <a:rPr lang="en-US" altLang="zh-CN" sz="1400" dirty="0"/>
              <a:t>The seasonally-dependent mean precipitation changes correspond to 10-fold (5-fold) increases in the frequency of late-spring deluges and late-summer droughts under a high (intermediate) emission scenario.</a:t>
            </a:r>
            <a:endParaRPr lang="en-US" sz="1400" dirty="0"/>
          </a:p>
        </p:txBody>
      </p:sp>
      <p:sp>
        <p:nvSpPr>
          <p:cNvPr id="17" name="Rectangle 5">
            <a:extLst>
              <a:ext uri="{FF2B5EF4-FFF2-40B4-BE49-F238E27FC236}">
                <a16:creationId xmlns:a16="http://schemas.microsoft.com/office/drawing/2014/main" id="{845F5230-67B3-0240-8DB3-BBD597A0FD75}"/>
              </a:ext>
            </a:extLst>
          </p:cNvPr>
          <p:cNvSpPr>
            <a:spLocks noChangeArrowheads="1"/>
          </p:cNvSpPr>
          <p:nvPr/>
        </p:nvSpPr>
        <p:spPr bwMode="auto">
          <a:xfrm>
            <a:off x="0" y="14745"/>
            <a:ext cx="9143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a:solidFill>
                  <a:srgbClr val="000000"/>
                </a:solidFill>
                <a:latin typeface="Arial" panose="020B0604020202020204" pitchFamily="34" charset="0"/>
              </a:rPr>
              <a:t>Jet Shift Causes Seasonally Dependent Future Changes in Midwest Hydroclimate</a:t>
            </a:r>
          </a:p>
        </p:txBody>
      </p:sp>
      <p:sp>
        <p:nvSpPr>
          <p:cNvPr id="19" name="TextBox 9">
            <a:extLst>
              <a:ext uri="{FF2B5EF4-FFF2-40B4-BE49-F238E27FC236}">
                <a16:creationId xmlns:a16="http://schemas.microsoft.com/office/drawing/2014/main" id="{02710A05-5904-1044-B658-6876E6A41390}"/>
              </a:ext>
            </a:extLst>
          </p:cNvPr>
          <p:cNvSpPr txBox="1">
            <a:spLocks noChangeArrowheads="1"/>
          </p:cNvSpPr>
          <p:nvPr/>
        </p:nvSpPr>
        <p:spPr bwMode="auto">
          <a:xfrm>
            <a:off x="4587241" y="4805600"/>
            <a:ext cx="46329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00" b="1" dirty="0">
                <a:solidFill>
                  <a:srgbClr val="0000FF"/>
                </a:solidFill>
                <a:latin typeface="Arial" panose="020B0604020202020204" pitchFamily="34" charset="0"/>
                <a:cs typeface="Arial" panose="020B0604020202020204" pitchFamily="34" charset="0"/>
                <a:sym typeface="Wingdings" pitchFamily="2" charset="2"/>
              </a:rPr>
              <a:t>a) The warm-season central U.S. hydroclimate is regulated by two major systems</a:t>
            </a:r>
            <a:r>
              <a:rPr lang="en-US" altLang="zh-CN" sz="1000" b="1" dirty="0">
                <a:solidFill>
                  <a:srgbClr val="0000FF"/>
                </a:solidFill>
                <a:cs typeface="Calibri" panose="020F0502020204030204" pitchFamily="34" charset="0"/>
                <a:sym typeface="Wingdings" pitchFamily="2" charset="2"/>
              </a:rPr>
              <a:t>—</a:t>
            </a:r>
            <a:r>
              <a:rPr lang="en-US" altLang="zh-CN" sz="1000" b="1" dirty="0">
                <a:solidFill>
                  <a:srgbClr val="0000FF"/>
                </a:solidFill>
                <a:latin typeface="Arial" panose="020B0604020202020204" pitchFamily="34" charset="0"/>
                <a:cs typeface="Arial" panose="020B0604020202020204" pitchFamily="34" charset="0"/>
                <a:sym typeface="Wingdings" pitchFamily="2" charset="2"/>
              </a:rPr>
              <a:t>the midlatitude storm track (red contours) and the subtropical southerly winds (blue arrows). Both are coupled to the westerly jet (yellow shading). b) Midwest rainfall</a:t>
            </a:r>
            <a:r>
              <a:rPr lang="zh-CN" altLang="en-US" sz="1000" b="1" dirty="0">
                <a:solidFill>
                  <a:srgbClr val="0000FF"/>
                </a:solidFill>
                <a:latin typeface="Arial" panose="020B0604020202020204" pitchFamily="34" charset="0"/>
                <a:cs typeface="Arial" panose="020B0604020202020204" pitchFamily="34" charset="0"/>
                <a:sym typeface="Wingdings" pitchFamily="2" charset="2"/>
              </a:rPr>
              <a:t> </a:t>
            </a:r>
            <a:r>
              <a:rPr lang="en-US" altLang="zh-CN" sz="1000" b="1" dirty="0">
                <a:solidFill>
                  <a:srgbClr val="0000FF"/>
                </a:solidFill>
                <a:latin typeface="Arial" panose="020B0604020202020204" pitchFamily="34" charset="0"/>
                <a:cs typeface="Arial" panose="020B0604020202020204" pitchFamily="34" charset="0"/>
                <a:sym typeface="Wingdings" pitchFamily="2" charset="2"/>
              </a:rPr>
              <a:t>peaks</a:t>
            </a:r>
            <a:r>
              <a:rPr lang="zh-CN" altLang="en-US" sz="1000" b="1" dirty="0">
                <a:solidFill>
                  <a:srgbClr val="0000FF"/>
                </a:solidFill>
                <a:latin typeface="Arial" panose="020B0604020202020204" pitchFamily="34" charset="0"/>
                <a:cs typeface="Arial" panose="020B0604020202020204" pitchFamily="34" charset="0"/>
                <a:sym typeface="Wingdings" pitchFamily="2" charset="2"/>
              </a:rPr>
              <a:t> </a:t>
            </a:r>
            <a:r>
              <a:rPr lang="en-US" altLang="zh-CN" sz="1000" b="1" dirty="0">
                <a:solidFill>
                  <a:srgbClr val="0000FF"/>
                </a:solidFill>
                <a:latin typeface="Arial" panose="020B0604020202020204" pitchFamily="34" charset="0"/>
                <a:cs typeface="Arial" panose="020B0604020202020204" pitchFamily="34" charset="0"/>
                <a:sym typeface="Wingdings" pitchFamily="2" charset="2"/>
              </a:rPr>
              <a:t>in June upon the arrival of the westerly jet. Under global warming, the westerly jet is projected to shift northward, making it closer to (further from) the Midwest before (after) June, leading to more (less) precipitation; </a:t>
            </a:r>
            <a:r>
              <a:rPr lang="en-US" altLang="zh-CN" sz="1000" b="1" dirty="0" err="1">
                <a:solidFill>
                  <a:srgbClr val="0000FF"/>
                </a:solidFill>
                <a:latin typeface="Arial" panose="020B0604020202020204" pitchFamily="34" charset="0"/>
                <a:cs typeface="Arial" panose="020B0604020202020204" pitchFamily="34" charset="0"/>
                <a:sym typeface="Wingdings" pitchFamily="2" charset="2"/>
              </a:rPr>
              <a:t>c,d</a:t>
            </a:r>
            <a:r>
              <a:rPr lang="en-US" altLang="zh-CN" sz="1000" b="1" dirty="0">
                <a:solidFill>
                  <a:srgbClr val="0000FF"/>
                </a:solidFill>
                <a:latin typeface="Arial" panose="020B0604020202020204" pitchFamily="34" charset="0"/>
                <a:cs typeface="Arial" panose="020B0604020202020204" pitchFamily="34" charset="0"/>
                <a:sym typeface="Wingdings" pitchFamily="2" charset="2"/>
              </a:rPr>
              <a:t>) Scatterplots of Midwest temperature and precipitation for individual years under current and future warmer climates for April-May and July-August.</a:t>
            </a:r>
          </a:p>
        </p:txBody>
      </p:sp>
      <p:sp>
        <p:nvSpPr>
          <p:cNvPr id="10" name="Text Box 6">
            <a:extLst>
              <a:ext uri="{FF2B5EF4-FFF2-40B4-BE49-F238E27FC236}">
                <a16:creationId xmlns:a16="http://schemas.microsoft.com/office/drawing/2014/main" id="{F6A37F5B-523F-4927-8F19-27D7A1FC8710}"/>
              </a:ext>
            </a:extLst>
          </p:cNvPr>
          <p:cNvSpPr txBox="1">
            <a:spLocks noChangeArrowheads="1"/>
          </p:cNvSpPr>
          <p:nvPr/>
        </p:nvSpPr>
        <p:spPr bwMode="auto">
          <a:xfrm>
            <a:off x="4754000" y="6262680"/>
            <a:ext cx="4265004"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000" dirty="0">
                <a:solidFill>
                  <a:srgbClr val="000000"/>
                </a:solidFill>
              </a:rPr>
              <a:t>W. Zhou, L. R. Leung, and J. Lu</a:t>
            </a:r>
            <a:r>
              <a:rPr lang="en-US" altLang="en-US" sz="1000" dirty="0">
                <a:solidFill>
                  <a:srgbClr val="000000"/>
                </a:solidFill>
                <a:latin typeface="+mn-lt"/>
              </a:rPr>
              <a:t>. “Seasonally dependent future changes in the US Midwest hydroclimate and extremes” </a:t>
            </a:r>
            <a:r>
              <a:rPr lang="en-US" altLang="en-US" sz="1000" i="1" dirty="0">
                <a:solidFill>
                  <a:srgbClr val="000000"/>
                </a:solidFill>
                <a:latin typeface="+mn-lt"/>
              </a:rPr>
              <a:t>Journal of Climate,</a:t>
            </a:r>
            <a:r>
              <a:rPr lang="en-US" altLang="en-US" sz="1000" dirty="0">
                <a:solidFill>
                  <a:srgbClr val="000000"/>
                </a:solidFill>
                <a:latin typeface="+mn-lt"/>
              </a:rPr>
              <a:t> </a:t>
            </a:r>
            <a:r>
              <a:rPr lang="en-US" altLang="en-US" sz="1000" b="1" dirty="0">
                <a:solidFill>
                  <a:srgbClr val="000000"/>
                </a:solidFill>
                <a:latin typeface="+mn-lt"/>
              </a:rPr>
              <a:t>35</a:t>
            </a:r>
            <a:r>
              <a:rPr lang="en-US" altLang="en-US" sz="1000" dirty="0">
                <a:solidFill>
                  <a:srgbClr val="000000"/>
                </a:solidFill>
                <a:latin typeface="+mn-lt"/>
              </a:rPr>
              <a:t>, 17-27 (2021). [DOI: 10.1175/JCLI-D-21-0012.1].</a:t>
            </a:r>
          </a:p>
        </p:txBody>
      </p:sp>
      <p:pic>
        <p:nvPicPr>
          <p:cNvPr id="8" name="Picture 7" descr="Calendar&#10;&#10;Description automatically generated">
            <a:extLst>
              <a:ext uri="{FF2B5EF4-FFF2-40B4-BE49-F238E27FC236}">
                <a16:creationId xmlns:a16="http://schemas.microsoft.com/office/drawing/2014/main" id="{3BB5BE0B-0BAB-6742-99F1-3CB19CFF56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951" t="24459" b="54984"/>
          <a:stretch/>
        </p:blipFill>
        <p:spPr>
          <a:xfrm>
            <a:off x="6891058" y="1405940"/>
            <a:ext cx="2242459" cy="1528508"/>
          </a:xfrm>
          <a:prstGeom prst="rect">
            <a:avLst/>
          </a:prstGeom>
        </p:spPr>
      </p:pic>
      <p:pic>
        <p:nvPicPr>
          <p:cNvPr id="9" name="Picture 2">
            <a:extLst>
              <a:ext uri="{FF2B5EF4-FFF2-40B4-BE49-F238E27FC236}">
                <a16:creationId xmlns:a16="http://schemas.microsoft.com/office/drawing/2014/main" id="{99C1FD53-6177-9448-9469-B0BFCE8074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1"/>
          <a:stretch/>
        </p:blipFill>
        <p:spPr bwMode="auto">
          <a:xfrm>
            <a:off x="4937200" y="1461160"/>
            <a:ext cx="1770656" cy="1265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EC113A-0AEE-074B-80D3-45E477534E45}"/>
              </a:ext>
            </a:extLst>
          </p:cNvPr>
          <p:cNvSpPr txBox="1"/>
          <p:nvPr/>
        </p:nvSpPr>
        <p:spPr>
          <a:xfrm>
            <a:off x="4909082" y="975812"/>
            <a:ext cx="1826141" cy="430887"/>
          </a:xfrm>
          <a:prstGeom prst="rect">
            <a:avLst/>
          </a:prstGeom>
          <a:noFill/>
        </p:spPr>
        <p:txBody>
          <a:bodyPr wrap="none" rtlCol="0">
            <a:spAutoFit/>
          </a:bodyPr>
          <a:lstStyle/>
          <a:p>
            <a:pPr algn="ctr"/>
            <a:r>
              <a:rPr lang="en-US" sz="1100" b="1" dirty="0">
                <a:latin typeface="Arial Narrow" panose="020B0604020202020204" pitchFamily="34" charset="0"/>
                <a:cs typeface="Arial Narrow" panose="020B0604020202020204" pitchFamily="34" charset="0"/>
              </a:rPr>
              <a:t>a) Drivers of </a:t>
            </a:r>
          </a:p>
          <a:p>
            <a:pPr algn="ctr"/>
            <a:r>
              <a:rPr lang="en-US" sz="1100" b="1" dirty="0">
                <a:latin typeface="Arial Narrow" panose="020B0604020202020204" pitchFamily="34" charset="0"/>
                <a:cs typeface="Arial Narrow" panose="020B0604020202020204" pitchFamily="34" charset="0"/>
              </a:rPr>
              <a:t>the Central U.S. hydroclimate </a:t>
            </a:r>
          </a:p>
        </p:txBody>
      </p:sp>
      <p:sp>
        <p:nvSpPr>
          <p:cNvPr id="12" name="TextBox 11">
            <a:extLst>
              <a:ext uri="{FF2B5EF4-FFF2-40B4-BE49-F238E27FC236}">
                <a16:creationId xmlns:a16="http://schemas.microsoft.com/office/drawing/2014/main" id="{9320B441-6306-1E4C-9B5F-73C7A2B74EAE}"/>
              </a:ext>
            </a:extLst>
          </p:cNvPr>
          <p:cNvSpPr txBox="1"/>
          <p:nvPr/>
        </p:nvSpPr>
        <p:spPr>
          <a:xfrm>
            <a:off x="6967703" y="970492"/>
            <a:ext cx="2089033" cy="430887"/>
          </a:xfrm>
          <a:prstGeom prst="rect">
            <a:avLst/>
          </a:prstGeom>
          <a:noFill/>
        </p:spPr>
        <p:txBody>
          <a:bodyPr wrap="none" rtlCol="0">
            <a:spAutoFit/>
          </a:bodyPr>
          <a:lstStyle/>
          <a:p>
            <a:pPr algn="ctr"/>
            <a:r>
              <a:rPr lang="en-US" sz="1100" b="1" dirty="0">
                <a:latin typeface="Arial Narrow" panose="020B0604020202020204" pitchFamily="34" charset="0"/>
                <a:cs typeface="Arial Narrow" panose="020B0604020202020204" pitchFamily="34" charset="0"/>
              </a:rPr>
              <a:t>b) Future change</a:t>
            </a:r>
            <a:r>
              <a:rPr lang="en-US" altLang="zh-CN" sz="1100" b="1" dirty="0">
                <a:latin typeface="Arial Narrow" panose="020B0604020202020204" pitchFamily="34" charset="0"/>
                <a:cs typeface="Arial Narrow" panose="020B0604020202020204" pitchFamily="34" charset="0"/>
              </a:rPr>
              <a:t>s</a:t>
            </a:r>
            <a:r>
              <a:rPr lang="en-US" sz="1100" b="1" dirty="0">
                <a:latin typeface="Arial Narrow" panose="020B0604020202020204" pitchFamily="34" charset="0"/>
                <a:cs typeface="Arial Narrow" panose="020B0604020202020204" pitchFamily="34" charset="0"/>
              </a:rPr>
              <a:t> in</a:t>
            </a:r>
          </a:p>
          <a:p>
            <a:pPr algn="ctr"/>
            <a:r>
              <a:rPr lang="en-US" sz="1100" b="1" dirty="0">
                <a:latin typeface="Arial Narrow" panose="020B0604020202020204" pitchFamily="34" charset="0"/>
                <a:cs typeface="Arial Narrow" panose="020B0604020202020204" pitchFamily="34" charset="0"/>
              </a:rPr>
              <a:t> jet latitude and mean precipitation</a:t>
            </a:r>
          </a:p>
        </p:txBody>
      </p:sp>
      <p:pic>
        <p:nvPicPr>
          <p:cNvPr id="13" name="Picture 12" descr="Chart, scatter chart&#10;&#10;Description automatically generated">
            <a:extLst>
              <a:ext uri="{FF2B5EF4-FFF2-40B4-BE49-F238E27FC236}">
                <a16:creationId xmlns:a16="http://schemas.microsoft.com/office/drawing/2014/main" id="{2F94A65C-7477-FD46-86B1-A54F24834C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54000" y="3145730"/>
            <a:ext cx="4158993" cy="1694571"/>
          </a:xfrm>
          <a:prstGeom prst="rect">
            <a:avLst/>
          </a:prstGeom>
        </p:spPr>
      </p:pic>
      <p:sp>
        <p:nvSpPr>
          <p:cNvPr id="14" name="TextBox 13">
            <a:extLst>
              <a:ext uri="{FF2B5EF4-FFF2-40B4-BE49-F238E27FC236}">
                <a16:creationId xmlns:a16="http://schemas.microsoft.com/office/drawing/2014/main" id="{B76CD8C2-0A3B-C34C-B629-43FBBAF8C852}"/>
              </a:ext>
            </a:extLst>
          </p:cNvPr>
          <p:cNvSpPr txBox="1"/>
          <p:nvPr/>
        </p:nvSpPr>
        <p:spPr>
          <a:xfrm>
            <a:off x="6615278" y="3182048"/>
            <a:ext cx="558165" cy="707886"/>
          </a:xfrm>
          <a:prstGeom prst="rect">
            <a:avLst/>
          </a:prstGeom>
          <a:noFill/>
        </p:spPr>
        <p:txBody>
          <a:bodyPr wrap="none" rtlCol="0">
            <a:spAutoFit/>
          </a:bodyPr>
          <a:lstStyle/>
          <a:p>
            <a:pPr algn="ctr"/>
            <a:r>
              <a:rPr lang="en-US" altLang="zh-CN" sz="1000" b="1" dirty="0">
                <a:solidFill>
                  <a:schemeClr val="accent2">
                    <a:lumMod val="75000"/>
                  </a:schemeClr>
                </a:solidFill>
                <a:ea typeface="黑体" pitchFamily="49" charset="-122"/>
              </a:rPr>
              <a:t>RCP8.5</a:t>
            </a:r>
          </a:p>
          <a:p>
            <a:pPr algn="ctr"/>
            <a:r>
              <a:rPr lang="en-US" altLang="zh-CN" sz="1000" b="1" dirty="0">
                <a:solidFill>
                  <a:srgbClr val="16733C"/>
                </a:solidFill>
                <a:ea typeface="黑体" pitchFamily="49" charset="-122"/>
              </a:rPr>
              <a:t>RCP4.5</a:t>
            </a:r>
          </a:p>
          <a:p>
            <a:pPr algn="ctr"/>
            <a:r>
              <a:rPr lang="en-US" altLang="zh-CN" sz="1000" b="1" dirty="0">
                <a:solidFill>
                  <a:schemeClr val="bg1">
                    <a:lumMod val="50000"/>
                  </a:schemeClr>
                </a:solidFill>
                <a:ea typeface="黑体" pitchFamily="49" charset="-122"/>
              </a:rPr>
              <a:t>HIST</a:t>
            </a:r>
          </a:p>
          <a:p>
            <a:pPr algn="ctr"/>
            <a:r>
              <a:rPr lang="en-US" altLang="zh-CN" sz="1000" b="1" dirty="0">
                <a:ea typeface="黑体" pitchFamily="49" charset="-122"/>
              </a:rPr>
              <a:t>OBS</a:t>
            </a:r>
            <a:endParaRPr lang="en-US" sz="1000" b="1" dirty="0">
              <a:ea typeface="黑体" pitchFamily="49" charset="-122"/>
            </a:endParaRPr>
          </a:p>
        </p:txBody>
      </p:sp>
      <p:sp>
        <p:nvSpPr>
          <p:cNvPr id="4" name="TextBox 3">
            <a:extLst>
              <a:ext uri="{FF2B5EF4-FFF2-40B4-BE49-F238E27FC236}">
                <a16:creationId xmlns:a16="http://schemas.microsoft.com/office/drawing/2014/main" id="{960B7513-02F9-3646-A69B-A3FA29C6F8ED}"/>
              </a:ext>
            </a:extLst>
          </p:cNvPr>
          <p:cNvSpPr txBox="1"/>
          <p:nvPr/>
        </p:nvSpPr>
        <p:spPr>
          <a:xfrm>
            <a:off x="8280663" y="2084820"/>
            <a:ext cx="526105" cy="338554"/>
          </a:xfrm>
          <a:prstGeom prst="rect">
            <a:avLst/>
          </a:prstGeom>
          <a:noFill/>
        </p:spPr>
        <p:txBody>
          <a:bodyPr wrap="none" rtlCol="0">
            <a:spAutoFit/>
          </a:bodyPr>
          <a:lstStyle/>
          <a:p>
            <a:pPr algn="ctr"/>
            <a:r>
              <a:rPr lang="en-US" sz="800" b="1" dirty="0">
                <a:solidFill>
                  <a:schemeClr val="accent6">
                    <a:lumMod val="50000"/>
                  </a:schemeClr>
                </a:solidFill>
              </a:rPr>
              <a:t>Current </a:t>
            </a:r>
          </a:p>
          <a:p>
            <a:pPr algn="ctr"/>
            <a:r>
              <a:rPr lang="en-US" sz="800" b="1" dirty="0">
                <a:solidFill>
                  <a:schemeClr val="accent6">
                    <a:lumMod val="50000"/>
                  </a:schemeClr>
                </a:solidFill>
              </a:rPr>
              <a:t>Precip</a:t>
            </a:r>
          </a:p>
        </p:txBody>
      </p:sp>
      <p:sp>
        <p:nvSpPr>
          <p:cNvPr id="18" name="TextBox 17">
            <a:extLst>
              <a:ext uri="{FF2B5EF4-FFF2-40B4-BE49-F238E27FC236}">
                <a16:creationId xmlns:a16="http://schemas.microsoft.com/office/drawing/2014/main" id="{9C659015-3496-534D-8318-E88DD87CABB8}"/>
              </a:ext>
            </a:extLst>
          </p:cNvPr>
          <p:cNvSpPr txBox="1"/>
          <p:nvPr/>
        </p:nvSpPr>
        <p:spPr>
          <a:xfrm>
            <a:off x="7887193" y="2353074"/>
            <a:ext cx="460382" cy="338554"/>
          </a:xfrm>
          <a:prstGeom prst="rect">
            <a:avLst/>
          </a:prstGeom>
          <a:noFill/>
        </p:spPr>
        <p:txBody>
          <a:bodyPr wrap="none" rtlCol="0">
            <a:spAutoFit/>
          </a:bodyPr>
          <a:lstStyle/>
          <a:p>
            <a:pPr algn="ctr"/>
            <a:r>
              <a:rPr lang="en-US" sz="800" b="1" dirty="0">
                <a:solidFill>
                  <a:schemeClr val="accent6">
                    <a:lumMod val="50000"/>
                  </a:schemeClr>
                </a:solidFill>
              </a:rPr>
              <a:t>Future</a:t>
            </a:r>
          </a:p>
          <a:p>
            <a:pPr algn="ctr"/>
            <a:r>
              <a:rPr lang="en-US" sz="800" b="1" dirty="0">
                <a:solidFill>
                  <a:schemeClr val="accent6">
                    <a:lumMod val="50000"/>
                  </a:schemeClr>
                </a:solidFill>
              </a:rPr>
              <a:t>Precip</a:t>
            </a:r>
          </a:p>
        </p:txBody>
      </p:sp>
      <p:sp>
        <p:nvSpPr>
          <p:cNvPr id="20" name="TextBox 19">
            <a:extLst>
              <a:ext uri="{FF2B5EF4-FFF2-40B4-BE49-F238E27FC236}">
                <a16:creationId xmlns:a16="http://schemas.microsoft.com/office/drawing/2014/main" id="{FDFD5E8C-374C-1541-BD22-7A7828437F36}"/>
              </a:ext>
            </a:extLst>
          </p:cNvPr>
          <p:cNvSpPr txBox="1"/>
          <p:nvPr/>
        </p:nvSpPr>
        <p:spPr>
          <a:xfrm>
            <a:off x="8314087" y="1702102"/>
            <a:ext cx="526105" cy="338554"/>
          </a:xfrm>
          <a:prstGeom prst="rect">
            <a:avLst/>
          </a:prstGeom>
          <a:noFill/>
        </p:spPr>
        <p:txBody>
          <a:bodyPr wrap="none" rtlCol="0">
            <a:spAutoFit/>
          </a:bodyPr>
          <a:lstStyle/>
          <a:p>
            <a:pPr algn="ctr"/>
            <a:r>
              <a:rPr lang="en-US" sz="800" b="1" dirty="0">
                <a:solidFill>
                  <a:srgbClr val="7030A0"/>
                </a:solidFill>
              </a:rPr>
              <a:t>Current </a:t>
            </a:r>
          </a:p>
          <a:p>
            <a:pPr algn="ctr"/>
            <a:r>
              <a:rPr lang="en-US" sz="800" b="1" dirty="0">
                <a:solidFill>
                  <a:srgbClr val="7030A0"/>
                </a:solidFill>
              </a:rPr>
              <a:t>Jet Lat.</a:t>
            </a:r>
          </a:p>
        </p:txBody>
      </p:sp>
      <p:sp>
        <p:nvSpPr>
          <p:cNvPr id="21" name="TextBox 20">
            <a:extLst>
              <a:ext uri="{FF2B5EF4-FFF2-40B4-BE49-F238E27FC236}">
                <a16:creationId xmlns:a16="http://schemas.microsoft.com/office/drawing/2014/main" id="{BBE02654-2AFA-E74B-9AAB-5172D1530233}"/>
              </a:ext>
            </a:extLst>
          </p:cNvPr>
          <p:cNvSpPr txBox="1"/>
          <p:nvPr/>
        </p:nvSpPr>
        <p:spPr>
          <a:xfrm>
            <a:off x="7867031" y="1388472"/>
            <a:ext cx="484428" cy="338554"/>
          </a:xfrm>
          <a:prstGeom prst="rect">
            <a:avLst/>
          </a:prstGeom>
          <a:noFill/>
        </p:spPr>
        <p:txBody>
          <a:bodyPr wrap="none" rtlCol="0">
            <a:spAutoFit/>
          </a:bodyPr>
          <a:lstStyle/>
          <a:p>
            <a:pPr algn="ctr"/>
            <a:r>
              <a:rPr lang="en-US" sz="800" b="1" dirty="0">
                <a:solidFill>
                  <a:srgbClr val="7030A0"/>
                </a:solidFill>
              </a:rPr>
              <a:t>Future</a:t>
            </a:r>
          </a:p>
          <a:p>
            <a:pPr algn="ctr"/>
            <a:r>
              <a:rPr lang="en-US" sz="800" b="1" dirty="0">
                <a:solidFill>
                  <a:srgbClr val="7030A0"/>
                </a:solidFill>
              </a:rPr>
              <a:t>Jet Lat.</a:t>
            </a:r>
          </a:p>
        </p:txBody>
      </p:sp>
      <p:sp>
        <p:nvSpPr>
          <p:cNvPr id="22" name="TextBox 21">
            <a:extLst>
              <a:ext uri="{FF2B5EF4-FFF2-40B4-BE49-F238E27FC236}">
                <a16:creationId xmlns:a16="http://schemas.microsoft.com/office/drawing/2014/main" id="{9E9888B6-4F22-1944-888A-6CFC1347D9B1}"/>
              </a:ext>
            </a:extLst>
          </p:cNvPr>
          <p:cNvSpPr txBox="1"/>
          <p:nvPr/>
        </p:nvSpPr>
        <p:spPr>
          <a:xfrm>
            <a:off x="4966726" y="2877164"/>
            <a:ext cx="1813317" cy="261610"/>
          </a:xfrm>
          <a:prstGeom prst="rect">
            <a:avLst/>
          </a:prstGeom>
          <a:noFill/>
        </p:spPr>
        <p:txBody>
          <a:bodyPr wrap="none" rtlCol="0">
            <a:spAutoFit/>
          </a:bodyPr>
          <a:lstStyle/>
          <a:p>
            <a:r>
              <a:rPr lang="en-US" sz="1100" b="1" dirty="0">
                <a:latin typeface="Arial Narrow" panose="020B0604020202020204" pitchFamily="34" charset="0"/>
                <a:cs typeface="Arial Narrow" panose="020B0604020202020204" pitchFamily="34" charset="0"/>
              </a:rPr>
              <a:t>c) April-May climate extremes</a:t>
            </a:r>
          </a:p>
        </p:txBody>
      </p:sp>
      <p:sp>
        <p:nvSpPr>
          <p:cNvPr id="23" name="TextBox 22">
            <a:extLst>
              <a:ext uri="{FF2B5EF4-FFF2-40B4-BE49-F238E27FC236}">
                <a16:creationId xmlns:a16="http://schemas.microsoft.com/office/drawing/2014/main" id="{190CC194-B81D-3C49-A909-FE74A5DA2169}"/>
              </a:ext>
            </a:extLst>
          </p:cNvPr>
          <p:cNvSpPr txBox="1"/>
          <p:nvPr/>
        </p:nvSpPr>
        <p:spPr>
          <a:xfrm>
            <a:off x="7090172" y="2879620"/>
            <a:ext cx="1954381" cy="261610"/>
          </a:xfrm>
          <a:prstGeom prst="rect">
            <a:avLst/>
          </a:prstGeom>
          <a:noFill/>
        </p:spPr>
        <p:txBody>
          <a:bodyPr wrap="none" rtlCol="0">
            <a:spAutoFit/>
          </a:bodyPr>
          <a:lstStyle/>
          <a:p>
            <a:r>
              <a:rPr lang="en-US" sz="1100" b="1" dirty="0">
                <a:latin typeface="Arial Narrow" panose="020B0604020202020204" pitchFamily="34" charset="0"/>
                <a:cs typeface="Arial Narrow" panose="020B0604020202020204" pitchFamily="34" charset="0"/>
              </a:rPr>
              <a:t>d) July-August climate extremes</a:t>
            </a:r>
          </a:p>
        </p:txBody>
      </p:sp>
    </p:spTree>
    <p:extLst>
      <p:ext uri="{BB962C8B-B14F-4D97-AF65-F5344CB8AC3E}">
        <p14:creationId xmlns:p14="http://schemas.microsoft.com/office/powerpoint/2010/main" val="4258031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2712</TotalTime>
  <Words>377</Words>
  <Application>Microsoft Office PowerPoint</Application>
  <PresentationFormat>On-screen Show (4:3)</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Wenyu</dc:creator>
  <cp:lastModifiedBy>Mundy, Beth E</cp:lastModifiedBy>
  <cp:revision>9</cp:revision>
  <dcterms:created xsi:type="dcterms:W3CDTF">2021-01-05T05:43:48Z</dcterms:created>
  <dcterms:modified xsi:type="dcterms:W3CDTF">2022-02-11T17:33:24Z</dcterms:modified>
</cp:coreProperties>
</file>