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61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undy, Beth E" initials="MBE" lastIdx="7" clrIdx="0">
    <p:extLst>
      <p:ext uri="{19B8F6BF-5375-455C-9EA6-DF929625EA0E}">
        <p15:presenceInfo xmlns:p15="http://schemas.microsoft.com/office/powerpoint/2012/main" userId="S::beth.mundy@pnnl.gov::09c03546-1d2d-4d82-89e1-bb5e2a2e687b" providerId="AD"/>
      </p:ext>
    </p:extLst>
  </p:cmAuthor>
  <p:cmAuthor id="2" name="Zhou, Wenyu" initials="ZW" lastIdx="3" clrIdx="1">
    <p:extLst>
      <p:ext uri="{19B8F6BF-5375-455C-9EA6-DF929625EA0E}">
        <p15:presenceInfo xmlns:p15="http://schemas.microsoft.com/office/powerpoint/2012/main" userId="S::wenyu.zhou@pnnl.gov::5c5f38fe-d509-44f8-8d69-336dbaffbc84" providerId="AD"/>
      </p:ext>
    </p:extLst>
  </p:cmAuthor>
  <p:cmAuthor id="3" name="Himes, Catherine L" initials="HCL" lastIdx="7" clrIdx="2">
    <p:extLst>
      <p:ext uri="{19B8F6BF-5375-455C-9EA6-DF929625EA0E}">
        <p15:presenceInfo xmlns:p15="http://schemas.microsoft.com/office/powerpoint/2012/main" userId="S::catherine.himes@pnnl.gov::3188da6f-cffb-4e9b-aed8-fac80e95ab34" providerId="AD"/>
      </p:ext>
    </p:extLst>
  </p:cmAuthor>
  <p:cmAuthor id="4" name="Leung, Lai-Yung (Ruby)" initials="LLY(" lastIdx="2" clrIdx="3">
    <p:extLst>
      <p:ext uri="{19B8F6BF-5375-455C-9EA6-DF929625EA0E}">
        <p15:presenceInfo xmlns:p15="http://schemas.microsoft.com/office/powerpoint/2012/main" userId="S::ruby.leung@pnnl.gov::8890b783-e14a-47e3-a682-fbb67b692eba" providerId="AD"/>
      </p:ext>
    </p:extLst>
  </p:cmAuthor>
  <p:cmAuthor id="5" name="Wilburn, Matthew S" initials="WMS" lastIdx="2" clrIdx="4">
    <p:extLst>
      <p:ext uri="{19B8F6BF-5375-455C-9EA6-DF929625EA0E}">
        <p15:presenceInfo xmlns:p15="http://schemas.microsoft.com/office/powerpoint/2012/main" userId="S::Matthew.Wilburn@pnnl.gov::1bc66fb5-94f0-41ef-928a-bfd916df0b3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EFB34F6-4C95-4659-B769-C1987FB9E760}" v="1" dt="2022-01-25T17:01:26.20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6327"/>
  </p:normalViewPr>
  <p:slideViewPr>
    <p:cSldViewPr snapToGrid="0" snapToObjects="1">
      <p:cViewPr varScale="1">
        <p:scale>
          <a:sx n="62" d="100"/>
          <a:sy n="62" d="100"/>
        </p:scale>
        <p:origin x="512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commentAuthors" Target="commentAuthors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undy, Beth E" userId="09c03546-1d2d-4d82-89e1-bb5e2a2e687b" providerId="ADAL" clId="{EEFB34F6-4C95-4659-B769-C1987FB9E760}"/>
    <pc:docChg chg="custSel modSld">
      <pc:chgData name="Mundy, Beth E" userId="09c03546-1d2d-4d82-89e1-bb5e2a2e687b" providerId="ADAL" clId="{EEFB34F6-4C95-4659-B769-C1987FB9E760}" dt="2022-01-25T17:01:35.538" v="4" actId="1592"/>
      <pc:docMkLst>
        <pc:docMk/>
      </pc:docMkLst>
      <pc:sldChg chg="modSp mod delCm">
        <pc:chgData name="Mundy, Beth E" userId="09c03546-1d2d-4d82-89e1-bb5e2a2e687b" providerId="ADAL" clId="{EEFB34F6-4C95-4659-B769-C1987FB9E760}" dt="2022-01-25T17:01:35.538" v="4" actId="1592"/>
        <pc:sldMkLst>
          <pc:docMk/>
          <pc:sldMk cId="1345484955" sldId="261"/>
        </pc:sldMkLst>
        <pc:spChg chg="mod">
          <ac:chgData name="Mundy, Beth E" userId="09c03546-1d2d-4d82-89e1-bb5e2a2e687b" providerId="ADAL" clId="{EEFB34F6-4C95-4659-B769-C1987FB9E760}" dt="2022-01-25T17:01:30.994" v="2" actId="6549"/>
          <ac:spMkLst>
            <pc:docMk/>
            <pc:sldMk cId="1345484955" sldId="261"/>
            <ac:spMk id="17" creationId="{845F5230-67B3-0240-8DB3-BBD597A0FD75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0AFA7A-8289-3541-B334-D31D6AAA909A}" type="datetimeFigureOut">
              <a:rPr lang="en-US" smtClean="0"/>
              <a:t>1/25/2022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DEB2BF-B691-1B4D-8785-0F870CDEEE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23363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2DEB2BF-B691-1B4D-8785-0F870CDEEE6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64059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4E928-9CD1-0541-A530-A3FF882453D9}" type="datetimeFigureOut">
              <a:rPr lang="en-US" smtClean="0"/>
              <a:t>1/25/2022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AB525-A072-C14A-8768-EA088CDD90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44221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4E928-9CD1-0541-A530-A3FF882453D9}" type="datetimeFigureOut">
              <a:rPr lang="en-US" smtClean="0"/>
              <a:t>1/25/2022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AB525-A072-C14A-8768-EA088CDD90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1685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4E928-9CD1-0541-A530-A3FF882453D9}" type="datetimeFigureOut">
              <a:rPr lang="en-US" smtClean="0"/>
              <a:t>1/25/2022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AB525-A072-C14A-8768-EA088CDD90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19275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4E928-9CD1-0541-A530-A3FF882453D9}" type="datetimeFigureOut">
              <a:rPr lang="en-US" smtClean="0"/>
              <a:t>1/25/2022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AB525-A072-C14A-8768-EA088CDD90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30384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4E928-9CD1-0541-A530-A3FF882453D9}" type="datetimeFigureOut">
              <a:rPr lang="en-US" smtClean="0"/>
              <a:t>1/25/2022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AB525-A072-C14A-8768-EA088CDD90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12584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4E928-9CD1-0541-A530-A3FF882453D9}" type="datetimeFigureOut">
              <a:rPr lang="en-US" smtClean="0"/>
              <a:t>1/25/2022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AB525-A072-C14A-8768-EA088CDD90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08345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4E928-9CD1-0541-A530-A3FF882453D9}" type="datetimeFigureOut">
              <a:rPr lang="en-US" smtClean="0"/>
              <a:t>1/25/2022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AB525-A072-C14A-8768-EA088CDD90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72073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4E928-9CD1-0541-A530-A3FF882453D9}" type="datetimeFigureOut">
              <a:rPr lang="en-US" smtClean="0"/>
              <a:t>1/25/2022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AB525-A072-C14A-8768-EA088CDD90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1843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4E928-9CD1-0541-A530-A3FF882453D9}" type="datetimeFigureOut">
              <a:rPr lang="en-US" smtClean="0"/>
              <a:t>1/25/2022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AB525-A072-C14A-8768-EA088CDD90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37635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4E928-9CD1-0541-A530-A3FF882453D9}" type="datetimeFigureOut">
              <a:rPr lang="en-US" smtClean="0"/>
              <a:t>1/25/2022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AB525-A072-C14A-8768-EA088CDD90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01380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4E928-9CD1-0541-A530-A3FF882453D9}" type="datetimeFigureOut">
              <a:rPr lang="en-US" smtClean="0"/>
              <a:t>1/25/2022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AB525-A072-C14A-8768-EA088CDD90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88737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E4E928-9CD1-0541-A530-A3FF882453D9}" type="datetimeFigureOut">
              <a:rPr lang="en-US" smtClean="0"/>
              <a:t>1/25/2022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8AB525-A072-C14A-8768-EA088CDD90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67328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4">
            <a:extLst>
              <a:ext uri="{FF2B5EF4-FFF2-40B4-BE49-F238E27FC236}">
                <a16:creationId xmlns:a16="http://schemas.microsoft.com/office/drawing/2014/main" id="{7C506264-14FF-6D44-AD3C-622FA9066D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0606" y="1267774"/>
            <a:ext cx="4482354" cy="53852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31775" indent="-231775" algn="ctr">
              <a:spcBef>
                <a:spcPct val="15000"/>
              </a:spcBef>
              <a:defRPr/>
            </a:pPr>
            <a:r>
              <a:rPr lang="en-US" sz="1600" b="1" dirty="0"/>
              <a:t>Objective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altLang="zh-CN" sz="1400" dirty="0"/>
              <a:t>Understand the drivers of spatially varied lake evaporation increases under global warming.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altLang="zh-CN" sz="1400" dirty="0"/>
              <a:t>Investigate the overlooked effect of regional hydroclimatic change on lake evaporation increase.</a:t>
            </a:r>
          </a:p>
          <a:p>
            <a:pPr marL="231775" indent="-231775" algn="ctr">
              <a:spcBef>
                <a:spcPct val="15000"/>
              </a:spcBef>
              <a:defRPr/>
            </a:pPr>
            <a:r>
              <a:rPr lang="en-US" sz="1600" b="1" dirty="0"/>
              <a:t>Approach</a:t>
            </a:r>
          </a:p>
          <a:p>
            <a:pPr marL="285750" indent="-285750">
              <a:spcBef>
                <a:spcPts val="252"/>
              </a:spcBef>
              <a:buFont typeface="Arial" pitchFamily="34" charset="0"/>
              <a:buChar char="●"/>
              <a:tabLst>
                <a:tab pos="338138" algn="l"/>
              </a:tabLst>
              <a:defRPr/>
            </a:pPr>
            <a:r>
              <a:rPr lang="en-US" altLang="zh-CN" sz="1400" dirty="0"/>
              <a:t>Analyze</a:t>
            </a:r>
            <a:r>
              <a:rPr lang="zh-CN" altLang="en-US" sz="1400" dirty="0"/>
              <a:t> </a:t>
            </a:r>
            <a:r>
              <a:rPr lang="en-US" altLang="zh-CN" sz="1400" dirty="0"/>
              <a:t>the coupling between future changes in lake evaporation and hydroclimate based on ensemble projections of lake and climate models.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altLang="zh-CN" sz="1400" dirty="0"/>
              <a:t>Revise the Penman equation to attribute lake evaporation increase to hydroclimate-related factors.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400" dirty="0"/>
              <a:t>Qualitatively predict regional lake volume changes based on established lake water budget equations.</a:t>
            </a:r>
          </a:p>
          <a:p>
            <a:pPr algn="ctr" eaLnBrk="1" hangingPunct="1">
              <a:spcBef>
                <a:spcPct val="15000"/>
              </a:spcBef>
              <a:buFontTx/>
              <a:buNone/>
            </a:pPr>
            <a:r>
              <a:rPr lang="en-US" altLang="en-US" sz="1600" b="1" dirty="0"/>
              <a:t>Impact</a:t>
            </a:r>
          </a:p>
          <a:p>
            <a:pPr marL="283464" indent="-283464">
              <a:spcBef>
                <a:spcPts val="252"/>
              </a:spcBef>
              <a:buFont typeface="Arial" panose="020B0604020202020204" pitchFamily="34" charset="0"/>
              <a:buChar char="●"/>
            </a:pPr>
            <a:r>
              <a:rPr lang="en-US" altLang="zh-CN" sz="1400" dirty="0">
                <a:sym typeface="Wingdings" pitchFamily="2" charset="2"/>
              </a:rPr>
              <a:t>The new attribution method provides a clearer understanding of the spatial variability of lake evaporation increases.</a:t>
            </a:r>
          </a:p>
          <a:p>
            <a:pPr marL="283464" indent="-283464">
              <a:spcBef>
                <a:spcPts val="252"/>
              </a:spcBef>
              <a:buFont typeface="Arial" panose="020B0604020202020204" pitchFamily="34" charset="0"/>
              <a:buChar char="●"/>
            </a:pPr>
            <a:r>
              <a:rPr lang="en-US" altLang="zh-CN" sz="1400" dirty="0"/>
              <a:t>The spatially coupled changes in lake evaporation and hydroclimate have important implications for regional lake water balances and volume changes, which can aggravate water scarcity and flood risks.</a:t>
            </a:r>
            <a:endParaRPr lang="en-US" sz="1400" dirty="0"/>
          </a:p>
        </p:txBody>
      </p:sp>
      <p:sp>
        <p:nvSpPr>
          <p:cNvPr id="17" name="Rectangle 5">
            <a:extLst>
              <a:ext uri="{FF2B5EF4-FFF2-40B4-BE49-F238E27FC236}">
                <a16:creationId xmlns:a16="http://schemas.microsoft.com/office/drawing/2014/main" id="{845F5230-67B3-0240-8DB3-BBD597A0FD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4745"/>
            <a:ext cx="9143999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800" b="1" dirty="0"/>
              <a:t>Regional Hydroclimate Changes Shape Spatial Pattern of Future Lake Evaporation Increases</a:t>
            </a:r>
            <a:endParaRPr lang="en-US" sz="2800" dirty="0"/>
          </a:p>
        </p:txBody>
      </p:sp>
      <p:sp>
        <p:nvSpPr>
          <p:cNvPr id="19" name="TextBox 9">
            <a:extLst>
              <a:ext uri="{FF2B5EF4-FFF2-40B4-BE49-F238E27FC236}">
                <a16:creationId xmlns:a16="http://schemas.microsoft.com/office/drawing/2014/main" id="{02710A05-5904-1044-B658-6876E6A413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86598" y="4707757"/>
            <a:ext cx="4002815" cy="11695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None/>
            </a:pPr>
            <a:r>
              <a:rPr lang="en-US" altLang="zh-CN" sz="10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Maps featuring spatially coupled future changes in lake evaporation and hydroclimate.</a:t>
            </a:r>
            <a:r>
              <a:rPr lang="zh-CN" altLang="en-US" sz="10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 </a:t>
            </a:r>
            <a:r>
              <a:rPr lang="en-US" altLang="zh-CN" sz="10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(a) The spatial pattern of future changes in lake evaporation based on lake</a:t>
            </a:r>
            <a:r>
              <a:rPr lang="zh-CN" altLang="en-US" sz="10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 </a:t>
            </a:r>
            <a:r>
              <a:rPr lang="en-US" altLang="zh-CN" sz="10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model projections (under RCP8.5; 2071-2100 minus 1971-2000). (b) The spatial pattern of future changes in land precipitation</a:t>
            </a:r>
            <a:r>
              <a:rPr lang="zh-CN" altLang="en-US" sz="10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 </a:t>
            </a:r>
            <a:r>
              <a:rPr lang="en-US" altLang="zh-CN" sz="10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minus</a:t>
            </a:r>
            <a:r>
              <a:rPr lang="zh-CN" altLang="en-US" sz="10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 </a:t>
            </a:r>
            <a:r>
              <a:rPr lang="en-US" altLang="zh-CN" sz="10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evaporation</a:t>
            </a:r>
            <a:r>
              <a:rPr lang="zh-CN" altLang="en-US" sz="10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 </a:t>
            </a:r>
            <a:r>
              <a:rPr lang="en-US" altLang="zh-CN" sz="10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(P-E) based on the mean projection of 22 models. The two trends show a strong spatial correlation.</a:t>
            </a:r>
          </a:p>
        </p:txBody>
      </p:sp>
      <p:sp>
        <p:nvSpPr>
          <p:cNvPr id="10" name="Text Box 6">
            <a:extLst>
              <a:ext uri="{FF2B5EF4-FFF2-40B4-BE49-F238E27FC236}">
                <a16:creationId xmlns:a16="http://schemas.microsoft.com/office/drawing/2014/main" id="{F6A37F5B-523F-4927-8F19-27D7A1FC87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86598" y="6020129"/>
            <a:ext cx="4265004" cy="707886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None/>
            </a:pPr>
            <a:r>
              <a:rPr lang="en-US" altLang="en-US" sz="1000" dirty="0">
                <a:solidFill>
                  <a:srgbClr val="000000"/>
                </a:solidFill>
              </a:rPr>
              <a:t>Zhou, W., Wang, L., Li, D., and R. L. Leung. Spatial pattern of lake evaporation increases under global warming linked to regional hydroclimate change. Communications Earth &amp; Environment 2, 255 (2021). https://</a:t>
            </a:r>
            <a:r>
              <a:rPr lang="en-US" altLang="en-US" sz="1000" dirty="0" err="1">
                <a:solidFill>
                  <a:srgbClr val="000000"/>
                </a:solidFill>
              </a:rPr>
              <a:t>doi.org</a:t>
            </a:r>
            <a:r>
              <a:rPr lang="en-US" altLang="en-US" sz="1000" dirty="0">
                <a:solidFill>
                  <a:srgbClr val="000000"/>
                </a:solidFill>
              </a:rPr>
              <a:t>/10.1038/s43247-021-00327-z</a:t>
            </a:r>
            <a:endParaRPr lang="en-US" altLang="en-US" sz="1000" dirty="0">
              <a:solidFill>
                <a:srgbClr val="000000"/>
              </a:solidFill>
              <a:latin typeface="+mn-lt"/>
            </a:endParaRP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ED4AC30F-A82C-4B2D-94F6-0940B6814189}"/>
              </a:ext>
            </a:extLst>
          </p:cNvPr>
          <p:cNvGrpSpPr/>
          <p:nvPr/>
        </p:nvGrpSpPr>
        <p:grpSpPr>
          <a:xfrm>
            <a:off x="5016865" y="850634"/>
            <a:ext cx="3893183" cy="3576119"/>
            <a:chOff x="5016865" y="1170674"/>
            <a:chExt cx="3893183" cy="3576119"/>
          </a:xfrm>
        </p:grpSpPr>
        <p:pic>
          <p:nvPicPr>
            <p:cNvPr id="8" name="Picture 7" descr="Diagram&#10;&#10;Description automatically generated with medium confidence">
              <a:extLst>
                <a:ext uri="{FF2B5EF4-FFF2-40B4-BE49-F238E27FC236}">
                  <a16:creationId xmlns:a16="http://schemas.microsoft.com/office/drawing/2014/main" id="{4B577982-C5A2-7940-896F-589469FB260E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4065" r="36785" b="67567"/>
            <a:stretch/>
          </p:blipFill>
          <p:spPr>
            <a:xfrm>
              <a:off x="5029582" y="1429900"/>
              <a:ext cx="3779035" cy="1577649"/>
            </a:xfrm>
            <a:prstGeom prst="rect">
              <a:avLst/>
            </a:prstGeom>
          </p:spPr>
        </p:pic>
        <p:sp>
          <p:nvSpPr>
            <p:cNvPr id="3" name="TextBox 2">
              <a:extLst>
                <a:ext uri="{FF2B5EF4-FFF2-40B4-BE49-F238E27FC236}">
                  <a16:creationId xmlns:a16="http://schemas.microsoft.com/office/drawing/2014/main" id="{48CD97EB-41F2-4444-86EA-31715A14B251}"/>
                </a:ext>
              </a:extLst>
            </p:cNvPr>
            <p:cNvSpPr txBox="1"/>
            <p:nvPr/>
          </p:nvSpPr>
          <p:spPr>
            <a:xfrm rot="16200000">
              <a:off x="8558830" y="2112103"/>
              <a:ext cx="471604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900" dirty="0">
                  <a:latin typeface="Arial Narrow" panose="020B0604020202020204" pitchFamily="34" charset="0"/>
                  <a:cs typeface="Arial Narrow" panose="020B0604020202020204" pitchFamily="34" charset="0"/>
                </a:rPr>
                <a:t>mm</a:t>
              </a:r>
              <a:r>
                <a:rPr lang="zh-CN" altLang="en-US" sz="900" dirty="0">
                  <a:latin typeface="Arial Narrow" panose="020B0604020202020204" pitchFamily="34" charset="0"/>
                  <a:cs typeface="Arial Narrow" panose="020B0604020202020204" pitchFamily="34" charset="0"/>
                </a:rPr>
                <a:t> </a:t>
              </a:r>
              <a:r>
                <a:rPr lang="en-US" altLang="zh-CN" sz="900" dirty="0">
                  <a:latin typeface="Arial Narrow" panose="020B0604020202020204" pitchFamily="34" charset="0"/>
                  <a:cs typeface="Arial Narrow" panose="020B0604020202020204" pitchFamily="34" charset="0"/>
                </a:rPr>
                <a:t>y</a:t>
              </a:r>
              <a:r>
                <a:rPr lang="en-US" altLang="zh-CN" sz="900" baseline="30000" dirty="0">
                  <a:latin typeface="Arial Narrow" panose="020B0604020202020204" pitchFamily="34" charset="0"/>
                  <a:cs typeface="Arial Narrow" panose="020B0604020202020204" pitchFamily="34" charset="0"/>
                </a:rPr>
                <a:t>-1</a:t>
              </a:r>
              <a:endParaRPr lang="en-US" sz="900" baseline="30000" dirty="0">
                <a:latin typeface="Arial Narrow" panose="020B0604020202020204" pitchFamily="34" charset="0"/>
                <a:cs typeface="Arial Narrow" panose="020B0604020202020204" pitchFamily="34" charset="0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" name="TextBox 3">
                  <a:extLst>
                    <a:ext uri="{FF2B5EF4-FFF2-40B4-BE49-F238E27FC236}">
                      <a16:creationId xmlns:a16="http://schemas.microsoft.com/office/drawing/2014/main" id="{73915D03-4A34-3443-8C0A-F967282D575D}"/>
                    </a:ext>
                  </a:extLst>
                </p:cNvPr>
                <p:cNvSpPr txBox="1"/>
                <p:nvPr/>
              </p:nvSpPr>
              <p:spPr>
                <a:xfrm>
                  <a:off x="6470105" y="1224161"/>
                  <a:ext cx="382989" cy="153888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0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𝛿</m:t>
                        </m:r>
                        <m:sSub>
                          <m:sSubPr>
                            <m:ctrlPr>
                              <a:rPr lang="en-US" sz="100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sz="1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𝐸</m:t>
                            </m:r>
                          </m:e>
                          <m:sub>
                            <m:r>
                              <a:rPr lang="en-US" altLang="zh-CN" sz="1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𝑙𝑎𝑘𝑒</m:t>
                            </m:r>
                          </m:sub>
                        </m:sSub>
                      </m:oMath>
                    </m:oMathPara>
                  </a14:m>
                  <a:endParaRPr lang="en-US" sz="1000" dirty="0"/>
                </a:p>
              </p:txBody>
            </p:sp>
          </mc:Choice>
          <mc:Fallback xmlns="">
            <p:sp>
              <p:nvSpPr>
                <p:cNvPr id="4" name="TextBox 3">
                  <a:extLst>
                    <a:ext uri="{FF2B5EF4-FFF2-40B4-BE49-F238E27FC236}">
                      <a16:creationId xmlns:a16="http://schemas.microsoft.com/office/drawing/2014/main" id="{73915D03-4A34-3443-8C0A-F967282D575D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470105" y="1224161"/>
                  <a:ext cx="382989" cy="153888"/>
                </a:xfrm>
                <a:prstGeom prst="rect">
                  <a:avLst/>
                </a:prstGeom>
                <a:blipFill>
                  <a:blip r:embed="rId4"/>
                  <a:stretch>
                    <a:fillRect l="-7937" r="-1587" b="-15385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pic>
          <p:nvPicPr>
            <p:cNvPr id="11" name="Picture 10" descr="Diagram&#10;&#10;Description automatically generated with medium confidence">
              <a:extLst>
                <a:ext uri="{FF2B5EF4-FFF2-40B4-BE49-F238E27FC236}">
                  <a16:creationId xmlns:a16="http://schemas.microsoft.com/office/drawing/2014/main" id="{E247434A-ACD8-C545-B443-7753F2360322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37473" r="39334" b="34369"/>
            <a:stretch/>
          </p:blipFill>
          <p:spPr>
            <a:xfrm>
              <a:off x="5052581" y="3180818"/>
              <a:ext cx="3626635" cy="1565975"/>
            </a:xfrm>
            <a:prstGeom prst="rect">
              <a:avLst/>
            </a:prstGeom>
          </p:spPr>
        </p:pic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2" name="TextBox 11">
                  <a:extLst>
                    <a:ext uri="{FF2B5EF4-FFF2-40B4-BE49-F238E27FC236}">
                      <a16:creationId xmlns:a16="http://schemas.microsoft.com/office/drawing/2014/main" id="{BFBAB13A-EFC9-A841-81CB-CD591D188F65}"/>
                    </a:ext>
                  </a:extLst>
                </p:cNvPr>
                <p:cNvSpPr txBox="1"/>
                <p:nvPr/>
              </p:nvSpPr>
              <p:spPr>
                <a:xfrm>
                  <a:off x="6286592" y="3036460"/>
                  <a:ext cx="750014" cy="153888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0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𝛿</m:t>
                        </m:r>
                        <m:sSub>
                          <m:sSubPr>
                            <m:ctrlPr>
                              <a:rPr lang="en-US" sz="100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sz="1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en-US" altLang="zh-CN" sz="1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𝑃</m:t>
                            </m:r>
                            <m:r>
                              <a:rPr lang="en-US" altLang="zh-CN" sz="1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altLang="zh-CN" sz="1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𝐸</m:t>
                            </m:r>
                            <m:r>
                              <a:rPr lang="en-US" altLang="zh-CN" sz="1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)</m:t>
                            </m:r>
                          </m:e>
                          <m:sub>
                            <m:r>
                              <a:rPr lang="en-US" altLang="zh-CN" sz="1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𝑙𝑎𝑛𝑑</m:t>
                            </m:r>
                          </m:sub>
                        </m:sSub>
                      </m:oMath>
                    </m:oMathPara>
                  </a14:m>
                  <a:endParaRPr lang="en-US" sz="1000" dirty="0"/>
                </a:p>
              </p:txBody>
            </p:sp>
          </mc:Choice>
          <mc:Fallback xmlns="">
            <p:sp>
              <p:nvSpPr>
                <p:cNvPr id="12" name="TextBox 11">
                  <a:extLst>
                    <a:ext uri="{FF2B5EF4-FFF2-40B4-BE49-F238E27FC236}">
                      <a16:creationId xmlns:a16="http://schemas.microsoft.com/office/drawing/2014/main" id="{BFBAB13A-EFC9-A841-81CB-CD591D188F65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286592" y="3036460"/>
                  <a:ext cx="750014" cy="153888"/>
                </a:xfrm>
                <a:prstGeom prst="rect">
                  <a:avLst/>
                </a:prstGeom>
                <a:blipFill>
                  <a:blip r:embed="rId5"/>
                  <a:stretch>
                    <a:fillRect l="-4065" t="-4000" r="-1626" b="-4000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8090789C-7003-CC42-B73E-A81F7F826CDC}"/>
                </a:ext>
              </a:extLst>
            </p:cNvPr>
            <p:cNvSpPr txBox="1"/>
            <p:nvPr/>
          </p:nvSpPr>
          <p:spPr>
            <a:xfrm rot="16200000">
              <a:off x="8556822" y="3829747"/>
              <a:ext cx="471604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900" dirty="0">
                  <a:latin typeface="Arial Narrow" panose="020B0604020202020204" pitchFamily="34" charset="0"/>
                  <a:cs typeface="Arial Narrow" panose="020B0604020202020204" pitchFamily="34" charset="0"/>
                </a:rPr>
                <a:t>mm</a:t>
              </a:r>
              <a:r>
                <a:rPr lang="zh-CN" altLang="en-US" sz="900" dirty="0">
                  <a:latin typeface="Arial Narrow" panose="020B0604020202020204" pitchFamily="34" charset="0"/>
                  <a:cs typeface="Arial Narrow" panose="020B0604020202020204" pitchFamily="34" charset="0"/>
                </a:rPr>
                <a:t> </a:t>
              </a:r>
              <a:r>
                <a:rPr lang="en-US" altLang="zh-CN" sz="900" dirty="0">
                  <a:latin typeface="Arial Narrow" panose="020B0604020202020204" pitchFamily="34" charset="0"/>
                  <a:cs typeface="Arial Narrow" panose="020B0604020202020204" pitchFamily="34" charset="0"/>
                </a:rPr>
                <a:t>y</a:t>
              </a:r>
              <a:r>
                <a:rPr lang="en-US" altLang="zh-CN" sz="900" baseline="30000" dirty="0">
                  <a:latin typeface="Arial Narrow" panose="020B0604020202020204" pitchFamily="34" charset="0"/>
                  <a:cs typeface="Arial Narrow" panose="020B0604020202020204" pitchFamily="34" charset="0"/>
                </a:rPr>
                <a:t>-1</a:t>
              </a:r>
              <a:endParaRPr lang="en-US" sz="900" baseline="30000" dirty="0">
                <a:latin typeface="Arial Narrow" panose="020B0604020202020204" pitchFamily="34" charset="0"/>
                <a:cs typeface="Arial Narrow" panose="020B0604020202020204" pitchFamily="34" charset="0"/>
              </a:endParaRPr>
            </a:p>
          </p:txBody>
        </p: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2E77CED4-C50D-3C4D-BCF3-AFEBB93033DC}"/>
                </a:ext>
              </a:extLst>
            </p:cNvPr>
            <p:cNvSpPr txBox="1"/>
            <p:nvPr/>
          </p:nvSpPr>
          <p:spPr>
            <a:xfrm>
              <a:off x="5016865" y="1170674"/>
              <a:ext cx="29527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/>
                <a:t>a</a:t>
              </a:r>
              <a:endParaRPr lang="en-US" dirty="0"/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9AF42933-8922-9A4A-9A6D-8E0081D5CB80}"/>
                </a:ext>
              </a:extLst>
            </p:cNvPr>
            <p:cNvSpPr txBox="1"/>
            <p:nvPr/>
          </p:nvSpPr>
          <p:spPr>
            <a:xfrm>
              <a:off x="5029582" y="2934926"/>
              <a:ext cx="30649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/>
                <a:t>b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13454849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3196</TotalTime>
  <Words>271</Words>
  <Application>Microsoft Office PowerPoint</Application>
  <PresentationFormat>On-screen Show (4:3)</PresentationFormat>
  <Paragraphs>20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Arial Narrow</vt:lpstr>
      <vt:lpstr>Calibri</vt:lpstr>
      <vt:lpstr>Calibri Light</vt:lpstr>
      <vt:lpstr>Cambria Math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Zhou, Wenyu</dc:creator>
  <cp:lastModifiedBy>Mundy, Beth E</cp:lastModifiedBy>
  <cp:revision>10</cp:revision>
  <dcterms:created xsi:type="dcterms:W3CDTF">2021-01-05T05:43:48Z</dcterms:created>
  <dcterms:modified xsi:type="dcterms:W3CDTF">2022-01-25T17:01:44Z</dcterms:modified>
</cp:coreProperties>
</file>