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3CCD125E-CC7B-203E-39C8-6398A13779AA}" name="Himes, Catherine L" initials="HCL" userId="S::catherine.himes@pnnl.gov::3188da6f-cffb-4e9b-aed8-fac80e95ab3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Zhou, Wenyu" initials="ZW" lastIdx="3" clrIdx="1">
    <p:extLst>
      <p:ext uri="{19B8F6BF-5375-455C-9EA6-DF929625EA0E}">
        <p15:presenceInfo xmlns:p15="http://schemas.microsoft.com/office/powerpoint/2012/main" userId="S::wenyu.zhou@pnnl.gov::5c5f38fe-d509-44f8-8d69-336dbaffbc84" providerId="AD"/>
      </p:ext>
    </p:extLst>
  </p:cmAuthor>
  <p:cmAuthor id="3" name="Himes, Catherine L" initials="HCL" lastIdx="7" clrIdx="2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mes, Catherine L" userId="3188da6f-cffb-4e9b-aed8-fac80e95ab34" providerId="ADAL" clId="{C40962D7-20D1-4414-ACC9-15FCAE3A34B6}"/>
    <pc:docChg chg="modSld">
      <pc:chgData name="Himes, Catherine L" userId="3188da6f-cffb-4e9b-aed8-fac80e95ab34" providerId="ADAL" clId="{C40962D7-20D1-4414-ACC9-15FCAE3A34B6}" dt="2022-06-29T22:09:39.847" v="26" actId="20577"/>
      <pc:docMkLst>
        <pc:docMk/>
      </pc:docMkLst>
      <pc:sldChg chg="modSp mod addCm modCm">
        <pc:chgData name="Himes, Catherine L" userId="3188da6f-cffb-4e9b-aed8-fac80e95ab34" providerId="ADAL" clId="{C40962D7-20D1-4414-ACC9-15FCAE3A34B6}" dt="2022-06-29T22:04:30.185" v="14" actId="20577"/>
        <pc:sldMkLst>
          <pc:docMk/>
          <pc:sldMk cId="4258031555" sldId="260"/>
        </pc:sldMkLst>
        <pc:spChg chg="mod">
          <ac:chgData name="Himes, Catherine L" userId="3188da6f-cffb-4e9b-aed8-fac80e95ab34" providerId="ADAL" clId="{C40962D7-20D1-4414-ACC9-15FCAE3A34B6}" dt="2022-06-29T22:02:48.853" v="7" actId="20577"/>
          <ac:spMkLst>
            <pc:docMk/>
            <pc:sldMk cId="4258031555" sldId="260"/>
            <ac:spMk id="16" creationId="{7C506264-14FF-6D44-AD3C-622FA9066D2D}"/>
          </ac:spMkLst>
        </pc:spChg>
        <pc:spChg chg="mod">
          <ac:chgData name="Himes, Catherine L" userId="3188da6f-cffb-4e9b-aed8-fac80e95ab34" providerId="ADAL" clId="{C40962D7-20D1-4414-ACC9-15FCAE3A34B6}" dt="2022-06-29T22:04:30.185" v="14" actId="20577"/>
          <ac:spMkLst>
            <pc:docMk/>
            <pc:sldMk cId="4258031555" sldId="260"/>
            <ac:spMk id="19" creationId="{02710A05-5904-1044-B658-6876E6A41390}"/>
          </ac:spMkLst>
        </pc:spChg>
      </pc:sldChg>
      <pc:sldChg chg="modSp mod addCm">
        <pc:chgData name="Himes, Catherine L" userId="3188da6f-cffb-4e9b-aed8-fac80e95ab34" providerId="ADAL" clId="{C40962D7-20D1-4414-ACC9-15FCAE3A34B6}" dt="2022-06-29T22:09:39.847" v="26" actId="20577"/>
        <pc:sldMkLst>
          <pc:docMk/>
          <pc:sldMk cId="3366801910" sldId="261"/>
        </pc:sldMkLst>
        <pc:spChg chg="mod">
          <ac:chgData name="Himes, Catherine L" userId="3188da6f-cffb-4e9b-aed8-fac80e95ab34" providerId="ADAL" clId="{C40962D7-20D1-4414-ACC9-15FCAE3A34B6}" dt="2022-06-29T22:08:55.580" v="23" actId="20577"/>
          <ac:spMkLst>
            <pc:docMk/>
            <pc:sldMk cId="3366801910" sldId="261"/>
            <ac:spMk id="16" creationId="{7C506264-14FF-6D44-AD3C-622FA9066D2D}"/>
          </ac:spMkLst>
        </pc:spChg>
        <pc:spChg chg="mod">
          <ac:chgData name="Himes, Catherine L" userId="3188da6f-cffb-4e9b-aed8-fac80e95ab34" providerId="ADAL" clId="{C40962D7-20D1-4414-ACC9-15FCAE3A34B6}" dt="2022-06-29T22:09:39.847" v="26" actId="20577"/>
          <ac:spMkLst>
            <pc:docMk/>
            <pc:sldMk cId="3366801910" sldId="261"/>
            <ac:spMk id="19" creationId="{02710A05-5904-1044-B658-6876E6A41390}"/>
          </ac:spMkLst>
        </pc:spChg>
      </pc:sldChg>
    </pc:docChg>
  </pc:docChgLst>
  <pc:docChgLst>
    <pc:chgData name="Mundy, Beth E" userId="09c03546-1d2d-4d82-89e1-bb5e2a2e687b" providerId="ADAL" clId="{CB003779-4F7A-41B9-9B99-E886FE54BCEA}"/>
    <pc:docChg chg="delSld modSld">
      <pc:chgData name="Mundy, Beth E" userId="09c03546-1d2d-4d82-89e1-bb5e2a2e687b" providerId="ADAL" clId="{CB003779-4F7A-41B9-9B99-E886FE54BCEA}" dt="2022-07-06T21:53:45.402" v="7"/>
      <pc:docMkLst>
        <pc:docMk/>
      </pc:docMkLst>
      <pc:sldChg chg="modSp mod delCm">
        <pc:chgData name="Mundy, Beth E" userId="09c03546-1d2d-4d82-89e1-bb5e2a2e687b" providerId="ADAL" clId="{CB003779-4F7A-41B9-9B99-E886FE54BCEA}" dt="2022-07-06T21:53:45.402" v="7"/>
        <pc:sldMkLst>
          <pc:docMk/>
          <pc:sldMk cId="4258031555" sldId="260"/>
        </pc:sldMkLst>
        <pc:spChg chg="mod">
          <ac:chgData name="Mundy, Beth E" userId="09c03546-1d2d-4d82-89e1-bb5e2a2e687b" providerId="ADAL" clId="{CB003779-4F7A-41B9-9B99-E886FE54BCEA}" dt="2022-07-06T21:53:41.212" v="6" actId="20577"/>
          <ac:spMkLst>
            <pc:docMk/>
            <pc:sldMk cId="4258031555" sldId="260"/>
            <ac:spMk id="19" creationId="{02710A05-5904-1044-B658-6876E6A41390}"/>
          </ac:spMkLst>
        </pc:spChg>
      </pc:sldChg>
      <pc:sldChg chg="del">
        <pc:chgData name="Mundy, Beth E" userId="09c03546-1d2d-4d82-89e1-bb5e2a2e687b" providerId="ADAL" clId="{CB003779-4F7A-41B9-9B99-E886FE54BCEA}" dt="2022-07-06T21:53:09.366" v="0" actId="47"/>
        <pc:sldMkLst>
          <pc:docMk/>
          <pc:sldMk cId="3366801910" sldId="261"/>
        </pc:sldMkLst>
      </pc:sldChg>
    </pc:docChg>
  </pc:docChgLst>
  <pc:docChgLst>
    <pc:chgData name="Mundy, Beth E" userId="09c03546-1d2d-4d82-89e1-bb5e2a2e687b" providerId="ADAL" clId="{BD70D344-EAC5-4F80-8C8B-2F5E64DD3F5D}"/>
    <pc:docChg chg="modSld">
      <pc:chgData name="Mundy, Beth E" userId="09c03546-1d2d-4d82-89e1-bb5e2a2e687b" providerId="ADAL" clId="{BD70D344-EAC5-4F80-8C8B-2F5E64DD3F5D}" dt="2022-10-21T19:04:51.497" v="1" actId="113"/>
      <pc:docMkLst>
        <pc:docMk/>
      </pc:docMkLst>
      <pc:sldChg chg="modSp mod">
        <pc:chgData name="Mundy, Beth E" userId="09c03546-1d2d-4d82-89e1-bb5e2a2e687b" providerId="ADAL" clId="{BD70D344-EAC5-4F80-8C8B-2F5E64DD3F5D}" dt="2022-10-21T19:04:51.497" v="1" actId="113"/>
        <pc:sldMkLst>
          <pc:docMk/>
          <pc:sldMk cId="4258031555" sldId="260"/>
        </pc:sldMkLst>
        <pc:spChg chg="mod">
          <ac:chgData name="Mundy, Beth E" userId="09c03546-1d2d-4d82-89e1-bb5e2a2e687b" providerId="ADAL" clId="{BD70D344-EAC5-4F80-8C8B-2F5E64DD3F5D}" dt="2022-10-21T19:04:51.497" v="1" actId="113"/>
          <ac:spMkLst>
            <pc:docMk/>
            <pc:sldMk cId="4258031555" sldId="260"/>
            <ac:spMk id="10" creationId="{F6A37F5B-523F-4927-8F19-27D7A1FC87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FA7A-8289-3541-B334-D31D6AAA909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EB2BF-B691-1B4D-8785-0F870CDEE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EB2BF-B691-1B4D-8785-0F870CDEEE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5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8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7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E928-9CD1-0541-A530-A3FF882453D9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picture containing chart&#10;&#10;Description automatically generated">
            <a:extLst>
              <a:ext uri="{FF2B5EF4-FFF2-40B4-BE49-F238E27FC236}">
                <a16:creationId xmlns:a16="http://schemas.microsoft.com/office/drawing/2014/main" id="{1A6CE0E6-2DCA-556A-1D23-FEBF79FE35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9" r="49838"/>
          <a:stretch/>
        </p:blipFill>
        <p:spPr>
          <a:xfrm>
            <a:off x="6698699" y="1181146"/>
            <a:ext cx="2497826" cy="2687039"/>
          </a:xfrm>
          <a:prstGeom prst="rect">
            <a:avLst/>
          </a:prstGeom>
        </p:spPr>
      </p:pic>
      <p:pic>
        <p:nvPicPr>
          <p:cNvPr id="25" name="Picture 24" descr="A picture containing chart&#10;&#10;Description automatically generated">
            <a:extLst>
              <a:ext uri="{FF2B5EF4-FFF2-40B4-BE49-F238E27FC236}">
                <a16:creationId xmlns:a16="http://schemas.microsoft.com/office/drawing/2014/main" id="{001E0EDC-B42D-F813-71F6-0D3B702CE55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3" t="4579" r="263"/>
          <a:stretch/>
        </p:blipFill>
        <p:spPr>
          <a:xfrm>
            <a:off x="4480560" y="1181146"/>
            <a:ext cx="2241350" cy="2694658"/>
          </a:xfrm>
          <a:prstGeom prst="rect">
            <a:avLst/>
          </a:prstGeom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id="{7C506264-14FF-6D44-AD3C-622FA906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8" y="891540"/>
            <a:ext cx="4695984" cy="582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500" dirty="0"/>
              <a:t>Investigate future</a:t>
            </a:r>
            <a:r>
              <a:rPr lang="zh-CN" altLang="en-US" sz="1500" dirty="0"/>
              <a:t> </a:t>
            </a:r>
            <a:r>
              <a:rPr lang="en-US" altLang="zh-CN" sz="1500" dirty="0"/>
              <a:t>changes</a:t>
            </a:r>
            <a:r>
              <a:rPr lang="zh-CN" altLang="en-US" sz="1500" dirty="0"/>
              <a:t> </a:t>
            </a:r>
            <a:r>
              <a:rPr lang="en-US" altLang="zh-CN" sz="1500" dirty="0"/>
              <a:t>in</a:t>
            </a:r>
            <a:r>
              <a:rPr lang="zh-CN" altLang="en-US" sz="1500" dirty="0"/>
              <a:t> </a:t>
            </a:r>
            <a:r>
              <a:rPr lang="en-US" altLang="zh-CN" sz="1500" dirty="0"/>
              <a:t>the</a:t>
            </a:r>
            <a:r>
              <a:rPr lang="zh-CN" altLang="en-US" sz="1500" dirty="0"/>
              <a:t> </a:t>
            </a:r>
            <a:r>
              <a:rPr lang="en-US" altLang="zh-CN" sz="1500" dirty="0"/>
              <a:t>atmospheric</a:t>
            </a:r>
            <a:r>
              <a:rPr lang="zh-CN" altLang="en-US" sz="1500" dirty="0"/>
              <a:t> </a:t>
            </a:r>
            <a:r>
              <a:rPr lang="en-US" altLang="zh-CN" sz="1500" dirty="0"/>
              <a:t>westerly</a:t>
            </a:r>
            <a:r>
              <a:rPr lang="zh-CN" altLang="en-US" sz="1500" dirty="0"/>
              <a:t> </a:t>
            </a:r>
            <a:r>
              <a:rPr lang="en-US" altLang="zh-CN" sz="1500" dirty="0"/>
              <a:t>jets</a:t>
            </a:r>
            <a:r>
              <a:rPr lang="zh-CN" altLang="en-US" sz="1500" dirty="0"/>
              <a:t> </a:t>
            </a:r>
            <a:r>
              <a:rPr lang="en-US" altLang="zh-CN" sz="1500" dirty="0"/>
              <a:t>at</a:t>
            </a:r>
            <a:r>
              <a:rPr lang="zh-CN" altLang="en-US" sz="1500" dirty="0"/>
              <a:t> </a:t>
            </a:r>
            <a:r>
              <a:rPr lang="en-US" altLang="zh-CN" sz="1500" dirty="0"/>
              <a:t>regional</a:t>
            </a:r>
            <a:r>
              <a:rPr lang="zh-CN" altLang="en-US" sz="1500" dirty="0"/>
              <a:t> </a:t>
            </a:r>
            <a:r>
              <a:rPr lang="en-US" altLang="zh-CN" sz="1500" dirty="0"/>
              <a:t>and</a:t>
            </a:r>
            <a:r>
              <a:rPr lang="zh-CN" altLang="en-US" sz="1500" dirty="0"/>
              <a:t> </a:t>
            </a:r>
            <a:r>
              <a:rPr lang="en-US" altLang="zh-CN" sz="1500" dirty="0"/>
              <a:t>seasonal</a:t>
            </a:r>
            <a:r>
              <a:rPr lang="zh-CN" altLang="en-US" sz="1500" dirty="0"/>
              <a:t> </a:t>
            </a:r>
            <a:r>
              <a:rPr lang="en-US" altLang="zh-CN" sz="1500" dirty="0"/>
              <a:t>scales, as well as understand the mechanisms</a:t>
            </a:r>
            <a:r>
              <a:rPr lang="zh-CN" altLang="en-US" sz="1500" dirty="0"/>
              <a:t> </a:t>
            </a:r>
            <a:r>
              <a:rPr lang="en-US" altLang="zh-CN" sz="1500" dirty="0"/>
              <a:t>underneath</a:t>
            </a:r>
            <a:r>
              <a:rPr lang="zh-CN" altLang="en-US" sz="1500" dirty="0"/>
              <a:t> </a:t>
            </a:r>
            <a:r>
              <a:rPr lang="en-US" altLang="zh-CN" sz="1500" dirty="0"/>
              <a:t>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zh-CN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zh-CN" sz="1500" dirty="0"/>
              <a:t>Analyze the atmospheric dynamical features in</a:t>
            </a:r>
            <a:r>
              <a:rPr lang="zh-CN" altLang="en-US" sz="1500" dirty="0"/>
              <a:t> </a:t>
            </a:r>
            <a:r>
              <a:rPr lang="en-US" altLang="zh-CN" sz="1500" dirty="0"/>
              <a:t>ensemble</a:t>
            </a:r>
            <a:r>
              <a:rPr lang="zh-CN" altLang="en-US" sz="1500" dirty="0"/>
              <a:t> </a:t>
            </a:r>
            <a:r>
              <a:rPr lang="en-US" altLang="zh-CN" sz="1500" dirty="0"/>
              <a:t>projections</a:t>
            </a:r>
            <a:r>
              <a:rPr lang="zh-CN" altLang="en-US" sz="1500" dirty="0"/>
              <a:t> </a:t>
            </a:r>
            <a:r>
              <a:rPr lang="en-US" altLang="zh-CN" sz="1500" dirty="0"/>
              <a:t>from</a:t>
            </a:r>
            <a:r>
              <a:rPr lang="zh-CN" altLang="en-US" sz="1500" dirty="0"/>
              <a:t> </a:t>
            </a:r>
            <a:r>
              <a:rPr lang="en-US" altLang="zh-CN" sz="1500" dirty="0"/>
              <a:t>the</a:t>
            </a:r>
            <a:r>
              <a:rPr lang="zh-CN" altLang="en-US" sz="1500" dirty="0"/>
              <a:t> </a:t>
            </a:r>
            <a:r>
              <a:rPr lang="en-US" sz="1500" dirty="0"/>
              <a:t>Coupled Model Intercomparison Project </a:t>
            </a:r>
            <a:r>
              <a:rPr lang="en-US" altLang="zh-CN" sz="1500" dirty="0"/>
              <a:t>Phase</a:t>
            </a:r>
            <a:r>
              <a:rPr lang="zh-CN" altLang="en-US" sz="1500" dirty="0"/>
              <a:t> </a:t>
            </a:r>
            <a:r>
              <a:rPr lang="en-US" altLang="zh-CN" sz="1500" dirty="0"/>
              <a:t>6.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r>
              <a:rPr lang="en-US" altLang="zh-CN" sz="1500" dirty="0"/>
              <a:t>Perform idealized</a:t>
            </a:r>
            <a:r>
              <a:rPr lang="zh-CN" altLang="en-US" sz="1500" dirty="0"/>
              <a:t> </a:t>
            </a:r>
            <a:r>
              <a:rPr lang="en-US" altLang="zh-CN" sz="1500" dirty="0"/>
              <a:t>aquaplanet</a:t>
            </a:r>
            <a:r>
              <a:rPr lang="zh-CN" altLang="en-US" sz="1500" dirty="0"/>
              <a:t> </a:t>
            </a:r>
            <a:r>
              <a:rPr lang="en-US" altLang="zh-CN" sz="1500" dirty="0"/>
              <a:t>simulations</a:t>
            </a:r>
            <a:r>
              <a:rPr lang="zh-CN" altLang="en-US" sz="1500" dirty="0"/>
              <a:t> </a:t>
            </a:r>
            <a:r>
              <a:rPr lang="en-US" altLang="zh-CN" sz="1500" dirty="0"/>
              <a:t>to</a:t>
            </a:r>
            <a:r>
              <a:rPr lang="zh-CN" altLang="en-US" sz="1500" dirty="0"/>
              <a:t> </a:t>
            </a:r>
            <a:r>
              <a:rPr lang="en-US" altLang="zh-CN" sz="1500" dirty="0"/>
              <a:t>isolate</a:t>
            </a:r>
            <a:r>
              <a:rPr lang="zh-CN" altLang="en-US" sz="1500" dirty="0"/>
              <a:t> </a:t>
            </a:r>
            <a:r>
              <a:rPr lang="en-US" altLang="zh-CN" sz="1500" dirty="0"/>
              <a:t>the</a:t>
            </a:r>
            <a:r>
              <a:rPr lang="zh-CN" altLang="en-US" sz="1500" dirty="0"/>
              <a:t> </a:t>
            </a:r>
            <a:r>
              <a:rPr lang="en-US" altLang="zh-CN" sz="1500" dirty="0"/>
              <a:t>effect</a:t>
            </a:r>
            <a:r>
              <a:rPr lang="zh-CN" altLang="en-US" sz="1500" dirty="0"/>
              <a:t> </a:t>
            </a:r>
            <a:r>
              <a:rPr lang="en-US" altLang="zh-CN" sz="1500" dirty="0"/>
              <a:t>of</a:t>
            </a:r>
            <a:r>
              <a:rPr lang="zh-CN" altLang="en-US" sz="1500" dirty="0"/>
              <a:t> </a:t>
            </a:r>
            <a:r>
              <a:rPr lang="en-US" altLang="zh-CN" sz="1500" dirty="0"/>
              <a:t>the climatological</a:t>
            </a:r>
            <a:r>
              <a:rPr lang="zh-CN" altLang="en-US" sz="1500" dirty="0"/>
              <a:t> </a:t>
            </a:r>
            <a:r>
              <a:rPr lang="en-US" altLang="zh-CN" sz="1500" dirty="0"/>
              <a:t>jet</a:t>
            </a:r>
            <a:r>
              <a:rPr lang="zh-CN" altLang="en-US" sz="1500" dirty="0"/>
              <a:t> </a:t>
            </a:r>
            <a:r>
              <a:rPr lang="en-US" altLang="zh-CN" sz="1500" dirty="0"/>
              <a:t>state.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tabLst>
                <a:tab pos="338138" algn="l"/>
              </a:tabLst>
              <a:defRPr/>
            </a:pP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500" dirty="0">
                <a:sym typeface="Wingdings" pitchFamily="2" charset="2"/>
              </a:rPr>
              <a:t>The projections show westerly jets shifting toward the equator in the early summer in the Asia-Pacific, late winter in the America-Atlantic, and winter and spring in the East Pacific. 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500" dirty="0"/>
              <a:t>The seasonally and regionally dependent jet shifts result</a:t>
            </a:r>
            <a:r>
              <a:rPr lang="zh-CN" altLang="en-US" sz="1500" dirty="0"/>
              <a:t> </a:t>
            </a:r>
            <a:r>
              <a:rPr lang="en-US" altLang="zh-CN" sz="1500" dirty="0"/>
              <a:t>from a climatological-state-dependent competition between the poleward-jet-shift mechanism and the equatorward-jet-shift mechanism.</a:t>
            </a:r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zh-CN" sz="1500" dirty="0"/>
              <a:t>A clearer understanding of the jet shift mechanisms lends more confidence for projecting the jet shift’s effect on mid-latitude climate and extreme weather.  </a:t>
            </a:r>
            <a:endParaRPr lang="en-US" sz="1500" dirty="0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845F5230-67B3-0240-8DB3-BBD597A0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45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Demystifying How Atmospheric Westerly Jets Shift Under Global Warming</a:t>
            </a:r>
          </a:p>
        </p:txBody>
      </p:sp>
      <p:sp>
        <p:nvSpPr>
          <p:cNvPr id="19" name="TextBox 9">
            <a:extLst>
              <a:ext uri="{FF2B5EF4-FFF2-40B4-BE49-F238E27FC236}">
                <a16:creationId xmlns:a16="http://schemas.microsoft.com/office/drawing/2014/main" id="{02710A05-5904-1044-B658-6876E6A4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420" y="3875803"/>
            <a:ext cx="411679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(a) Schematic for the competing jet-shift mechanisms between the enhanced tropical upper-level warming (ETUW) and the midlatitudinal transient eddies.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equatorward shift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effect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from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ETUW</a:t>
            </a:r>
            <a:r>
              <a:rPr lang="zh-CN" altLang="en-US" sz="11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dominates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when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climatological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jet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is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weak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and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close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tropics. (b) The dependence of the projected jet shift (equatorward shifts are circled) on the climatological jet latitude (x-axis) and speed (y-axis) for</a:t>
            </a:r>
            <a:r>
              <a:rPr lang="zh-CN" alt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the Asia-Pacific jet (red), the America-Atlantic jet (blue), the East Pacific region (grey), and the zonal-mean Southern hemisphere (SH) jet (yellow). The numbers indicate the month, i.e., 1 is January and 6 is June. </a:t>
            </a:r>
            <a:endParaRPr lang="en-US" altLang="zh-CN" sz="11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F6A37F5B-523F-4927-8F19-27D7A1FC8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314" y="6071499"/>
            <a:ext cx="4265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0"/>
              </a:spcBef>
              <a:buNone/>
            </a:pPr>
            <a:r>
              <a:rPr lang="en-US" altLang="zh-CN" sz="1000" dirty="0">
                <a:solidFill>
                  <a:srgbClr val="000000"/>
                </a:solidFill>
                <a:latin typeface="+mn-lt"/>
              </a:rPr>
              <a:t>W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Zhou, L. R. Leung, and J. Lu. “</a:t>
            </a:r>
            <a:r>
              <a:rPr lang="en-US" sz="1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Seasonally and regionally dependent shifts </a:t>
            </a:r>
            <a:endParaRPr lang="en-US" sz="900" dirty="0"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of the atmospheric westerly jets under global warming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Climate,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000" b="1" dirty="0">
                <a:solidFill>
                  <a:srgbClr val="000000"/>
                </a:solidFill>
                <a:latin typeface="+mn-lt"/>
              </a:rPr>
              <a:t>5(16),</a:t>
            </a:r>
            <a:r>
              <a:rPr lang="en-US" altLang="zh-CN" sz="1000" dirty="0">
                <a:solidFill>
                  <a:srgbClr val="000000"/>
                </a:solidFill>
                <a:latin typeface="+mn-lt"/>
              </a:rPr>
              <a:t> 5433–5447, (2022). [DOI: 10.1175/JCLI-D-21-0723.1]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803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2849</TotalTime>
  <Words>315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Wenyu</dc:creator>
  <cp:lastModifiedBy>Mundy, Beth E</cp:lastModifiedBy>
  <cp:revision>9</cp:revision>
  <dcterms:created xsi:type="dcterms:W3CDTF">2021-01-05T05:43:48Z</dcterms:created>
  <dcterms:modified xsi:type="dcterms:W3CDTF">2022-10-21T19:04:53Z</dcterms:modified>
</cp:coreProperties>
</file>