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1CD312-CF8A-13A0-D325-3450E226B68B}" name="Campbell, Holly M" initials="CHM" userId="S::holly.campbell@pnnl.gov::c4d0878e-c000-43c1-808f-30e12e26e7a4" providerId="AD"/>
  <p188:author id="{DB5AD34E-5652-42CD-630E-89AC5A58264C}" name="Sen, Kacoli" initials="SK" userId="S::kacoli.sen@pnnl.gov::b06ef3b8-9684-4d79-871b-2ad1237d05b5" providerId="AD"/>
  <p188:author id="{6FF10154-FB4E-128B-3EBB-5A9484DC441A}" name="Grasty, Sarah E" initials="GSE" userId="S::sarah.grasty@pnnl.gov::d843d92e-d185-4bdb-926c-410d7b5c1cf3" providerId="AD"/>
  <p188:author id="{91A9895A-2F7A-A274-93E4-20272CFE8043}" name="Mundy, Beth E" initials="MBE" userId="S::beth.mundy@pnnl.gov::09c03546-1d2d-4d82-89e1-bb5e2a2e687b" providerId="AD"/>
  <p188:author id="{3CCD125E-CC7B-203E-39C8-6398A13779AA}" name="Himes, Catherine L" initials="HCL" userId="S::catherine.himes@pnnl.gov::3188da6f-cffb-4e9b-aed8-fac80e95ab34" providerId="AD"/>
  <p188:author id="{42E69485-AD14-67DF-9366-22054F3563E5}" name="Leung, Lai-Yung (Ruby)" initials="" userId="S::Ruby.Leung@pnnl.gov::8890b783-e14a-47e3-a682-fbb67b692eba" providerId="AD"/>
  <p188:author id="{1C29CBED-0268-E4E7-3411-9E78F49864F8}" name="Steyn, Rita A" initials="SRA" userId="S::rita.steyn@pnnl.gov::c447a19d-37ed-4e27-8cee-dae1ac437e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Zhou, Wenyu" initials="ZW" lastIdx="3" clrIdx="1">
    <p:extLst>
      <p:ext uri="{19B8F6BF-5375-455C-9EA6-DF929625EA0E}">
        <p15:presenceInfo xmlns:p15="http://schemas.microsoft.com/office/powerpoint/2012/main" userId="S::wenyu.zhou@pnnl.gov::5c5f38fe-d509-44f8-8d69-336dbaffbc84" providerId="AD"/>
      </p:ext>
    </p:extLst>
  </p:cmAuthor>
  <p:cmAuthor id="3" name="Himes, Catherine L" initials="HCL" lastIdx="7" clrIdx="2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01"/>
  </p:normalViewPr>
  <p:slideViewPr>
    <p:cSldViewPr snapToGrid="0" snapToObjects="1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sty, Sarah E" userId="d843d92e-d185-4bdb-926c-410d7b5c1cf3" providerId="ADAL" clId="{C56D65E3-E184-4998-8A6E-E6BCE9CE506B}"/>
    <pc:docChg chg="">
      <pc:chgData name="Grasty, Sarah E" userId="d843d92e-d185-4bdb-926c-410d7b5c1cf3" providerId="ADAL" clId="{C56D65E3-E184-4998-8A6E-E6BCE9CE506B}" dt="2024-08-19T21:42:24.445" v="0"/>
      <pc:docMkLst>
        <pc:docMk/>
      </pc:docMkLst>
      <pc:sldChg chg="delCm">
        <pc:chgData name="Grasty, Sarah E" userId="d843d92e-d185-4bdb-926c-410d7b5c1cf3" providerId="ADAL" clId="{C56D65E3-E184-4998-8A6E-E6BCE9CE506B}" dt="2024-08-19T21:42:24.445" v="0"/>
        <pc:sldMkLst>
          <pc:docMk/>
          <pc:sldMk cId="4258031555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D9EC7A01-A0EB-4030-A429-E1BB4B8B1B8F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6FD32225-F384-47CB-A2A2-951003B41124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B1CE7877-4774-4394-A39B-F6B871062E17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A0F0BD80-2DE1-4139-BB1F-C8751D2DCFF8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0599A6A9-93BF-44E3-B90C-4A8C0DF78222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E517CEAC-DDDF-4FDB-A58F-611A1578A28C}"/>
              </pc2:cmMkLst>
            </pc226:cmChg>
            <pc226:cmChg xmlns:pc226="http://schemas.microsoft.com/office/powerpoint/2022/06/main/command" chg="del">
              <pc226:chgData name="Grasty, Sarah E" userId="d843d92e-d185-4bdb-926c-410d7b5c1cf3" providerId="ADAL" clId="{C56D65E3-E184-4998-8A6E-E6BCE9CE506B}" dt="2024-08-19T21:42:24.445" v="0"/>
              <pc2:cmMkLst xmlns:pc2="http://schemas.microsoft.com/office/powerpoint/2019/9/main/command">
                <pc:docMk/>
                <pc:sldMk cId="4258031555" sldId="260"/>
                <pc2:cmMk id="{E6319FAE-2D8F-4125-A2DA-528C8F5C1A56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FA7A-8289-3541-B334-D31D6AAA909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EB2BF-B691-1B4D-8785-0F870CDEE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EB2BF-B691-1B4D-8785-0F870CDEE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E928-9CD1-0541-A530-A3FF882453D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7C506264-14FF-6D44-AD3C-622FA906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93788"/>
            <a:ext cx="6003614" cy="582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just">
              <a:spcBef>
                <a:spcPct val="15000"/>
              </a:spcBef>
              <a:defRPr/>
            </a:pPr>
            <a:r>
              <a:rPr lang="en-US" sz="1600" b="1" dirty="0"/>
              <a:t>Objective</a:t>
            </a:r>
          </a:p>
          <a:p>
            <a:pPr marL="285750" indent="-285750" algn="just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500" dirty="0"/>
              <a:t>Build an analytic theory for the degree of AA which works beyond the existing diagnostic frameworks</a:t>
            </a:r>
          </a:p>
          <a:p>
            <a:pPr marL="285750" indent="-285750" algn="just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altLang="zh-CN" sz="1400" dirty="0"/>
          </a:p>
          <a:p>
            <a:pPr marL="231775" indent="-231775" algn="just">
              <a:spcBef>
                <a:spcPct val="15000"/>
              </a:spcBef>
              <a:defRPr/>
            </a:pPr>
            <a:r>
              <a:rPr lang="en-US" sz="1600" b="1" dirty="0"/>
              <a:t>Approach</a:t>
            </a:r>
          </a:p>
          <a:p>
            <a:pPr marL="285750" indent="-285750" algn="just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altLang="zh-CN" sz="1500" dirty="0"/>
              <a:t>Build a two-box energy-balance model of AA by deciphering the intricate physics of atmospheric meridional heat transport</a:t>
            </a:r>
          </a:p>
          <a:p>
            <a:pPr marL="285750" indent="-285750" algn="just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altLang="zh-CN" sz="1500" dirty="0"/>
              <a:t>Derive the functional relation between the degree of AA and key physical parameters</a:t>
            </a:r>
          </a:p>
          <a:p>
            <a:pPr algn="just">
              <a:spcBef>
                <a:spcPts val="252"/>
              </a:spcBef>
              <a:tabLst>
                <a:tab pos="338138" algn="l"/>
              </a:tabLst>
              <a:defRPr/>
            </a:pPr>
            <a:endParaRPr lang="en-US" altLang="zh-CN" sz="1500" dirty="0"/>
          </a:p>
          <a:p>
            <a:pPr algn="just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marL="283464" indent="-283464" algn="just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500" dirty="0"/>
              <a:t>The degree of AA is a simple, nonlinear function of five key physical parameters. The formula captures the varying AA among climate models and attributes the variation to specific physical factors</a:t>
            </a:r>
          </a:p>
          <a:p>
            <a:pPr marL="283464" indent="-283464" algn="just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500" dirty="0"/>
              <a:t>The formula illustrates how essential physics mutually determine the degree of AA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</a:rPr>
              <a:t>. </a:t>
            </a:r>
            <a:r>
              <a:rPr lang="en-US" sz="1500" dirty="0"/>
              <a:t>It allows us to predictively understand how AA changes if certain physical factors change.</a:t>
            </a:r>
          </a:p>
          <a:p>
            <a:pPr marL="283464" indent="-283464" algn="just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500" dirty="0"/>
              <a:t>Our results articulate that atmospheric heat transport (AHT) as both forcing and feedback to AA and underscore its partial sensitivities instead of total change as key parameters of AA. </a:t>
            </a:r>
          </a:p>
          <a:p>
            <a:pPr marL="283464" indent="-283464" algn="just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500" dirty="0"/>
              <a:t>The lapse-rate feedback has been widely recognized as a major contributor to AA, but its effect is fully offset by the water-vapor feedback. </a:t>
            </a:r>
          </a:p>
          <a:p>
            <a:pPr marL="283464" indent="-283464" algn="just">
              <a:spcBef>
                <a:spcPts val="252"/>
              </a:spcBef>
              <a:buFont typeface="Arial" panose="020B0604020202020204" pitchFamily="34" charset="0"/>
              <a:buChar char="●"/>
            </a:pPr>
            <a:endParaRPr lang="en-US" sz="1500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45F5230-67B3-0240-8DB3-BBD597A0F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55" y="151399"/>
            <a:ext cx="11290936" cy="5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Complexity of Amplified Arctic Warming can be Understood Analytically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02710A05-5904-1044-B658-6876E6A41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7085" y="4489243"/>
                <a:ext cx="5260132" cy="127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ts val="0"/>
                  </a:spcBef>
                  <a:buNone/>
                </a:pPr>
                <a:r>
                  <a:rPr lang="en-US" sz="1100" b="1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A two-box energy-balance model of AA (left).</a:t>
                </a:r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The two boxes represent the global mean and the Arctic mean, respectively. The energy balance equations involve forcing (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), feedbacks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11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1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1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1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11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), the change in ocean heat convergence and uptake (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1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), and the change in atmospheric heat transport into the Arctic (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1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𝐴𝐻𝑇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).  </a:t>
                </a:r>
                <a:r>
                  <a:rPr lang="en-US" sz="1100" b="1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Application of the analytic theory to capturing the varying degree of AA among models (right). </a:t>
                </a:r>
                <a:r>
                  <a:rPr lang="en-US" sz="11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The x axis is the prediction of the theoretical formula, and the y axis is the degree of AA simulated by individual climate models.</a:t>
                </a:r>
                <a:endParaRPr lang="en-US" altLang="zh-CN" sz="11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02710A05-5904-1044-B658-6876E6A41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085" y="4489243"/>
                <a:ext cx="5260132" cy="127733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6">
            <a:extLst>
              <a:ext uri="{FF2B5EF4-FFF2-40B4-BE49-F238E27FC236}">
                <a16:creationId xmlns:a16="http://schemas.microsoft.com/office/drawing/2014/main" id="{F6A37F5B-523F-4927-8F19-27D7A1FC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39" y="6118552"/>
            <a:ext cx="471042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zh-CN" sz="1000" dirty="0">
                <a:latin typeface="+mn-lt"/>
              </a:rPr>
              <a:t>W</a:t>
            </a:r>
            <a:r>
              <a:rPr lang="en-US" altLang="en-US" sz="1000" dirty="0">
                <a:latin typeface="+mn-lt"/>
              </a:rPr>
              <a:t>. Zhou, L. R. Leung, S-P Xie, and J. Lu</a:t>
            </a:r>
            <a:r>
              <a:rPr lang="en-US" altLang="en-US" sz="1000">
                <a:latin typeface="+mn-lt"/>
              </a:rPr>
              <a:t>. An </a:t>
            </a:r>
            <a:r>
              <a:rPr lang="en-US" altLang="en-US" sz="1000" dirty="0">
                <a:latin typeface="+mn-lt"/>
              </a:rPr>
              <a:t>analytic theory for the degree of Arctic Amplification. </a:t>
            </a:r>
            <a:r>
              <a:rPr lang="en-US" altLang="zh-CN" sz="1000" i="1" dirty="0">
                <a:latin typeface="+mn-lt"/>
              </a:rPr>
              <a:t>Nature Communications. </a:t>
            </a:r>
            <a:r>
              <a:rPr lang="en-US" altLang="zh-CN" sz="1000" b="1" dirty="0">
                <a:latin typeface="+mn-lt"/>
              </a:rPr>
              <a:t>15:</a:t>
            </a:r>
            <a:r>
              <a:rPr lang="en-US" altLang="zh-CN" sz="1000" dirty="0">
                <a:latin typeface="+mn-lt"/>
              </a:rPr>
              <a:t>5060 (2024). DOI:10.1038/s41467-024-48469-w.</a:t>
            </a:r>
            <a:endParaRPr lang="en-US" altLang="en-US" sz="1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FB6F4-D0C9-489C-41B5-C3CC560224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61" t="34054" b="32587"/>
          <a:stretch/>
        </p:blipFill>
        <p:spPr>
          <a:xfrm>
            <a:off x="9792676" y="1978538"/>
            <a:ext cx="2332767" cy="2202098"/>
          </a:xfrm>
          <a:prstGeom prst="rect">
            <a:avLst/>
          </a:prstGeom>
        </p:spPr>
      </p:pic>
      <p:pic>
        <p:nvPicPr>
          <p:cNvPr id="6" name="Picture 5" descr="A diagram of a model of an arctic amplification&#10;&#10;Description automatically generated">
            <a:extLst>
              <a:ext uri="{FF2B5EF4-FFF2-40B4-BE49-F238E27FC236}">
                <a16:creationId xmlns:a16="http://schemas.microsoft.com/office/drawing/2014/main" id="{76FDF3FC-1D8A-A53B-ED4B-D0F2E7E30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11" y="1813909"/>
            <a:ext cx="3271832" cy="2366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1C55E-B9A4-8459-AF97-975D8AC4FA1E}"/>
              </a:ext>
            </a:extLst>
          </p:cNvPr>
          <p:cNvSpPr txBox="1"/>
          <p:nvPr/>
        </p:nvSpPr>
        <p:spPr>
          <a:xfrm>
            <a:off x="9901181" y="180155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3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3549</TotalTime>
  <Words>324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Zhou, Wenyu;Editor</dc:creator>
  <cp:lastModifiedBy>Grasty, Sarah E</cp:lastModifiedBy>
  <cp:revision>28</cp:revision>
  <dcterms:created xsi:type="dcterms:W3CDTF">2021-01-05T05:43:48Z</dcterms:created>
  <dcterms:modified xsi:type="dcterms:W3CDTF">2024-08-19T21:42:34Z</dcterms:modified>
</cp:coreProperties>
</file>