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0" roundtripDataSignature="AMtx7mj5RZDoR+78YUOH/D51t2b2jN9MZ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9FD8984-01C6-4074-8FC7-9734F6760109}" v="4" dt="2024-10-01T17:36:00.8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165" autoAdjust="0"/>
    <p:restoredTop sz="94660"/>
  </p:normalViewPr>
  <p:slideViewPr>
    <p:cSldViewPr snapToGrid="0">
      <p:cViewPr varScale="1">
        <p:scale>
          <a:sx n="103" d="100"/>
          <a:sy n="103" d="100"/>
        </p:scale>
        <p:origin x="1338"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theme" Target="theme/theme1.xml"/><Relationship Id="rId3" Type="http://schemas.openxmlformats.org/officeDocument/2006/relationships/notesMaster" Target="notesMasters/notesMaster1.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11" Type="http://schemas.openxmlformats.org/officeDocument/2006/relationships/presProps" Target="presProps.xml"/><Relationship Id="rId15" Type="http://schemas.microsoft.com/office/2016/11/relationships/changesInfo" Target="changesInfos/changesInfo1.xml"/><Relationship Id="rId10" Type="http://customschemas.google.com/relationships/presentationmetadata" Target="metadata"/><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wson, Kathryn" userId="00931ad0-54f2-4e42-bdfe-b5a5d147a635" providerId="ADAL" clId="{79FD8984-01C6-4074-8FC7-9734F6760109}"/>
    <pc:docChg chg="undo custSel modSld">
      <pc:chgData name="Lawson, Kathryn" userId="00931ad0-54f2-4e42-bdfe-b5a5d147a635" providerId="ADAL" clId="{79FD8984-01C6-4074-8FC7-9734F6760109}" dt="2024-10-01T17:54:25.097" v="371" actId="1035"/>
      <pc:docMkLst>
        <pc:docMk/>
      </pc:docMkLst>
      <pc:sldChg chg="addSp delSp modSp mod">
        <pc:chgData name="Lawson, Kathryn" userId="00931ad0-54f2-4e42-bdfe-b5a5d147a635" providerId="ADAL" clId="{79FD8984-01C6-4074-8FC7-9734F6760109}" dt="2024-10-01T17:54:25.097" v="371" actId="1035"/>
        <pc:sldMkLst>
          <pc:docMk/>
          <pc:sldMk cId="0" sldId="256"/>
        </pc:sldMkLst>
        <pc:spChg chg="mod">
          <ac:chgData name="Lawson, Kathryn" userId="00931ad0-54f2-4e42-bdfe-b5a5d147a635" providerId="ADAL" clId="{79FD8984-01C6-4074-8FC7-9734F6760109}" dt="2024-10-01T17:54:25.097" v="371" actId="1035"/>
          <ac:spMkLst>
            <pc:docMk/>
            <pc:sldMk cId="0" sldId="256"/>
            <ac:spMk id="5" creationId="{10E0BA32-9784-62F7-321B-1923E0E20768}"/>
          </ac:spMkLst>
        </pc:spChg>
        <pc:spChg chg="mod">
          <ac:chgData name="Lawson, Kathryn" userId="00931ad0-54f2-4e42-bdfe-b5a5d147a635" providerId="ADAL" clId="{79FD8984-01C6-4074-8FC7-9734F6760109}" dt="2024-08-08T21:21:58.834" v="15" actId="122"/>
          <ac:spMkLst>
            <pc:docMk/>
            <pc:sldMk cId="0" sldId="256"/>
            <ac:spMk id="27" creationId="{00000000-0000-0000-0000-000000000000}"/>
          </ac:spMkLst>
        </pc:spChg>
        <pc:spChg chg="mod">
          <ac:chgData name="Lawson, Kathryn" userId="00931ad0-54f2-4e42-bdfe-b5a5d147a635" providerId="ADAL" clId="{79FD8984-01C6-4074-8FC7-9734F6760109}" dt="2024-08-08T21:22:45.825" v="51" actId="14100"/>
          <ac:spMkLst>
            <pc:docMk/>
            <pc:sldMk cId="0" sldId="256"/>
            <ac:spMk id="28" creationId="{00000000-0000-0000-0000-000000000000}"/>
          </ac:spMkLst>
        </pc:spChg>
        <pc:spChg chg="del">
          <ac:chgData name="Lawson, Kathryn" userId="00931ad0-54f2-4e42-bdfe-b5a5d147a635" providerId="ADAL" clId="{79FD8984-01C6-4074-8FC7-9734F6760109}" dt="2024-10-01T17:48:06.801" v="215" actId="478"/>
          <ac:spMkLst>
            <pc:docMk/>
            <pc:sldMk cId="0" sldId="256"/>
            <ac:spMk id="29" creationId="{00000000-0000-0000-0000-000000000000}"/>
          </ac:spMkLst>
        </pc:spChg>
        <pc:spChg chg="mod">
          <ac:chgData name="Lawson, Kathryn" userId="00931ad0-54f2-4e42-bdfe-b5a5d147a635" providerId="ADAL" clId="{79FD8984-01C6-4074-8FC7-9734F6760109}" dt="2024-10-01T17:53:28.314" v="338" actId="14100"/>
          <ac:spMkLst>
            <pc:docMk/>
            <pc:sldMk cId="0" sldId="256"/>
            <ac:spMk id="30" creationId="{00000000-0000-0000-0000-000000000000}"/>
          </ac:spMkLst>
        </pc:spChg>
        <pc:spChg chg="mod">
          <ac:chgData name="Lawson, Kathryn" userId="00931ad0-54f2-4e42-bdfe-b5a5d147a635" providerId="ADAL" clId="{79FD8984-01C6-4074-8FC7-9734F6760109}" dt="2024-10-01T17:53:57.018" v="345" actId="1036"/>
          <ac:spMkLst>
            <pc:docMk/>
            <pc:sldMk cId="0" sldId="256"/>
            <ac:spMk id="31" creationId="{00000000-0000-0000-0000-000000000000}"/>
          </ac:spMkLst>
        </pc:spChg>
        <pc:picChg chg="del">
          <ac:chgData name="Lawson, Kathryn" userId="00931ad0-54f2-4e42-bdfe-b5a5d147a635" providerId="ADAL" clId="{79FD8984-01C6-4074-8FC7-9734F6760109}" dt="2024-10-01T17:37:43.096" v="172" actId="478"/>
          <ac:picMkLst>
            <pc:docMk/>
            <pc:sldMk cId="0" sldId="256"/>
            <ac:picMk id="3" creationId="{975C588C-0AE3-5319-6904-D6B176136DB2}"/>
          </ac:picMkLst>
        </pc:picChg>
        <pc:picChg chg="add mod ord">
          <ac:chgData name="Lawson, Kathryn" userId="00931ad0-54f2-4e42-bdfe-b5a5d147a635" providerId="ADAL" clId="{79FD8984-01C6-4074-8FC7-9734F6760109}" dt="2024-10-01T17:54:01.215" v="348" actId="1035"/>
          <ac:picMkLst>
            <pc:docMk/>
            <pc:sldMk cId="0" sldId="256"/>
            <ac:picMk id="4" creationId="{2EB9AFE9-C21A-0640-1411-542E3549D897}"/>
          </ac:picMkLst>
        </pc:picChg>
        <pc:picChg chg="add del">
          <ac:chgData name="Lawson, Kathryn" userId="00931ad0-54f2-4e42-bdfe-b5a5d147a635" providerId="ADAL" clId="{79FD8984-01C6-4074-8FC7-9734F6760109}" dt="2024-10-01T17:45:38.399" v="175" actId="22"/>
          <ac:picMkLst>
            <pc:docMk/>
            <pc:sldMk cId="0" sldId="256"/>
            <ac:picMk id="7" creationId="{EBB8F175-14FD-9207-655B-2E66720E50FE}"/>
          </ac:picMkLst>
        </pc:picChg>
      </pc:sldChg>
    </pc:docChg>
  </pc:docChgLst>
  <pc:docChgLst>
    <pc:chgData name="Lawson, Kathryn" userId="00931ad0-54f2-4e42-bdfe-b5a5d147a635" providerId="ADAL" clId="{AC94452A-5EE9-414A-AFED-A969B41D0E47}"/>
    <pc:docChg chg="undo custSel addSld delSld modSld">
      <pc:chgData name="Lawson, Kathryn" userId="00931ad0-54f2-4e42-bdfe-b5a5d147a635" providerId="ADAL" clId="{AC94452A-5EE9-414A-AFED-A969B41D0E47}" dt="2023-10-06T17:04:57.251" v="247" actId="47"/>
      <pc:docMkLst>
        <pc:docMk/>
      </pc:docMkLst>
      <pc:sldChg chg="addSp modSp mod">
        <pc:chgData name="Lawson, Kathryn" userId="00931ad0-54f2-4e42-bdfe-b5a5d147a635" providerId="ADAL" clId="{AC94452A-5EE9-414A-AFED-A969B41D0E47}" dt="2023-10-06T16:40:51.577" v="246" actId="20577"/>
        <pc:sldMkLst>
          <pc:docMk/>
          <pc:sldMk cId="0" sldId="256"/>
        </pc:sldMkLst>
        <pc:spChg chg="add mod">
          <ac:chgData name="Lawson, Kathryn" userId="00931ad0-54f2-4e42-bdfe-b5a5d147a635" providerId="ADAL" clId="{AC94452A-5EE9-414A-AFED-A969B41D0E47}" dt="2023-10-06T16:40:51.577" v="246" actId="20577"/>
          <ac:spMkLst>
            <pc:docMk/>
            <pc:sldMk cId="0" sldId="256"/>
            <ac:spMk id="5" creationId="{10E0BA32-9784-62F7-321B-1923E0E20768}"/>
          </ac:spMkLst>
        </pc:spChg>
        <pc:spChg chg="mod">
          <ac:chgData name="Lawson, Kathryn" userId="00931ad0-54f2-4e42-bdfe-b5a5d147a635" providerId="ADAL" clId="{AC94452A-5EE9-414A-AFED-A969B41D0E47}" dt="2023-10-06T15:47:09.109" v="9" actId="20577"/>
          <ac:spMkLst>
            <pc:docMk/>
            <pc:sldMk cId="0" sldId="256"/>
            <ac:spMk id="27" creationId="{00000000-0000-0000-0000-000000000000}"/>
          </ac:spMkLst>
        </pc:spChg>
        <pc:spChg chg="mod ord">
          <ac:chgData name="Lawson, Kathryn" userId="00931ad0-54f2-4e42-bdfe-b5a5d147a635" providerId="ADAL" clId="{AC94452A-5EE9-414A-AFED-A969B41D0E47}" dt="2023-10-06T16:39:16.395" v="235" actId="14100"/>
          <ac:spMkLst>
            <pc:docMk/>
            <pc:sldMk cId="0" sldId="256"/>
            <ac:spMk id="28" creationId="{00000000-0000-0000-0000-000000000000}"/>
          </ac:spMkLst>
        </pc:spChg>
        <pc:spChg chg="mod">
          <ac:chgData name="Lawson, Kathryn" userId="00931ad0-54f2-4e42-bdfe-b5a5d147a635" providerId="ADAL" clId="{AC94452A-5EE9-414A-AFED-A969B41D0E47}" dt="2023-10-06T16:21:30.912" v="61" actId="20577"/>
          <ac:spMkLst>
            <pc:docMk/>
            <pc:sldMk cId="0" sldId="256"/>
            <ac:spMk id="30" creationId="{00000000-0000-0000-0000-000000000000}"/>
          </ac:spMkLst>
        </pc:spChg>
        <pc:spChg chg="mod">
          <ac:chgData name="Lawson, Kathryn" userId="00931ad0-54f2-4e42-bdfe-b5a5d147a635" providerId="ADAL" clId="{AC94452A-5EE9-414A-AFED-A969B41D0E47}" dt="2023-10-06T16:38:44.679" v="233" actId="20577"/>
          <ac:spMkLst>
            <pc:docMk/>
            <pc:sldMk cId="0" sldId="256"/>
            <ac:spMk id="31" creationId="{00000000-0000-0000-0000-000000000000}"/>
          </ac:spMkLst>
        </pc:spChg>
        <pc:picChg chg="add mod">
          <ac:chgData name="Lawson, Kathryn" userId="00931ad0-54f2-4e42-bdfe-b5a5d147a635" providerId="ADAL" clId="{AC94452A-5EE9-414A-AFED-A969B41D0E47}" dt="2023-10-06T16:12:59.304" v="22" actId="1035"/>
          <ac:picMkLst>
            <pc:docMk/>
            <pc:sldMk cId="0" sldId="256"/>
            <ac:picMk id="3" creationId="{975C588C-0AE3-5319-6904-D6B176136DB2}"/>
          </ac:picMkLst>
        </pc:picChg>
      </pc:sldChg>
      <pc:sldChg chg="add del">
        <pc:chgData name="Lawson, Kathryn" userId="00931ad0-54f2-4e42-bdfe-b5a5d147a635" providerId="ADAL" clId="{AC94452A-5EE9-414A-AFED-A969B41D0E47}" dt="2023-10-06T17:04:57.251" v="247" actId="47"/>
        <pc:sldMkLst>
          <pc:docMk/>
          <pc:sldMk cId="0" sldId="257"/>
        </pc:sldMkLst>
      </pc:sldChg>
      <pc:sldChg chg="add del">
        <pc:chgData name="Lawson, Kathryn" userId="00931ad0-54f2-4e42-bdfe-b5a5d147a635" providerId="ADAL" clId="{AC94452A-5EE9-414A-AFED-A969B41D0E47}" dt="2023-10-06T17:04:57.251" v="247" actId="47"/>
        <pc:sldMkLst>
          <pc:docMk/>
          <pc:sldMk cId="0" sldId="258"/>
        </pc:sldMkLst>
      </pc:sldChg>
      <pc:sldChg chg="add del">
        <pc:chgData name="Lawson, Kathryn" userId="00931ad0-54f2-4e42-bdfe-b5a5d147a635" providerId="ADAL" clId="{AC94452A-5EE9-414A-AFED-A969B41D0E47}" dt="2023-10-06T17:04:57.251" v="247" actId="47"/>
        <pc:sldMkLst>
          <pc:docMk/>
          <pc:sldMk cId="0" sldId="259"/>
        </pc:sldMkLst>
      </pc:sldChg>
      <pc:sldChg chg="add del">
        <pc:chgData name="Lawson, Kathryn" userId="00931ad0-54f2-4e42-bdfe-b5a5d147a635" providerId="ADAL" clId="{AC94452A-5EE9-414A-AFED-A969B41D0E47}" dt="2023-10-06T17:04:57.251" v="247" actId="47"/>
        <pc:sldMkLst>
          <pc:docMk/>
          <pc:sldMk cId="0" sldId="260"/>
        </pc:sldMkLst>
      </pc:sldChg>
      <pc:sldMasterChg chg="addSldLayout delSldLayout">
        <pc:chgData name="Lawson, Kathryn" userId="00931ad0-54f2-4e42-bdfe-b5a5d147a635" providerId="ADAL" clId="{AC94452A-5EE9-414A-AFED-A969B41D0E47}" dt="2023-10-06T17:04:57.251" v="247" actId="47"/>
        <pc:sldMasterMkLst>
          <pc:docMk/>
          <pc:sldMasterMk cId="0" sldId="2147483648"/>
        </pc:sldMasterMkLst>
        <pc:sldLayoutChg chg="add del">
          <pc:chgData name="Lawson, Kathryn" userId="00931ad0-54f2-4e42-bdfe-b5a5d147a635" providerId="ADAL" clId="{AC94452A-5EE9-414A-AFED-A969B41D0E47}" dt="2023-10-06T17:04:57.251" v="247" actId="47"/>
          <pc:sldLayoutMkLst>
            <pc:docMk/>
            <pc:sldMasterMk cId="0" sldId="2147483648"/>
            <pc:sldLayoutMk cId="0" sldId="2147483650"/>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
        <p:cNvGrpSpPr/>
        <p:nvPr/>
      </p:nvGrpSpPr>
      <p:grpSpPr>
        <a:xfrm>
          <a:off x="0" y="0"/>
          <a:ext cx="0" cy="0"/>
          <a:chOff x="0" y="0"/>
          <a:chExt cx="0" cy="0"/>
        </a:xfrm>
      </p:grpSpPr>
      <p:sp>
        <p:nvSpPr>
          <p:cNvPr id="24" name="Google Shape;24;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 name="Google Shape;25;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HyperFACETS Highlight">
  <p:cSld name="HyperFACETS Highlight">
    <p:spTree>
      <p:nvGrpSpPr>
        <p:cNvPr id="1" name="Shape 11"/>
        <p:cNvGrpSpPr/>
        <p:nvPr/>
      </p:nvGrpSpPr>
      <p:grpSpPr>
        <a:xfrm>
          <a:off x="0" y="0"/>
          <a:ext cx="0" cy="0"/>
          <a:chOff x="0" y="0"/>
          <a:chExt cx="0" cy="0"/>
        </a:xfrm>
      </p:grpSpPr>
      <p:sp>
        <p:nvSpPr>
          <p:cNvPr id="12" name="Google Shape;12;p7"/>
          <p:cNvSpPr/>
          <p:nvPr/>
        </p:nvSpPr>
        <p:spPr>
          <a:xfrm>
            <a:off x="1" y="0"/>
            <a:ext cx="12192000" cy="970028"/>
          </a:xfrm>
          <a:prstGeom prst="rect">
            <a:avLst/>
          </a:prstGeom>
          <a:solidFill>
            <a:srgbClr val="1D4F7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 name="Google Shape;13;p7"/>
          <p:cNvSpPr txBox="1">
            <a:spLocks noGrp="1"/>
          </p:cNvSpPr>
          <p:nvPr>
            <p:ph type="body" idx="1"/>
          </p:nvPr>
        </p:nvSpPr>
        <p:spPr>
          <a:xfrm>
            <a:off x="0" y="12739"/>
            <a:ext cx="12191999" cy="957289"/>
          </a:xfrm>
          <a:prstGeom prst="rect">
            <a:avLst/>
          </a:prstGeom>
          <a:solidFill>
            <a:srgbClr val="1D4F79"/>
          </a:solidFill>
          <a:ln>
            <a:noFill/>
          </a:ln>
        </p:spPr>
        <p:txBody>
          <a:bodyPr spcFirstLastPara="1" wrap="square" lIns="91425" tIns="45700" rIns="91425" bIns="45700" anchor="ctr" anchorCtr="0">
            <a:normAutofit/>
          </a:bodyPr>
          <a:lstStyle>
            <a:lvl1pPr marL="457200" lvl="0" indent="-228600" algn="ctr">
              <a:lnSpc>
                <a:spcPct val="90000"/>
              </a:lnSpc>
              <a:spcBef>
                <a:spcPts val="1000"/>
              </a:spcBef>
              <a:spcAft>
                <a:spcPts val="0"/>
              </a:spcAft>
              <a:buClr>
                <a:schemeClr val="lt1"/>
              </a:buClr>
              <a:buSzPts val="2800"/>
              <a:buNone/>
              <a:defRPr b="1">
                <a:solidFill>
                  <a:schemeClr val="lt1"/>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228600" algn="l">
              <a:lnSpc>
                <a:spcPct val="90000"/>
              </a:lnSpc>
              <a:spcBef>
                <a:spcPts val="500"/>
              </a:spcBef>
              <a:spcAft>
                <a:spcPts val="0"/>
              </a:spcAft>
              <a:buClr>
                <a:schemeClr val="dk1"/>
              </a:buClr>
              <a:buSzPts val="18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 name="Google Shape;14;p7"/>
          <p:cNvSpPr txBox="1">
            <a:spLocks noGrp="1"/>
          </p:cNvSpPr>
          <p:nvPr>
            <p:ph type="body" idx="2"/>
          </p:nvPr>
        </p:nvSpPr>
        <p:spPr>
          <a:xfrm>
            <a:off x="228600" y="1173164"/>
            <a:ext cx="7046843" cy="4184028"/>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1000"/>
              </a:spcBef>
              <a:spcAft>
                <a:spcPts val="0"/>
              </a:spcAft>
              <a:buClr>
                <a:schemeClr val="dk1"/>
              </a:buClr>
              <a:buSzPts val="2800"/>
              <a:buChar char="•"/>
              <a:defRPr/>
            </a:lvl1pPr>
            <a:lvl2pPr marL="914400" lvl="1" indent="-381000" algn="l">
              <a:lnSpc>
                <a:spcPct val="100000"/>
              </a:lnSpc>
              <a:spcBef>
                <a:spcPts val="500"/>
              </a:spcBef>
              <a:spcAft>
                <a:spcPts val="0"/>
              </a:spcAft>
              <a:buClr>
                <a:schemeClr val="dk1"/>
              </a:buClr>
              <a:buSzPts val="2400"/>
              <a:buChar char="•"/>
              <a:defRPr/>
            </a:lvl2pPr>
            <a:lvl3pPr marL="1371600" lvl="2" indent="-355600" algn="l">
              <a:lnSpc>
                <a:spcPct val="100000"/>
              </a:lnSpc>
              <a:spcBef>
                <a:spcPts val="500"/>
              </a:spcBef>
              <a:spcAft>
                <a:spcPts val="0"/>
              </a:spcAft>
              <a:buClr>
                <a:schemeClr val="dk1"/>
              </a:buClr>
              <a:buSzPts val="2000"/>
              <a:buChar char="•"/>
              <a:defRPr/>
            </a:lvl3pPr>
            <a:lvl4pPr marL="1828800" lvl="3" indent="-342900" algn="l">
              <a:lnSpc>
                <a:spcPct val="100000"/>
              </a:lnSpc>
              <a:spcBef>
                <a:spcPts val="500"/>
              </a:spcBef>
              <a:spcAft>
                <a:spcPts val="0"/>
              </a:spcAft>
              <a:buClr>
                <a:schemeClr val="dk1"/>
              </a:buClr>
              <a:buSzPts val="1800"/>
              <a:buChar char="•"/>
              <a:defRPr/>
            </a:lvl4pPr>
            <a:lvl5pPr marL="2286000" lvl="4" indent="-342900" algn="l">
              <a:lnSpc>
                <a:spcPct val="10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 name="Google Shape;15;p7"/>
          <p:cNvSpPr>
            <a:spLocks noGrp="1"/>
          </p:cNvSpPr>
          <p:nvPr>
            <p:ph type="pic" idx="3"/>
          </p:nvPr>
        </p:nvSpPr>
        <p:spPr>
          <a:xfrm>
            <a:off x="7345018" y="1173162"/>
            <a:ext cx="4642196" cy="4995293"/>
          </a:xfrm>
          <a:prstGeom prst="rect">
            <a:avLst/>
          </a:prstGeom>
          <a:noFill/>
          <a:ln>
            <a:noFill/>
          </a:ln>
        </p:spPr>
      </p:sp>
      <p:sp>
        <p:nvSpPr>
          <p:cNvPr id="16" name="Google Shape;16;p7"/>
          <p:cNvSpPr txBox="1">
            <a:spLocks noGrp="1"/>
          </p:cNvSpPr>
          <p:nvPr>
            <p:ph type="body" idx="4"/>
          </p:nvPr>
        </p:nvSpPr>
        <p:spPr>
          <a:xfrm>
            <a:off x="39756" y="5517094"/>
            <a:ext cx="7235687" cy="655637"/>
          </a:xfrm>
          <a:prstGeom prst="rect">
            <a:avLst/>
          </a:prstGeom>
          <a:solidFill>
            <a:srgbClr val="DDEAF6"/>
          </a:solidFill>
          <a:ln>
            <a:noFill/>
          </a:ln>
        </p:spPr>
        <p:txBody>
          <a:bodyPr spcFirstLastPara="1" wrap="square" lIns="91425" tIns="45700" rIns="91425" bIns="45700" anchor="ctr" anchorCtr="0">
            <a:noAutofit/>
          </a:bodyPr>
          <a:lstStyle>
            <a:lvl1pPr marL="457200" lvl="0" indent="-228600" algn="l">
              <a:lnSpc>
                <a:spcPct val="90000"/>
              </a:lnSpc>
              <a:spcBef>
                <a:spcPts val="1000"/>
              </a:spcBef>
              <a:spcAft>
                <a:spcPts val="0"/>
              </a:spcAft>
              <a:buClr>
                <a:schemeClr val="dk1"/>
              </a:buClr>
              <a:buSzPts val="1200"/>
              <a:buNone/>
              <a:defRPr sz="1200"/>
            </a:lvl1pPr>
            <a:lvl2pPr marL="914400" lvl="1" indent="-304800" algn="l">
              <a:lnSpc>
                <a:spcPct val="90000"/>
              </a:lnSpc>
              <a:spcBef>
                <a:spcPts val="500"/>
              </a:spcBef>
              <a:spcAft>
                <a:spcPts val="0"/>
              </a:spcAft>
              <a:buClr>
                <a:schemeClr val="dk1"/>
              </a:buClr>
              <a:buSzPts val="1200"/>
              <a:buChar char="•"/>
              <a:defRPr sz="1200"/>
            </a:lvl2pPr>
            <a:lvl3pPr marL="1371600" lvl="2" indent="-304800" algn="l">
              <a:lnSpc>
                <a:spcPct val="90000"/>
              </a:lnSpc>
              <a:spcBef>
                <a:spcPts val="500"/>
              </a:spcBef>
              <a:spcAft>
                <a:spcPts val="0"/>
              </a:spcAft>
              <a:buClr>
                <a:schemeClr val="dk1"/>
              </a:buClr>
              <a:buSzPts val="1200"/>
              <a:buChar char="•"/>
              <a:defRPr sz="1200"/>
            </a:lvl3pPr>
            <a:lvl4pPr marL="1828800" lvl="3" indent="-304800" algn="l">
              <a:lnSpc>
                <a:spcPct val="90000"/>
              </a:lnSpc>
              <a:spcBef>
                <a:spcPts val="500"/>
              </a:spcBef>
              <a:spcAft>
                <a:spcPts val="0"/>
              </a:spcAft>
              <a:buClr>
                <a:schemeClr val="dk1"/>
              </a:buClr>
              <a:buSzPts val="1200"/>
              <a:buChar char="•"/>
              <a:defRPr sz="1200"/>
            </a:lvl4pPr>
            <a:lvl5pPr marL="2286000" lvl="4" indent="-304800" algn="l">
              <a:lnSpc>
                <a:spcPct val="90000"/>
              </a:lnSpc>
              <a:spcBef>
                <a:spcPts val="500"/>
              </a:spcBef>
              <a:spcAft>
                <a:spcPts val="0"/>
              </a:spcAft>
              <a:buClr>
                <a:schemeClr val="dk1"/>
              </a:buClr>
              <a:buSzPts val="1200"/>
              <a:buChar char="•"/>
              <a:defRPr sz="12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17" name="Google Shape;17;p7" descr="A picture containing text, clipart&#10;&#10;Description automatically generated"/>
          <p:cNvPicPr preferRelativeResize="0"/>
          <p:nvPr/>
        </p:nvPicPr>
        <p:blipFill rotWithShape="1">
          <a:blip r:embed="rId2">
            <a:alphaModFix/>
          </a:blip>
          <a:srcRect/>
          <a:stretch/>
        </p:blipFill>
        <p:spPr>
          <a:xfrm>
            <a:off x="9228222" y="6303466"/>
            <a:ext cx="2935186" cy="481333"/>
          </a:xfrm>
          <a:prstGeom prst="rect">
            <a:avLst/>
          </a:prstGeom>
          <a:noFill/>
          <a:ln>
            <a:noFill/>
          </a:ln>
        </p:spPr>
      </p:pic>
      <p:sp>
        <p:nvSpPr>
          <p:cNvPr id="18" name="Google Shape;18;p7"/>
          <p:cNvSpPr/>
          <p:nvPr/>
        </p:nvSpPr>
        <p:spPr>
          <a:xfrm>
            <a:off x="0" y="6217749"/>
            <a:ext cx="8347934" cy="640251"/>
          </a:xfrm>
          <a:prstGeom prst="rect">
            <a:avLst/>
          </a:prstGeom>
          <a:solidFill>
            <a:srgbClr val="1D4F7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9" name="Google Shape;19;p7"/>
          <p:cNvSpPr/>
          <p:nvPr/>
        </p:nvSpPr>
        <p:spPr>
          <a:xfrm>
            <a:off x="7648688" y="6217749"/>
            <a:ext cx="1301638" cy="640251"/>
          </a:xfrm>
          <a:prstGeom prst="parallelogram">
            <a:avLst>
              <a:gd name="adj" fmla="val 21529"/>
            </a:avLst>
          </a:prstGeom>
          <a:solidFill>
            <a:srgbClr val="1D4F7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0" name="Google Shape;20;p7"/>
          <p:cNvSpPr/>
          <p:nvPr/>
        </p:nvSpPr>
        <p:spPr>
          <a:xfrm>
            <a:off x="8832850" y="6217749"/>
            <a:ext cx="200827" cy="640251"/>
          </a:xfrm>
          <a:prstGeom prst="parallelogram">
            <a:avLst>
              <a:gd name="adj" fmla="val 70539"/>
            </a:avLst>
          </a:prstGeom>
          <a:solidFill>
            <a:srgbClr val="1D4F7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21" name="Google Shape;21;p7" descr="SC Logos | U.S. DOE Office of Science (SC)"/>
          <p:cNvPicPr preferRelativeResize="0"/>
          <p:nvPr/>
        </p:nvPicPr>
        <p:blipFill rotWithShape="1">
          <a:blip r:embed="rId3">
            <a:alphaModFix/>
          </a:blip>
          <a:srcRect/>
          <a:stretch/>
        </p:blipFill>
        <p:spPr>
          <a:xfrm>
            <a:off x="152400" y="6294956"/>
            <a:ext cx="2969250" cy="498354"/>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doi.org/10.1038/s44221-023-00038-z"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6"/>
        <p:cNvGrpSpPr/>
        <p:nvPr/>
      </p:nvGrpSpPr>
      <p:grpSpPr>
        <a:xfrm>
          <a:off x="0" y="0"/>
          <a:ext cx="0" cy="0"/>
          <a:chOff x="0" y="0"/>
          <a:chExt cx="0" cy="0"/>
        </a:xfrm>
      </p:grpSpPr>
      <p:pic>
        <p:nvPicPr>
          <p:cNvPr id="4" name="Picture 3">
            <a:extLst>
              <a:ext uri="{FF2B5EF4-FFF2-40B4-BE49-F238E27FC236}">
                <a16:creationId xmlns:a16="http://schemas.microsoft.com/office/drawing/2014/main" id="{2EB9AFE9-C21A-0640-1411-542E3549D897}"/>
              </a:ext>
            </a:extLst>
          </p:cNvPr>
          <p:cNvPicPr>
            <a:picLocks noChangeAspect="1"/>
          </p:cNvPicPr>
          <p:nvPr/>
        </p:nvPicPr>
        <p:blipFill>
          <a:blip r:embed="rId3"/>
          <a:stretch>
            <a:fillRect/>
          </a:stretch>
        </p:blipFill>
        <p:spPr>
          <a:xfrm>
            <a:off x="6654524" y="977211"/>
            <a:ext cx="5497720" cy="3612787"/>
          </a:xfrm>
          <a:prstGeom prst="rect">
            <a:avLst/>
          </a:prstGeom>
        </p:spPr>
      </p:pic>
      <p:sp>
        <p:nvSpPr>
          <p:cNvPr id="27" name="Google Shape;27;p1"/>
          <p:cNvSpPr txBox="1">
            <a:spLocks noGrp="1"/>
          </p:cNvSpPr>
          <p:nvPr>
            <p:ph type="body" idx="1"/>
          </p:nvPr>
        </p:nvSpPr>
        <p:spPr>
          <a:xfrm>
            <a:off x="0" y="12739"/>
            <a:ext cx="12191999" cy="957289"/>
          </a:xfrm>
          <a:prstGeom prst="rect">
            <a:avLst/>
          </a:prstGeom>
          <a:solidFill>
            <a:srgbClr val="1D4F79"/>
          </a:solidFill>
          <a:ln>
            <a:noFill/>
          </a:ln>
        </p:spPr>
        <p:txBody>
          <a:bodyPr spcFirstLastPara="1" wrap="square" lIns="91425" tIns="45700" rIns="91425" bIns="45700" anchor="ctr" anchorCtr="0">
            <a:noAutofit/>
          </a:bodyPr>
          <a:lstStyle/>
          <a:p>
            <a:pPr marL="0" marR="0">
              <a:lnSpc>
                <a:spcPct val="107000"/>
              </a:lnSpc>
              <a:spcBef>
                <a:spcPts val="0"/>
              </a:spcBef>
              <a:spcAft>
                <a:spcPts val="800"/>
              </a:spcAft>
            </a:pPr>
            <a:r>
              <a:rPr lang="en-US" b="1" dirty="0">
                <a:effectLst/>
                <a:latin typeface="Calibri" panose="020F0502020204030204" pitchFamily="34" charset="0"/>
                <a:ea typeface="Times New Roman" panose="02020603050405020304" pitchFamily="18" charset="0"/>
                <a:cs typeface="Calibri" panose="020F0502020204030204" pitchFamily="34" charset="0"/>
              </a:rPr>
              <a:t>Temperature outweighs light and flow as the predominant driver of dissolved oxygen in US rivers</a:t>
            </a:r>
            <a:endParaRPr lang="en-US" dirty="0">
              <a:effectLst/>
              <a:latin typeface="Calibri" panose="020F0502020204030204" pitchFamily="34" charset="0"/>
              <a:ea typeface="PMingLiU" panose="02020500000000000000" pitchFamily="18" charset="-120"/>
              <a:cs typeface="Calibri" panose="020F0502020204030204" pitchFamily="34" charset="0"/>
            </a:endParaRPr>
          </a:p>
        </p:txBody>
      </p:sp>
      <p:sp>
        <p:nvSpPr>
          <p:cNvPr id="30" name="Google Shape;30;p1"/>
          <p:cNvSpPr txBox="1">
            <a:spLocks noGrp="1"/>
          </p:cNvSpPr>
          <p:nvPr>
            <p:ph type="body" idx="4"/>
          </p:nvPr>
        </p:nvSpPr>
        <p:spPr>
          <a:xfrm>
            <a:off x="39757" y="5775649"/>
            <a:ext cx="7032847" cy="397082"/>
          </a:xfrm>
          <a:prstGeom prst="rect">
            <a:avLst/>
          </a:prstGeom>
          <a:solidFill>
            <a:srgbClr val="DDEAF6"/>
          </a:solidFill>
          <a:ln>
            <a:noFill/>
          </a:ln>
        </p:spPr>
        <p:txBody>
          <a:bodyPr spcFirstLastPara="1" wrap="square" lIns="91425" tIns="45700" rIns="91425" bIns="45700" anchor="ctr" anchorCtr="0">
            <a:noAutofit/>
          </a:bodyPr>
          <a:lstStyle/>
          <a:p>
            <a:pPr marL="0" indent="0">
              <a:spcBef>
                <a:spcPts val="0"/>
              </a:spcBef>
            </a:pPr>
            <a:r>
              <a:rPr lang="en-US" dirty="0"/>
              <a:t>Zhi, W., Ouyang, W., Shen, C., &amp; Li, L. (2023). Temperature outweighs light and flow as the predominant driver of dissolved oxygen in US rivers. </a:t>
            </a:r>
            <a:r>
              <a:rPr lang="en-US" i="1" dirty="0"/>
              <a:t>Nature Water</a:t>
            </a:r>
            <a:r>
              <a:rPr lang="en-US" dirty="0"/>
              <a:t>, </a:t>
            </a:r>
            <a:r>
              <a:rPr lang="en-US" i="1" dirty="0"/>
              <a:t>1</a:t>
            </a:r>
            <a:r>
              <a:rPr lang="en-US" dirty="0"/>
              <a:t>(3), Article 3. </a:t>
            </a:r>
            <a:r>
              <a:rPr lang="en-US" dirty="0">
                <a:hlinkClick r:id="rId4"/>
              </a:rPr>
              <a:t>https://doi.org/10.1038/s44221-023-00038-z</a:t>
            </a:r>
            <a:endParaRPr lang="en-US" dirty="0"/>
          </a:p>
        </p:txBody>
      </p:sp>
      <p:sp>
        <p:nvSpPr>
          <p:cNvPr id="31" name="Google Shape;31;p1"/>
          <p:cNvSpPr txBox="1"/>
          <p:nvPr/>
        </p:nvSpPr>
        <p:spPr>
          <a:xfrm>
            <a:off x="7072603" y="4603113"/>
            <a:ext cx="5023655" cy="1631175"/>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1000" b="0" i="0" u="none" strike="noStrike" cap="none" dirty="0">
                <a:solidFill>
                  <a:srgbClr val="416284"/>
                </a:solidFill>
                <a:latin typeface="Arial"/>
                <a:ea typeface="Arial"/>
                <a:cs typeface="Arial"/>
                <a:sym typeface="Arial"/>
              </a:rPr>
              <a:t>Figure 1. </a:t>
            </a:r>
            <a:r>
              <a:rPr lang="en-US" sz="1000" b="0" i="0" u="none" strike="noStrike" cap="none" dirty="0" err="1">
                <a:solidFill>
                  <a:srgbClr val="416284"/>
                </a:solidFill>
                <a:latin typeface="Arial"/>
                <a:ea typeface="Arial"/>
                <a:cs typeface="Arial"/>
                <a:sym typeface="Arial"/>
              </a:rPr>
              <a:t>Spatio</a:t>
            </a:r>
            <a:r>
              <a:rPr lang="en-US" sz="1000" b="0" i="0" u="none" strike="noStrike" cap="none" dirty="0">
                <a:solidFill>
                  <a:srgbClr val="416284"/>
                </a:solidFill>
                <a:latin typeface="Arial"/>
                <a:ea typeface="Arial"/>
                <a:cs typeface="Arial"/>
                <a:sym typeface="Arial"/>
              </a:rPr>
              <a:t>-temporal DO dynamics. a, A map of long-term, baseline mean concentrations (1980–2019) in 580 rivers from four regions; the Northeast has the highest mean concentrations of 10.4 ± 1.06 mg l−1 (mean ± </a:t>
            </a:r>
            <a:r>
              <a:rPr lang="en-US" sz="1000" b="0" i="0" u="none" strike="noStrike" cap="none" dirty="0" err="1">
                <a:solidFill>
                  <a:srgbClr val="416284"/>
                </a:solidFill>
                <a:latin typeface="Arial"/>
                <a:ea typeface="Arial"/>
                <a:cs typeface="Arial"/>
                <a:sym typeface="Arial"/>
              </a:rPr>
              <a:t>s.d.</a:t>
            </a:r>
            <a:r>
              <a:rPr lang="en-US" sz="1000" b="0" i="0" u="none" strike="noStrike" cap="none" dirty="0">
                <a:solidFill>
                  <a:srgbClr val="416284"/>
                </a:solidFill>
                <a:latin typeface="Arial"/>
                <a:ea typeface="Arial"/>
                <a:cs typeface="Arial"/>
                <a:sym typeface="Arial"/>
              </a:rPr>
              <a:t>), followed by the Midwest (9.72 ± 0.91 mg l−1), West (9.67 ± 0.80 mg l−1) and South (8.46 ± 1.24 mg l−1). b, Annual trends in each region, plotted using concentration data averaged (arithmetic) across all regional rivers. Top and bottom rows show time series of data (black dots) and model output (red lines) in four representative rivers, one from each region. Each river has a long-term (1980–2019) figure and a zoom-in shorter-term (2016–2019) figure. The grey shaded area indicates the testing period where data was not used for model training.</a:t>
            </a:r>
            <a:endParaRPr sz="1100" dirty="0"/>
          </a:p>
        </p:txBody>
      </p:sp>
      <p:sp>
        <p:nvSpPr>
          <p:cNvPr id="28" name="Google Shape;28;p1"/>
          <p:cNvSpPr txBox="1">
            <a:spLocks noGrp="1"/>
          </p:cNvSpPr>
          <p:nvPr>
            <p:ph type="body" idx="2"/>
          </p:nvPr>
        </p:nvSpPr>
        <p:spPr>
          <a:xfrm>
            <a:off x="228601" y="1173164"/>
            <a:ext cx="6722706" cy="1849954"/>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5D8BBC"/>
              </a:buClr>
              <a:buSzPts val="1600"/>
              <a:buNone/>
            </a:pPr>
            <a:r>
              <a:rPr lang="en-US" sz="1600" b="1" dirty="0">
                <a:solidFill>
                  <a:srgbClr val="5D8BBC"/>
                </a:solidFill>
                <a:latin typeface="Arial"/>
                <a:ea typeface="Arial"/>
                <a:cs typeface="Arial"/>
                <a:sym typeface="Arial"/>
              </a:rPr>
              <a:t>Objective</a:t>
            </a:r>
            <a:endParaRPr dirty="0"/>
          </a:p>
          <a:p>
            <a:pPr marL="285750" lvl="0" indent="-285750" algn="l" rtl="0">
              <a:lnSpc>
                <a:spcPct val="100000"/>
              </a:lnSpc>
              <a:spcBef>
                <a:spcPts val="600"/>
              </a:spcBef>
              <a:spcAft>
                <a:spcPts val="0"/>
              </a:spcAft>
              <a:buClr>
                <a:schemeClr val="dk1"/>
              </a:buClr>
              <a:buSzPts val="1400"/>
              <a:buFont typeface="Arial"/>
              <a:buChar char="•"/>
            </a:pPr>
            <a:r>
              <a:rPr lang="en-US" sz="1400" dirty="0"/>
              <a:t>Determine the most influential drivers of riverine daily dissolved oxygen (DO) dynamics at the continental scale</a:t>
            </a:r>
            <a:endParaRPr sz="600" b="0" dirty="0">
              <a:solidFill>
                <a:schemeClr val="dk1"/>
              </a:solidFill>
            </a:endParaRPr>
          </a:p>
          <a:p>
            <a:pPr marL="0" lvl="0" indent="0" algn="l" rtl="0">
              <a:lnSpc>
                <a:spcPct val="100000"/>
              </a:lnSpc>
              <a:spcBef>
                <a:spcPts val="0"/>
              </a:spcBef>
              <a:spcAft>
                <a:spcPts val="0"/>
              </a:spcAft>
              <a:buClr>
                <a:srgbClr val="5D8BBC"/>
              </a:buClr>
              <a:buSzPts val="1600"/>
              <a:buNone/>
            </a:pPr>
            <a:r>
              <a:rPr lang="en-US" sz="1600" b="1" dirty="0">
                <a:solidFill>
                  <a:srgbClr val="5D8BBC"/>
                </a:solidFill>
                <a:latin typeface="Arial"/>
                <a:ea typeface="Arial"/>
                <a:cs typeface="Arial"/>
                <a:sym typeface="Arial"/>
              </a:rPr>
              <a:t>Approach</a:t>
            </a:r>
            <a:endParaRPr dirty="0"/>
          </a:p>
          <a:p>
            <a:pPr marL="285750" lvl="0" indent="-285750" algn="l" rtl="0">
              <a:lnSpc>
                <a:spcPct val="100000"/>
              </a:lnSpc>
              <a:spcBef>
                <a:spcPts val="600"/>
              </a:spcBef>
              <a:spcAft>
                <a:spcPts val="0"/>
              </a:spcAft>
              <a:buClr>
                <a:schemeClr val="dk1"/>
              </a:buClr>
              <a:buSzPts val="1400"/>
              <a:buFont typeface="Arial"/>
              <a:buChar char="•"/>
            </a:pPr>
            <a:r>
              <a:rPr lang="en-US" sz="1400" b="0" dirty="0">
                <a:solidFill>
                  <a:schemeClr val="dk1"/>
                </a:solidFill>
                <a:latin typeface="Calibri"/>
                <a:ea typeface="Calibri"/>
                <a:cs typeface="Calibri"/>
                <a:sym typeface="Calibri"/>
              </a:rPr>
              <a:t>Differentiable models couple physics-based formulations to neural networks (NNs) that learn parameterizations (and potentially processes) from observations, here photosynthesis rates.</a:t>
            </a:r>
          </a:p>
          <a:p>
            <a:pPr marL="285750" lvl="0" indent="-247650" algn="l" rtl="0">
              <a:lnSpc>
                <a:spcPct val="100000"/>
              </a:lnSpc>
              <a:spcBef>
                <a:spcPts val="0"/>
              </a:spcBef>
              <a:spcAft>
                <a:spcPts val="0"/>
              </a:spcAft>
              <a:buClr>
                <a:schemeClr val="dk1"/>
              </a:buClr>
              <a:buSzPts val="600"/>
              <a:buFont typeface="Arial"/>
              <a:buNone/>
            </a:pPr>
            <a:endParaRPr sz="600" b="0" dirty="0">
              <a:solidFill>
                <a:schemeClr val="dk1"/>
              </a:solidFill>
              <a:latin typeface="Calibri"/>
              <a:ea typeface="Calibri"/>
              <a:cs typeface="Calibri"/>
              <a:sym typeface="Calibri"/>
            </a:endParaRPr>
          </a:p>
          <a:p>
            <a:pPr marL="0" lvl="0" indent="0" algn="l" rtl="0">
              <a:lnSpc>
                <a:spcPct val="100000"/>
              </a:lnSpc>
              <a:spcBef>
                <a:spcPts val="0"/>
              </a:spcBef>
              <a:spcAft>
                <a:spcPts val="0"/>
              </a:spcAft>
              <a:buClr>
                <a:schemeClr val="dk1"/>
              </a:buClr>
              <a:buSzPts val="1400"/>
              <a:buNone/>
            </a:pPr>
            <a:endParaRPr lang="en-US" sz="1400" dirty="0"/>
          </a:p>
        </p:txBody>
      </p:sp>
      <p:sp>
        <p:nvSpPr>
          <p:cNvPr id="5" name="TextBox 4">
            <a:extLst>
              <a:ext uri="{FF2B5EF4-FFF2-40B4-BE49-F238E27FC236}">
                <a16:creationId xmlns:a16="http://schemas.microsoft.com/office/drawing/2014/main" id="{10E0BA32-9784-62F7-321B-1923E0E20768}"/>
              </a:ext>
            </a:extLst>
          </p:cNvPr>
          <p:cNvSpPr txBox="1"/>
          <p:nvPr/>
        </p:nvSpPr>
        <p:spPr>
          <a:xfrm>
            <a:off x="228600" y="2908370"/>
            <a:ext cx="6452118" cy="2723823"/>
          </a:xfrm>
          <a:prstGeom prst="rect">
            <a:avLst/>
          </a:prstGeom>
          <a:noFill/>
        </p:spPr>
        <p:txBody>
          <a:bodyPr wrap="square">
            <a:spAutoFit/>
          </a:bodyPr>
          <a:lstStyle/>
          <a:p>
            <a:pPr marL="0" lvl="0" indent="0" algn="l" rtl="0">
              <a:lnSpc>
                <a:spcPct val="100000"/>
              </a:lnSpc>
              <a:spcBef>
                <a:spcPts val="0"/>
              </a:spcBef>
              <a:spcAft>
                <a:spcPts val="0"/>
              </a:spcAft>
              <a:buClr>
                <a:srgbClr val="5D8BBC"/>
              </a:buClr>
              <a:buSzPts val="1600"/>
              <a:buNone/>
            </a:pPr>
            <a:r>
              <a:rPr lang="en-US" sz="1600" b="1" dirty="0">
                <a:solidFill>
                  <a:srgbClr val="5D8BBC"/>
                </a:solidFill>
                <a:latin typeface="Arial"/>
                <a:ea typeface="Arial"/>
                <a:cs typeface="Arial"/>
                <a:sym typeface="Arial"/>
              </a:rPr>
              <a:t>Impact</a:t>
            </a:r>
            <a:endParaRPr lang="en-US" dirty="0"/>
          </a:p>
          <a:p>
            <a:pPr marL="285750" lvl="0" indent="-285750" algn="l" rtl="0">
              <a:lnSpc>
                <a:spcPct val="100000"/>
              </a:lnSpc>
              <a:spcBef>
                <a:spcPts val="600"/>
              </a:spcBef>
              <a:spcAft>
                <a:spcPts val="0"/>
              </a:spcAft>
              <a:buClr>
                <a:schemeClr val="dk1"/>
              </a:buClr>
              <a:buSzPts val="1400"/>
              <a:buFont typeface="Arial"/>
              <a:buChar char="•"/>
            </a:pPr>
            <a:r>
              <a:rPr lang="en-US" sz="1400" b="0" dirty="0">
                <a:solidFill>
                  <a:schemeClr val="dk1"/>
                </a:solidFill>
                <a:latin typeface="Calibri"/>
                <a:ea typeface="Calibri"/>
                <a:cs typeface="Calibri"/>
                <a:sym typeface="Calibri"/>
              </a:rPr>
              <a:t>DO concentration is an important measure of water quality, aquatic metabolism, and redox conditions, and </a:t>
            </a:r>
            <a:r>
              <a:rPr lang="en-US" b="0" dirty="0">
                <a:solidFill>
                  <a:schemeClr val="dk1"/>
                </a:solidFill>
                <a:latin typeface="Calibri"/>
                <a:ea typeface="Calibri"/>
                <a:cs typeface="Calibri"/>
                <a:sym typeface="Calibri"/>
              </a:rPr>
              <a:t>regulates the emission of riverine greenhouse gases and the mobilization of toxic metals and nutrients. </a:t>
            </a:r>
          </a:p>
          <a:p>
            <a:pPr marL="285750" indent="-285750">
              <a:spcBef>
                <a:spcPts val="600"/>
              </a:spcBef>
              <a:buClr>
                <a:schemeClr val="dk1"/>
              </a:buClr>
              <a:buSzPts val="1400"/>
              <a:buFont typeface="Arial"/>
              <a:buChar char="•"/>
            </a:pPr>
            <a:r>
              <a:rPr lang="en-US" dirty="0">
                <a:solidFill>
                  <a:schemeClr val="dk1"/>
                </a:solidFill>
                <a:latin typeface="Calibri"/>
                <a:cs typeface="Calibri"/>
                <a:sym typeface="Calibri"/>
              </a:rPr>
              <a:t>Dissolved oxygen (DO) concentration in rivers was able to be fairly accurately modeled by training a deep learning model on temperature data alone. Light was a close second in terms of modeling importance, while flow imparted minimal influence on DO modeling. </a:t>
            </a:r>
            <a:endParaRPr lang="en-US" dirty="0">
              <a:solidFill>
                <a:schemeClr val="tx1"/>
              </a:solidFill>
              <a:latin typeface="Calibri" panose="020F0502020204030204" pitchFamily="34" charset="0"/>
              <a:cs typeface="Calibri" panose="020F0502020204030204" pitchFamily="34" charset="0"/>
            </a:endParaRPr>
          </a:p>
          <a:p>
            <a:pPr marL="285750" lvl="0" indent="-285750" algn="l" rtl="0">
              <a:lnSpc>
                <a:spcPct val="100000"/>
              </a:lnSpc>
              <a:spcBef>
                <a:spcPts val="600"/>
              </a:spcBef>
              <a:spcAft>
                <a:spcPts val="0"/>
              </a:spcAft>
              <a:buClr>
                <a:schemeClr val="dk1"/>
              </a:buClr>
              <a:buSzPts val="1400"/>
              <a:buFont typeface="Arial"/>
              <a:buChar char="•"/>
            </a:pPr>
            <a:r>
              <a:rPr lang="en-US" sz="1400" b="0" dirty="0">
                <a:solidFill>
                  <a:schemeClr val="dk1"/>
                </a:solidFill>
                <a:latin typeface="Calibri"/>
                <a:ea typeface="Calibri"/>
                <a:cs typeface="Calibri"/>
                <a:sym typeface="Calibri"/>
              </a:rPr>
              <a:t>The model developed in this work showed declining DO in warming rivers, </a:t>
            </a:r>
            <a:r>
              <a:rPr lang="en-US" b="0" dirty="0">
                <a:solidFill>
                  <a:schemeClr val="dk1"/>
                </a:solidFill>
                <a:latin typeface="Calibri"/>
                <a:ea typeface="Calibri"/>
                <a:cs typeface="Calibri"/>
                <a:sym typeface="Calibri"/>
              </a:rPr>
              <a:t>which has important implications for water security and ecosystem health in the future climate.</a:t>
            </a: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7cf48d45-3ddb-4389-a9c1-c115526eb52e}" enabled="0" method="" siteId="{7cf48d45-3ddb-4389-a9c1-c115526eb52e}" removed="1"/>
</clbl:labelList>
</file>

<file path=docProps/app.xml><?xml version="1.0" encoding="utf-8"?>
<Properties xmlns="http://schemas.openxmlformats.org/officeDocument/2006/extended-properties" xmlns:vt="http://schemas.openxmlformats.org/officeDocument/2006/docPropsVTypes">
  <TotalTime>139</TotalTime>
  <Words>392</Words>
  <Application>Microsoft Office PowerPoint</Application>
  <PresentationFormat>Widescreen</PresentationFormat>
  <Paragraphs>11</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Ullrich, Paul Aaron</dc:creator>
  <cp:lastModifiedBy>Kathryn Lawson</cp:lastModifiedBy>
  <cp:revision>1</cp:revision>
  <dcterms:created xsi:type="dcterms:W3CDTF">2023-03-22T21:09:49Z</dcterms:created>
  <dcterms:modified xsi:type="dcterms:W3CDTF">2024-10-01T17:54:27Z</dcterms:modified>
</cp:coreProperties>
</file>