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CD82A-D973-788A-25C5-46E4566FA860}" name="Feng, Zhe" initials="FZ" userId="S::zhe.feng@pnnl.gov::9db0838b-86ae-413d-82ec-5e4502d34c4a" providerId="AD"/>
  <p188:author id="{91A9895A-2F7A-A274-93E4-20272CFE8043}" name="Mundy, Beth E" initials="MBE" userId="S::beth.mundy@pnnl.gov::09c03546-1d2d-4d82-89e1-bb5e2a2e68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he Feng" initials="ZF" lastIdx="13" clrIdx="0">
    <p:extLst>
      <p:ext uri="{19B8F6BF-5375-455C-9EA6-DF929625EA0E}">
        <p15:presenceInfo xmlns:p15="http://schemas.microsoft.com/office/powerpoint/2012/main" userId="af8b45f3f078c85d" providerId="Windows Live"/>
      </p:ext>
    </p:extLst>
  </p:cmAuthor>
  <p:cmAuthor id="2" name="Risenmay, Ryan L" initials="RRL" lastIdx="4" clrIdx="1">
    <p:extLst>
      <p:ext uri="{19B8F6BF-5375-455C-9EA6-DF929625EA0E}">
        <p15:presenceInfo xmlns:p15="http://schemas.microsoft.com/office/powerpoint/2012/main" userId="S::ryan.risenmay@pnnl.gov::0090918f-4cb9-48e5-90c7-1f8d1e51ae49" providerId="AD"/>
      </p:ext>
    </p:extLst>
  </p:cmAuthor>
  <p:cmAuthor id="3" name="Dorsey, Kathryn S" initials="DKS" lastIdx="5" clrIdx="2">
    <p:extLst>
      <p:ext uri="{19B8F6BF-5375-455C-9EA6-DF929625EA0E}">
        <p15:presenceInfo xmlns:p15="http://schemas.microsoft.com/office/powerpoint/2012/main" userId="S::kathryn.dorsey@pnnl.gov::486d99d4-716e-4f10-8ede-cfb62dbdb6d7" providerId="AD"/>
      </p:ext>
    </p:extLst>
  </p:cmAuthor>
  <p:cmAuthor id="4" name="Mundy, Beth E" initials="MBE" lastIdx="6" clrIdx="3">
    <p:extLst>
      <p:ext uri="{19B8F6BF-5375-455C-9EA6-DF929625EA0E}">
        <p15:presenceInfo xmlns:p15="http://schemas.microsoft.com/office/powerpoint/2012/main" userId="S::beth.mundy@pnnl.gov::09c03546-1d2d-4d82-89e1-bb5e2a2e687b" providerId="AD"/>
      </p:ext>
    </p:extLst>
  </p:cmAuthor>
  <p:cmAuthor id="5" name="Himes, Catherine L" initials="HCL" lastIdx="3" clrIdx="4">
    <p:extLst>
      <p:ext uri="{19B8F6BF-5375-455C-9EA6-DF929625EA0E}">
        <p15:presenceInfo xmlns:p15="http://schemas.microsoft.com/office/powerpoint/2012/main" userId="S::catherine.himes@pnnl.gov::3188da6f-cffb-4e9b-aed8-fac80e95ab34" providerId="AD"/>
      </p:ext>
    </p:extLst>
  </p:cmAuthor>
  <p:cmAuthor id="6" name="Leung, Lai-Yung (Ruby)" initials="LLY(" lastIdx="2" clrIdx="5">
    <p:extLst>
      <p:ext uri="{19B8F6BF-5375-455C-9EA6-DF929625EA0E}">
        <p15:presenceInfo xmlns:p15="http://schemas.microsoft.com/office/powerpoint/2012/main" userId="S::ruby.leung@pnnl.gov::8890b783-e14a-47e3-a682-fbb67b692e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7DF32-728B-4840-A7A7-F61CBB21D84C}" v="73" dt="2024-02-29T16:00:58.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6190" autoAdjust="0"/>
  </p:normalViewPr>
  <p:slideViewPr>
    <p:cSldViewPr snapToGrid="0">
      <p:cViewPr varScale="1">
        <p:scale>
          <a:sx n="89" d="100"/>
          <a:sy n="89" d="100"/>
        </p:scale>
        <p:origin x="10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B8285-D7D5-4012-A2E0-12EBB6B05882}"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A3C97-C8AF-4B79-BF48-EBC3969C717B}" type="slidenum">
              <a:rPr lang="en-US" smtClean="0"/>
              <a:t>‹#›</a:t>
            </a:fld>
            <a:endParaRPr lang="en-US"/>
          </a:p>
        </p:txBody>
      </p:sp>
    </p:spTree>
    <p:extLst>
      <p:ext uri="{BB962C8B-B14F-4D97-AF65-F5344CB8AC3E}">
        <p14:creationId xmlns:p14="http://schemas.microsoft.com/office/powerpoint/2010/main" val="24586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135314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11750745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3/10/2024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extLst>
      <p:ext uri="{BB962C8B-B14F-4D97-AF65-F5344CB8AC3E}">
        <p14:creationId xmlns:p14="http://schemas.microsoft.com/office/powerpoint/2010/main" val="56227484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MS00381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82017" y="1156410"/>
            <a:ext cx="4197927" cy="80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spcBef>
                <a:spcPct val="15000"/>
              </a:spcBef>
              <a:defRPr/>
            </a:pPr>
            <a:r>
              <a:rPr lang="en-US" sz="1500" b="1" dirty="0"/>
              <a:t>Objectives</a:t>
            </a:r>
          </a:p>
          <a:p>
            <a:pPr marL="285750" indent="-285750">
              <a:spcBef>
                <a:spcPts val="600"/>
              </a:spcBef>
              <a:buFont typeface="Arial" pitchFamily="34" charset="0"/>
              <a:buChar char="●"/>
              <a:defRPr/>
            </a:pPr>
            <a:r>
              <a:rPr lang="en-US" sz="1300" dirty="0">
                <a:latin typeface="Calibri" panose="020F0502020204030204" pitchFamily="34" charset="0"/>
                <a:cs typeface="Calibri" panose="020F0502020204030204" pitchFamily="34" charset="0"/>
              </a:rPr>
              <a:t>To replace the prescribed vertical profiles of biomass burning aerosol emissions with satellite data that reveals height of aerosol distribution. </a:t>
            </a:r>
          </a:p>
        </p:txBody>
      </p:sp>
      <p:sp>
        <p:nvSpPr>
          <p:cNvPr id="3076" name="Rectangle 5"/>
          <p:cNvSpPr>
            <a:spLocks noChangeArrowheads="1"/>
          </p:cNvSpPr>
          <p:nvPr/>
        </p:nvSpPr>
        <p:spPr bwMode="auto">
          <a:xfrm>
            <a:off x="537882" y="97874"/>
            <a:ext cx="9620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200" b="1" dirty="0">
                <a:solidFill>
                  <a:srgbClr val="000000"/>
                </a:solidFill>
                <a:latin typeface="Arial"/>
                <a:cs typeface="Arial"/>
              </a:rPr>
              <a:t>New Model Improves Tracking of Wildfire Aerosol Distribution and Their Radiative Effects</a:t>
            </a:r>
            <a:endParaRPr lang="en-US" altLang="en-US" sz="2200" b="1" dirty="0">
              <a:solidFill>
                <a:srgbClr val="000000"/>
              </a:solidFill>
              <a:latin typeface="Arial" panose="020B0604020202020204" pitchFamily="34" charset="0"/>
            </a:endParaRPr>
          </a:p>
        </p:txBody>
      </p:sp>
      <p:sp>
        <p:nvSpPr>
          <p:cNvPr id="3077" name="Text Box 6"/>
          <p:cNvSpPr txBox="1">
            <a:spLocks noChangeArrowheads="1"/>
          </p:cNvSpPr>
          <p:nvPr/>
        </p:nvSpPr>
        <p:spPr bwMode="auto">
          <a:xfrm>
            <a:off x="5902851" y="5045999"/>
            <a:ext cx="5670840" cy="738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0" dirty="0">
                <a:solidFill>
                  <a:srgbClr val="1C1D1E"/>
                </a:solidFill>
                <a:latin typeface="Open Sans" panose="020B0606030504020204" pitchFamily="34" charset="0"/>
              </a:rPr>
              <a:t>Lu, Z., Liu, X., Ke, Z., Zhang, K., Ma, P.-L., &amp; Fan, J. (2024). Incorporating an interactive fire plume-rise model in the DOE's energy </a:t>
            </a:r>
            <a:r>
              <a:rPr lang="en-US" sz="1050" dirty="0" err="1">
                <a:solidFill>
                  <a:srgbClr val="1C1D1E"/>
                </a:solidFill>
                <a:latin typeface="Open Sans" panose="020B0606030504020204" pitchFamily="34" charset="0"/>
              </a:rPr>
              <a:t>exascale</a:t>
            </a:r>
            <a:r>
              <a:rPr lang="en-US" sz="1050" dirty="0">
                <a:solidFill>
                  <a:srgbClr val="1C1D1E"/>
                </a:solidFill>
                <a:latin typeface="Open Sans" panose="020B0606030504020204" pitchFamily="34" charset="0"/>
              </a:rPr>
              <a:t> earth system model version 1 (E3SMv1) and examining aerosol radiative effect. </a:t>
            </a:r>
            <a:r>
              <a:rPr lang="en-US" sz="1050" i="1" dirty="0">
                <a:solidFill>
                  <a:srgbClr val="1C1D1E"/>
                </a:solidFill>
                <a:latin typeface="Open Sans" panose="020B0606030504020204" pitchFamily="34" charset="0"/>
              </a:rPr>
              <a:t>Journal of Advances in Modeling Earth Systems</a:t>
            </a:r>
            <a:r>
              <a:rPr lang="en-US" sz="1050" dirty="0">
                <a:solidFill>
                  <a:srgbClr val="1C1D1E"/>
                </a:solidFill>
                <a:latin typeface="Open Sans" panose="020B0606030504020204" pitchFamily="34" charset="0"/>
              </a:rPr>
              <a:t>, 16, e2023MS003818. </a:t>
            </a:r>
            <a:r>
              <a:rPr lang="en-US" sz="1050" dirty="0">
                <a:solidFill>
                  <a:srgbClr val="005274"/>
                </a:solidFill>
                <a:latin typeface="Open Sans" panose="020B0606030504020204" pitchFamily="34" charset="0"/>
                <a:hlinkClick r:id="rId3"/>
              </a:rPr>
              <a:t>https://doi.org/10.1029/2023MS003818</a:t>
            </a:r>
            <a:endParaRPr lang="en-US" altLang="en-US" sz="1600" dirty="0">
              <a:solidFill>
                <a:srgbClr val="000000"/>
              </a:solidFill>
              <a:cs typeface="Calibri" panose="020F0502020204030204" pitchFamily="34" charset="0"/>
            </a:endParaRPr>
          </a:p>
        </p:txBody>
      </p:sp>
      <p:sp>
        <p:nvSpPr>
          <p:cNvPr id="3078" name="TextBox 9"/>
          <p:cNvSpPr txBox="1">
            <a:spLocks noChangeArrowheads="1"/>
          </p:cNvSpPr>
          <p:nvPr/>
        </p:nvSpPr>
        <p:spPr bwMode="auto">
          <a:xfrm>
            <a:off x="6691378" y="3535978"/>
            <a:ext cx="42491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28600" indent="-228600" algn="just">
              <a:spcBef>
                <a:spcPts val="0"/>
              </a:spcBef>
              <a:spcAft>
                <a:spcPts val="1000"/>
              </a:spcAft>
              <a:buAutoNum type="alphaLcParenBoth"/>
            </a:pPr>
            <a:r>
              <a:rPr lang="en-US" sz="1000" dirty="0">
                <a:solidFill>
                  <a:srgbClr val="0432FF"/>
                </a:solidFill>
                <a:ea typeface="Arial" panose="020B0604020202020204" pitchFamily="34" charset="0"/>
                <a:cs typeface="Calibri" panose="020F0502020204030204" pitchFamily="34" charset="0"/>
              </a:rPr>
              <a:t>The difference in radiative effect ΔF at TOA (unit: W m</a:t>
            </a:r>
            <a:r>
              <a:rPr lang="en-US" sz="1000" baseline="30000" dirty="0">
                <a:solidFill>
                  <a:srgbClr val="0432FF"/>
                </a:solidFill>
                <a:ea typeface="Arial" panose="020B0604020202020204" pitchFamily="34" charset="0"/>
                <a:cs typeface="Calibri" panose="020F0502020204030204" pitchFamily="34" charset="0"/>
              </a:rPr>
              <a:t>-2</a:t>
            </a:r>
            <a:r>
              <a:rPr lang="en-US" sz="1000" dirty="0">
                <a:solidFill>
                  <a:srgbClr val="0432FF"/>
                </a:solidFill>
                <a:ea typeface="Arial" panose="020B0604020202020204" pitchFamily="34" charset="0"/>
                <a:cs typeface="Calibri" panose="020F0502020204030204" pitchFamily="34" charset="0"/>
              </a:rPr>
              <a:t>) between E3SMv1 with plume-rise model and fire diurnal cycle coupled and the default one. The results are averaged over 10 ensemble members with mesh grids indicating signals that pass 95% significant test. (b) zonal averaged ΔF at TOA and (c) time series of monthly mean ΔF at TOA </a:t>
            </a:r>
          </a:p>
        </p:txBody>
      </p:sp>
      <p:sp>
        <p:nvSpPr>
          <p:cNvPr id="3" name="Rectangle 4">
            <a:extLst>
              <a:ext uri="{FF2B5EF4-FFF2-40B4-BE49-F238E27FC236}">
                <a16:creationId xmlns:a16="http://schemas.microsoft.com/office/drawing/2014/main" id="{E757EBEA-69AE-FA6B-926B-F98938C1526A}"/>
              </a:ext>
            </a:extLst>
          </p:cNvPr>
          <p:cNvSpPr>
            <a:spLocks noChangeArrowheads="1"/>
          </p:cNvSpPr>
          <p:nvPr/>
        </p:nvSpPr>
        <p:spPr bwMode="auto">
          <a:xfrm>
            <a:off x="382017" y="2270957"/>
            <a:ext cx="4353792" cy="9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defRPr/>
            </a:pPr>
            <a:r>
              <a:rPr lang="en-US" sz="1500" b="1" dirty="0"/>
              <a:t>Approach</a:t>
            </a:r>
            <a:endParaRPr lang="en-US" sz="1500" b="1" dirty="0">
              <a:cs typeface="Calibri"/>
            </a:endParaRPr>
          </a:p>
          <a:p>
            <a:pPr marL="285750" indent="-285750">
              <a:spcBef>
                <a:spcPts val="600"/>
              </a:spcBef>
              <a:buFont typeface="Arial" pitchFamily="34" charset="0"/>
              <a:buChar char="●"/>
              <a:defRPr/>
            </a:pPr>
            <a:r>
              <a:rPr lang="en-US" sz="1300" dirty="0">
                <a:cs typeface="Calibri"/>
              </a:rPr>
              <a:t>In this study, we incorporate an interactive fire plume-rise model that is developed by Freitas et al. (2007, ACP) and fire diurnal cycle assumption in E3SMv1 model. The model results on biomass burning aerosol emission profiles and mass concentration profiles are evaluated against NASA MISR plume height product and NOAA WE-CAN flight in-situ observations. </a:t>
            </a:r>
          </a:p>
        </p:txBody>
      </p:sp>
      <p:sp>
        <p:nvSpPr>
          <p:cNvPr id="4" name="Rectangle 4">
            <a:extLst>
              <a:ext uri="{FF2B5EF4-FFF2-40B4-BE49-F238E27FC236}">
                <a16:creationId xmlns:a16="http://schemas.microsoft.com/office/drawing/2014/main" id="{2781B456-9BDD-315D-A22A-EFEA5B9D0089}"/>
              </a:ext>
            </a:extLst>
          </p:cNvPr>
          <p:cNvSpPr>
            <a:spLocks noChangeArrowheads="1"/>
          </p:cNvSpPr>
          <p:nvPr/>
        </p:nvSpPr>
        <p:spPr bwMode="auto">
          <a:xfrm>
            <a:off x="386412" y="4087122"/>
            <a:ext cx="5023822" cy="366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eaLnBrk="1" hangingPunct="1">
              <a:spcBef>
                <a:spcPct val="15000"/>
              </a:spcBef>
              <a:buFontTx/>
              <a:buNone/>
            </a:pPr>
            <a:r>
              <a:rPr lang="en-US" altLang="en-US" sz="1500" b="1" dirty="0"/>
              <a:t>Impacts</a:t>
            </a:r>
            <a:endParaRPr lang="en-US" altLang="en-US" sz="1500" b="1" dirty="0">
              <a:cs typeface="Calibri"/>
            </a:endParaRPr>
          </a:p>
          <a:p>
            <a:pPr marL="283210" indent="-283210">
              <a:spcBef>
                <a:spcPts val="600"/>
              </a:spcBef>
              <a:buFont typeface="Arial" panose="020B0604020202020204" pitchFamily="34" charset="0"/>
              <a:buChar char="●"/>
            </a:pPr>
            <a:r>
              <a:rPr lang="en-US" altLang="en-US" sz="1300" dirty="0">
                <a:cs typeface="Calibri"/>
              </a:rPr>
              <a:t>Compared to the remote sensing and flight in-situ observations, we found that the performance by E3SMv1 with new features is considerable improved.</a:t>
            </a:r>
          </a:p>
          <a:p>
            <a:pPr marL="283210" indent="-283210">
              <a:spcBef>
                <a:spcPts val="600"/>
              </a:spcBef>
              <a:buFont typeface="Arial" panose="020B0604020202020204" pitchFamily="34" charset="0"/>
              <a:buChar char="●"/>
            </a:pPr>
            <a:r>
              <a:rPr lang="en-US" altLang="en-US" sz="1300" dirty="0">
                <a:cs typeface="Calibri"/>
              </a:rPr>
              <a:t>We also find that E3SMv1 with new features produces a larger carbonaceous aerosol burden, leading to 0.13 W m</a:t>
            </a:r>
            <a:r>
              <a:rPr lang="en-US" altLang="en-US" sz="1300" baseline="30000" dirty="0">
                <a:cs typeface="Calibri"/>
              </a:rPr>
              <a:t>-2</a:t>
            </a:r>
            <a:r>
              <a:rPr lang="en-US" altLang="en-US" sz="1300" dirty="0">
                <a:cs typeface="Calibri"/>
              </a:rPr>
              <a:t> warming at the top of atmosphere compared to the default E3SMv1. This warming effect is mainly caused by aerosol semi-direct effect and residual effect.</a:t>
            </a:r>
          </a:p>
          <a:p>
            <a:pPr marL="283210" indent="-283210">
              <a:spcBef>
                <a:spcPts val="600"/>
              </a:spcBef>
              <a:buFont typeface="Arial" panose="020B0604020202020204" pitchFamily="34" charset="0"/>
              <a:buChar char="●"/>
            </a:pPr>
            <a:r>
              <a:rPr lang="en-US" altLang="en-US" sz="1300" dirty="0">
                <a:cs typeface="Calibri"/>
              </a:rPr>
              <a:t>Modeling results also indicate a no-linear nature in the BBA-induced radiative effect.</a:t>
            </a:r>
          </a:p>
          <a:p>
            <a:pPr marL="283210" indent="-283210">
              <a:spcBef>
                <a:spcPts val="600"/>
              </a:spcBef>
              <a:buFont typeface="Arial" panose="020B0604020202020204" pitchFamily="34" charset="0"/>
              <a:buChar char="●"/>
            </a:pPr>
            <a:endParaRPr lang="en-US" altLang="en-US" sz="1300" dirty="0">
              <a:cs typeface="Calibri"/>
            </a:endParaRPr>
          </a:p>
        </p:txBody>
      </p:sp>
      <p:pic>
        <p:nvPicPr>
          <p:cNvPr id="2" name="Picture 1" descr="Chart&#10;&#10;Description automatically generated">
            <a:extLst>
              <a:ext uri="{FF2B5EF4-FFF2-40B4-BE49-F238E27FC236}">
                <a16:creationId xmlns:a16="http://schemas.microsoft.com/office/drawing/2014/main" id="{BA614A8C-EFE0-E42C-E22F-32A365932F4F}"/>
              </a:ext>
            </a:extLst>
          </p:cNvPr>
          <p:cNvPicPr>
            <a:picLocks noChangeAspect="1"/>
          </p:cNvPicPr>
          <p:nvPr/>
        </p:nvPicPr>
        <p:blipFill rotWithShape="1">
          <a:blip r:embed="rId4"/>
          <a:srcRect b="50000"/>
          <a:stretch/>
        </p:blipFill>
        <p:spPr>
          <a:xfrm>
            <a:off x="5493857" y="1541378"/>
            <a:ext cx="6243884" cy="1751424"/>
          </a:xfrm>
          <a:prstGeom prst="rect">
            <a:avLst/>
          </a:prstGeom>
        </p:spPr>
      </p:pic>
    </p:spTree>
    <p:extLst>
      <p:ext uri="{BB962C8B-B14F-4D97-AF65-F5344CB8AC3E}">
        <p14:creationId xmlns:p14="http://schemas.microsoft.com/office/powerpoint/2010/main" val="1997898429"/>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b3474de98243c38ca447bb66c1087723">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9b034228d1307b28e45b372313e8c5d5"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nillable="true"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Feng-etal-MCSs-JAMES-July2018-f</Presentation>
    <Funding xmlns="3f367a74-7294-440b-bcf2-615eafc1d48f">RGMA</Funding>
    <SlideDescription xmlns="http://schemas.microsoft.com/sharepoint/v3" xsi:nil="true"/>
  </documentManagement>
</p:properties>
</file>

<file path=customXml/itemProps1.xml><?xml version="1.0" encoding="utf-8"?>
<ds:datastoreItem xmlns:ds="http://schemas.openxmlformats.org/officeDocument/2006/customXml" ds:itemID="{65B74070-B6AA-4912-B637-6888AD45DC61}">
  <ds:schemaRefs>
    <ds:schemaRef ds:uri="3f367a74-7294-440b-bcf2-615eafc1d4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DAA101-D590-4B34-95A7-270B8865D7CE}">
  <ds:schemaRefs>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 ds:uri="3f367a74-7294-440b-bcf2-615eafc1d48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4743</TotalTime>
  <Words>324</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Open Sans</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Feng-etal-MCSs-JAMES-July2018-f</dc:title>
  <dc:creator>Davis, Emily L</dc:creator>
  <dc:description/>
  <cp:lastModifiedBy>Steyn, Rita A</cp:lastModifiedBy>
  <cp:revision>23</cp:revision>
  <cp:lastPrinted>2011-05-11T17:30:12Z</cp:lastPrinted>
  <dcterms:created xsi:type="dcterms:W3CDTF">2017-11-02T21:19:41Z</dcterms:created>
  <dcterms:modified xsi:type="dcterms:W3CDTF">2024-03-11T06:15:43Z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0x010100A22E315B1F3C42B49A0E90D2F9AB5AB100DD0966E738D64E49B965032E22FBBBFF</vt:lpwstr>
  </property>
  <property fmtid="{D5CDD505-2E9C-101B-9397-08002B2CF9AE}" pid="4" name="Highlight">
    <vt:lpwstr/>
  </property>
  <property fmtid="{D5CDD505-2E9C-101B-9397-08002B2CF9AE}" pid="5" name="FY">
    <vt:lpwstr/>
  </property>
  <property fmtid="{D5CDD505-2E9C-101B-9397-08002B2CF9AE}" pid="6" name="Funding">
    <vt:lpwstr>RGMA</vt:lpwstr>
  </property>
  <property fmtid="{D5CDD505-2E9C-101B-9397-08002B2CF9AE}" pid="7" name="ContentType">
    <vt:lpwstr>Slide</vt:lpwstr>
  </property>
  <property fmtid="{D5CDD505-2E9C-101B-9397-08002B2CF9AE}" pid="8" name="Presentation">
    <vt:lpwstr>Feng-etal-MCSs-JAMES-July2018-f</vt:lpwstr>
  </property>
  <property fmtid="{D5CDD505-2E9C-101B-9397-08002B2CF9AE}" pid="9" name="SlideDescription">
    <vt:lpwstr/>
  </property>
</Properties>
</file>