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CD312-CF8A-13A0-D325-3450E226B68B}" name="Campbell, Holly M" initials="CHM" userId="S::holly.campbell@pnnl.gov::c4d0878e-c000-43c1-808f-30e12e26e7a4" providerId="AD"/>
  <p188:author id="{48602F13-B018-7CD3-DE52-B0D262DDA70D}" name="Wilburn, Matthew S" initials="WMS" userId="S::Matthew.Wilburn@pnnl.gov::1bc66fb5-94f0-41ef-928a-bfd916df0b33" providerId="AD"/>
  <p188:author id="{CB7FA928-B592-C6E3-271C-0F486547C78B}" name="Leung, Lai-Yung (Ruby)" initials="LLY(" userId="S::ruby.leung@pnnl.gov::8890b783-e14a-47e3-a682-fbb67b692eba" providerId="AD"/>
  <p188:author id="{91A9895A-2F7A-A274-93E4-20272CFE8043}" name="Mundy, Beth E" initials="MBE" userId="S::beth.mundy@pnnl.gov::09c03546-1d2d-4d82-89e1-bb5e2a2e68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u, Huancui" initials="HH" lastIdx="1" clrIdx="1">
    <p:extLst>
      <p:ext uri="{19B8F6BF-5375-455C-9EA6-DF929625EA0E}">
        <p15:presenceInfo xmlns:p15="http://schemas.microsoft.com/office/powerpoint/2012/main" userId="S::huancui.hu@pnnl.gov::838ff452-b27e-4890-a8aa-511787199082" providerId="AD"/>
      </p:ext>
    </p:extLst>
  </p:cmAuthor>
  <p:cmAuthor id="3" name="Campbell, Holly M" initials="CHM" lastIdx="4" clrIdx="2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30"/>
    <p:restoredTop sz="93533" autoAdjust="0"/>
  </p:normalViewPr>
  <p:slideViewPr>
    <p:cSldViewPr snapToGrid="0" snapToObjects="1">
      <p:cViewPr varScale="1">
        <p:scale>
          <a:sx n="137" d="100"/>
          <a:sy n="137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5/20/23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9288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2JD03751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34937E-9FE0-C340-946E-5C7CBC2987C3}"/>
              </a:ext>
            </a:extLst>
          </p:cNvPr>
          <p:cNvSpPr txBox="1"/>
          <p:nvPr/>
        </p:nvSpPr>
        <p:spPr>
          <a:xfrm>
            <a:off x="-1229710" y="2490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AE70BA-8B70-2745-9E9A-D18DFEBB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4241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069886-B030-FB05-BCDF-66F69BB2A884}"/>
              </a:ext>
            </a:extLst>
          </p:cNvPr>
          <p:cNvSpPr txBox="1"/>
          <p:nvPr/>
        </p:nvSpPr>
        <p:spPr>
          <a:xfrm>
            <a:off x="-1618593" y="12507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CD1E666-1421-2D96-60B7-9E5FC9E04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38" y="1109627"/>
            <a:ext cx="5944762" cy="566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Conduct an integrated model-observational study to address a key area of uncertainty in Global Climate Models, namely ice formation and evolution in Southern Ocean (SO) mixed-phase clouds.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Cloud microphysics parameterization in </a:t>
            </a:r>
            <a:r>
              <a:rPr lang="en-US" sz="1400" dirty="0"/>
              <a:t>the Community Earth System Model version 2 (CESM2)</a:t>
            </a:r>
            <a:r>
              <a:rPr lang="en-US" altLang="zh-CN" sz="1400" dirty="0"/>
              <a:t> is improved by implementing the sea spray organic aerosols (SSOAs) and secondary ice production (SIP) (i.e., riming splintering, rain droplet shattering, and ice-ice collisional fragmentation).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Combine the CESM2 model with observations from the Southern Ocean Cloud Radiation and Aerosol Transport Experimental Study (SOCRATES) to explore the ice formation mechanisms in </a:t>
            </a:r>
            <a:r>
              <a:rPr lang="en-US" altLang="zh-CN" sz="1400" dirty="0"/>
              <a:t>SO </a:t>
            </a:r>
            <a:r>
              <a:rPr lang="en-US" sz="1400" dirty="0"/>
              <a:t>mixed-phase clouds.  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zh-CN" sz="1400" dirty="0"/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This study represents the quantitative assessment of the relative contributions of primary ice nucleation and secondary ice production to ice particle formation in SO mixed-phase clouds.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We find that SSOAs are the most important ice nucleating particles (INPs) over the Southern Ocean, with concentrations approximately one order of magnitude higher than those of dust INPs.</a:t>
            </a:r>
            <a:r>
              <a:rPr lang="zh-CN" altLang="zh-CN" sz="1400" dirty="0"/>
              <a:t> </a:t>
            </a:r>
            <a:endParaRPr lang="en-US" altLang="zh-CN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SIP is the dominant ice production process in moderately cold clouds with temperatures greater than −20°C. SIP enhances the in-cloud ice number concentrations by 1–3 orders of magnitude, in better agreement with the  observations. 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339F12A-6ED9-0DDB-590E-D94E3A2F8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614" y="6135184"/>
            <a:ext cx="5995386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000" dirty="0"/>
              <a:t>Zhao, X., Liu, X., Burrows, S., </a:t>
            </a:r>
            <a:r>
              <a:rPr lang="en-US" altLang="zh-CN" sz="1000" dirty="0" err="1"/>
              <a:t>DeMott</a:t>
            </a:r>
            <a:r>
              <a:rPr lang="en-US" altLang="zh-CN" sz="1000" dirty="0"/>
              <a:t>, P. J., </a:t>
            </a:r>
            <a:r>
              <a:rPr lang="en-US" altLang="zh-CN" sz="1000" dirty="0" err="1"/>
              <a:t>Diao</a:t>
            </a:r>
            <a:r>
              <a:rPr lang="en-US" altLang="zh-CN" sz="1000" dirty="0"/>
              <a:t>, M., </a:t>
            </a:r>
            <a:r>
              <a:rPr lang="en-US" altLang="zh-CN" sz="1000" dirty="0" err="1"/>
              <a:t>McFarquhar</a:t>
            </a:r>
            <a:r>
              <a:rPr lang="en-US" altLang="zh-CN" sz="1000" dirty="0"/>
              <a:t>, G. M., et al. (2023). Important ice processes are missed by the Community Earth System Model in Southern Ocean mixed-phase clouds: Bridging SOCRATES observations to model developments. Journal of Geophysical Research: Atmospheres, 128, e2022JD037513. </a:t>
            </a:r>
            <a:r>
              <a:rPr lang="en-US" altLang="zh-CN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https://doi.org/10.1029/2022JD037513</a:t>
            </a:r>
            <a:endParaRPr lang="en-US" alt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AE3EA3-C5EE-C5C6-938C-26D500414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614" y="4822697"/>
            <a:ext cx="59953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median values of ice number concentrations from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SOCRATES </a:t>
            </a:r>
            <a:r>
              <a:rPr lang="en-US" altLang="zh-CN" sz="1200" b="1" dirty="0">
                <a:solidFill>
                  <a:srgbClr val="0000FF"/>
                </a:solidFill>
                <a:latin typeface="Arial" panose="020B0604020202020204" pitchFamily="34" charset="0"/>
              </a:rPr>
              <a:t>observations (black dots), the default CESM2 model (CTL, orange line), and the CESM2 model with the SIP parameterizations (SIP, green line).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Pie charts show the relative contributions from modeled primary ice nucleation (orange) and SIP processes (green) averaged over 5°C temperature bins from -35°C to -10°C. SIP increases the ice number concentrations in mixed-phase clouds. </a:t>
            </a:r>
            <a:endParaRPr lang="zh-CN" altLang="zh-CN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7613"/>
            <a:ext cx="1219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Important Ice Processes Are Missed by GCMs: Bridging Southern Ocean Mixed-Phase Cloud Observations to Model Developments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7160197-860E-E24D-B778-A7E2B87209C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096000" y="1042293"/>
            <a:ext cx="5899365" cy="368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698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http://schemas.microsoft.com/office/2006/documentManagement/types"/>
    <ds:schemaRef ds:uri="3f367a74-7294-440b-bcf2-615eafc1d48f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12648</TotalTime>
  <Words>396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Liu, Xiaohong</cp:lastModifiedBy>
  <cp:revision>189</cp:revision>
  <cp:lastPrinted>2011-05-11T17:30:12Z</cp:lastPrinted>
  <dcterms:created xsi:type="dcterms:W3CDTF">2017-11-02T21:19:41Z</dcterms:created>
  <dcterms:modified xsi:type="dcterms:W3CDTF">2023-05-20T21:58:00Z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