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B12022-46BE-65BB-543B-4293F4725A25}" name="Waller, Anita J" initials="WAJ" userId="S::anita.waller@pnnl.gov::b52ba0f1-61b2-4c97-815d-658d9b39bfb1" providerId="AD"/>
  <p188:author id="{0ADCD82A-D973-788A-25C5-46E4566FA860}" name="Feng, Zhe" initials="FZ" userId="S::zhe.feng@pnnl.gov::9db0838b-86ae-413d-82ec-5e4502d34c4a" providerId="AD"/>
  <p188:author id="{CAA52B43-37A4-04B2-F7B7-716F98AC67D1}" name="Beall, Charlotte M" initials="BCM" userId="S::charlotte.beall@pnnl.gov::4a441dcc-a5db-4eb3-b961-08f73c63abf6" providerId="AD"/>
  <p188:author id="{91A9895A-2F7A-A274-93E4-20272CFE8043}" name="Mundy, Beth E" initials="MBE" userId="S::beth.mundy@pnnl.gov::09c03546-1d2d-4d82-89e1-bb5e2a2e687b" providerId="AD"/>
  <p188:author id="{5E5B1A60-6A0E-C4C7-A44B-AAE154336DFF}" name="Brettman, Allan E" initials="" userId="S::allan.brettman@pnnl.gov::da25bcae-0f5e-4d73-ba0d-80097dd92b7e" providerId="AD"/>
  <p188:author id="{19131C9D-2347-6E42-15D4-795F45954629}" name="Varble, Adam C" initials="" userId="S::adam.varble@pnnl.gov::6bb1968c-6a52-436c-b71b-e3f12441f0d8" providerId="AD"/>
  <p188:author id="{69804CD9-CF51-9121-1D44-84F77C31AE18}" name="Ma, Po-Lun" initials="PM" userId="S::Po-Lun.Ma@pnnl.gov::1e01d3e2-4cd6-4a5f-bc85-d0e33ac04e1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e Feng" initials="ZF" lastIdx="13" clrIdx="0">
    <p:extLst>
      <p:ext uri="{19B8F6BF-5375-455C-9EA6-DF929625EA0E}">
        <p15:presenceInfo xmlns:p15="http://schemas.microsoft.com/office/powerpoint/2012/main" userId="af8b45f3f078c85d" providerId="Windows Live"/>
      </p:ext>
    </p:extLst>
  </p:cmAuthor>
  <p:cmAuthor id="2" name="Risenmay, Ryan L" initials="RRL" lastIdx="4" clrIdx="1">
    <p:extLst>
      <p:ext uri="{19B8F6BF-5375-455C-9EA6-DF929625EA0E}">
        <p15:presenceInfo xmlns:p15="http://schemas.microsoft.com/office/powerpoint/2012/main" userId="S::ryan.risenmay@pnnl.gov::0090918f-4cb9-48e5-90c7-1f8d1e51ae49" providerId="AD"/>
      </p:ext>
    </p:extLst>
  </p:cmAuthor>
  <p:cmAuthor id="3" name="Dorsey, Kathryn S" initials="DKS" lastIdx="5" clrIdx="2">
    <p:extLst>
      <p:ext uri="{19B8F6BF-5375-455C-9EA6-DF929625EA0E}">
        <p15:presenceInfo xmlns:p15="http://schemas.microsoft.com/office/powerpoint/2012/main" userId="S::kathryn.dorsey@pnnl.gov::486d99d4-716e-4f10-8ede-cfb62dbdb6d7" providerId="AD"/>
      </p:ext>
    </p:extLst>
  </p:cmAuthor>
  <p:cmAuthor id="4" name="Mundy, Beth E" initials="MBE" lastIdx="6" clrIdx="3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  <p:cmAuthor id="5" name="Himes, Catherine L" initials="HCL" lastIdx="3" clrIdx="4">
    <p:extLst>
      <p:ext uri="{19B8F6BF-5375-455C-9EA6-DF929625EA0E}">
        <p15:presenceInfo xmlns:p15="http://schemas.microsoft.com/office/powerpoint/2012/main" userId="S::catherine.himes@pnnl.gov::3188da6f-cffb-4e9b-aed8-fac80e95ab34" providerId="AD"/>
      </p:ext>
    </p:extLst>
  </p:cmAuthor>
  <p:cmAuthor id="6" name="Leung, Lai-Yung (Ruby)" initials="LLY(" lastIdx="2" clrIdx="5">
    <p:extLst>
      <p:ext uri="{19B8F6BF-5375-455C-9EA6-DF929625EA0E}">
        <p15:presenceInfo xmlns:p15="http://schemas.microsoft.com/office/powerpoint/2012/main" userId="S::ruby.leung@pnnl.gov::8890b783-e14a-47e3-a682-fbb67b692e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/>
    <p:restoredTop sz="95959" autoAdjust="0"/>
  </p:normalViewPr>
  <p:slideViewPr>
    <p:cSldViewPr snapToGrid="0">
      <p:cViewPr varScale="1">
        <p:scale>
          <a:sx n="122" d="100"/>
          <a:sy n="122" d="100"/>
        </p:scale>
        <p:origin x="10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, Po-Lun" userId="1e01d3e2-4cd6-4a5f-bc85-d0e33ac04e16" providerId="ADAL" clId="{C1451763-791D-4147-B966-8CBB40982F3B}"/>
    <pc:docChg chg="modSld">
      <pc:chgData name="Ma, Po-Lun" userId="1e01d3e2-4cd6-4a5f-bc85-d0e33ac04e16" providerId="ADAL" clId="{C1451763-791D-4147-B966-8CBB40982F3B}" dt="2024-07-05T04:58:33.129" v="2" actId="255"/>
      <pc:docMkLst>
        <pc:docMk/>
      </pc:docMkLst>
      <pc:sldChg chg="modSp mod">
        <pc:chgData name="Ma, Po-Lun" userId="1e01d3e2-4cd6-4a5f-bc85-d0e33ac04e16" providerId="ADAL" clId="{C1451763-791D-4147-B966-8CBB40982F3B}" dt="2024-07-05T04:58:33.129" v="2" actId="255"/>
        <pc:sldMkLst>
          <pc:docMk/>
          <pc:sldMk cId="3570258312" sldId="263"/>
        </pc:sldMkLst>
        <pc:spChg chg="mod">
          <ac:chgData name="Ma, Po-Lun" userId="1e01d3e2-4cd6-4a5f-bc85-d0e33ac04e16" providerId="ADAL" clId="{C1451763-791D-4147-B966-8CBB40982F3B}" dt="2024-07-05T04:58:33.129" v="2" actId="255"/>
          <ac:spMkLst>
            <pc:docMk/>
            <pc:sldMk cId="3570258312" sldId="263"/>
            <ac:spMk id="307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B8285-D7D5-4012-A2E0-12EBB6B05882}" type="datetimeFigureOut">
              <a:rPr lang="en-US" smtClean="0"/>
              <a:t>7/4/24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A3C97-C8AF-4B79-BF48-EBC3969C7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26708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17507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7/4/24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27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2.safelinks.protection.outlook.com/?url=https%3A%2F%2Fwww.nature.com%2Farticles%2Fs41586-024-07547-1&amp;data=05%7C02%7Callan.brettman%40pnnl.gov%7C00371356561146c19e6708dc8b28b882%7Cd6faa5f90ae240338c0130048a38deeb%7C0%7C0%7C638538254232577743%7CUnknown%7CTWFpbGZsb3d8eyJWIjoiMC4wLjAwMDAiLCJQIjoiV2luMzIiLCJBTiI6Ik1haWwiLCJXVCI6Mn0%3D%7C0%7C%7C%7C&amp;sdata=GZiEQb%2BQUHN6syqKh7%2BW9wlbpHxbVt0%2F4Eh37zbcL8k%3D&amp;reserved=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2531" y="920855"/>
            <a:ext cx="6075536" cy="555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algn="ctr">
              <a:spcBef>
                <a:spcPct val="15000"/>
              </a:spcBef>
              <a:defRPr/>
            </a:pPr>
            <a:r>
              <a:rPr lang="en-US" sz="1600" b="1" dirty="0">
                <a:latin typeface="Aptos" panose="020B00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ffectLst/>
                <a:latin typeface="Aptos" panose="020B00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Develop </a:t>
            </a:r>
            <a:r>
              <a:rPr lang="en-US" sz="1600" dirty="0">
                <a:latin typeface="Aptos" panose="020B00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new </a:t>
            </a:r>
            <a:r>
              <a:rPr lang="en-US" sz="1600" dirty="0">
                <a:effectLst/>
                <a:latin typeface="Aptos" panose="020B00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model representations of new particle formation (NPF) and the chemical transformation of precursor gases in the Energy Exascale Earth System Model (E3SM)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ptos" panose="020B00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Quantify the contribution of each NPF mechanism to aerosol and cloud condensation nuclei (CCN) around the world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1600" b="1" dirty="0">
                <a:effectLst/>
                <a:latin typeface="Aptos" panose="020B00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Approach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ptos" panose="020B00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</a:t>
            </a:r>
            <a:r>
              <a:rPr lang="en-US" sz="1600" dirty="0">
                <a:effectLst/>
                <a:latin typeface="Aptos" panose="020B00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ynthesize molecular-level laboratory experiments to develop model representations of 11 NPF mechanisms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ptos" panose="020B00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Use E3SM with the new NPF mechanisms for global atmospheric simulations of aerosol, cloud, and the climate.</a:t>
            </a:r>
            <a:r>
              <a:rPr lang="en-US" sz="1600" dirty="0">
                <a:effectLst/>
                <a:latin typeface="Aptos" panose="020B00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1600" b="1" dirty="0">
                <a:latin typeface="Aptos" panose="020B00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Impact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16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reviously neglected or underrepresented mechanisms dominate NPF in most regions with high concentrations of aerosols or large aerosol radiative forcing.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NPF accounts for 10–80% of the nuclei on which cloud forms at 0.5% supersaturation over various regions in the lower troposphere. 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comprehensive simulation of global NPF mechanisms can help improve estimation and source attribution of the climate effects of aerosols.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1600" dirty="0">
              <a:effectLst/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42864" y="45050"/>
            <a:ext cx="11926605" cy="119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1D1C1D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SimSun" panose="02010600030101010101" pitchFamily="2" charset="-122"/>
              </a:rPr>
              <a:t>New model explains missing aerosol and cloud condensation nuclei</a:t>
            </a:r>
            <a:endParaRPr lang="en-US" sz="3200" dirty="0">
              <a:effectLst/>
              <a:latin typeface="Aptos" panose="020B00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946533" y="5360902"/>
            <a:ext cx="6106883" cy="138499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Aptos" panose="020B0004020202020204" pitchFamily="34" charset="0"/>
                <a:ea typeface="SimSun" panose="02010600030101010101" pitchFamily="2" charset="-122"/>
              </a:rPr>
              <a:t>Zhao, B., Donahue, N. M., Zhang, K., Mao, L., Shrivastava, M., Ma, P.-L., Shen, J., Wang, S., Sun, J., Gordon, H., Tang, S., Fast, J., Wang, M., Gao, Y., Yan, C., Singh, B., Li, Z., Huang, L., Lou, S., Lin, G., Wang, H., Jiang, J., Ding, A., </a:t>
            </a:r>
            <a:r>
              <a:rPr lang="en-US" sz="1400" dirty="0" err="1">
                <a:effectLst/>
                <a:latin typeface="Aptos" panose="020B0004020202020204" pitchFamily="34" charset="0"/>
                <a:ea typeface="SimSun" panose="02010600030101010101" pitchFamily="2" charset="-122"/>
              </a:rPr>
              <a:t>Nie</a:t>
            </a:r>
            <a:r>
              <a:rPr lang="en-US" sz="1400" dirty="0">
                <a:effectLst/>
                <a:latin typeface="Aptos" panose="020B0004020202020204" pitchFamily="34" charset="0"/>
                <a:ea typeface="SimSun" panose="02010600030101010101" pitchFamily="2" charset="-122"/>
              </a:rPr>
              <a:t>, W., Qi, X., Chi, X., and Wang, L.,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“</a:t>
            </a:r>
            <a:r>
              <a:rPr lang="en-US" sz="1400" u="sng" kern="100" dirty="0">
                <a:solidFill>
                  <a:srgbClr val="0078D7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 tooltip="https://gcc02.safelinks.protection.outlook.com/?url=https%3A%2F%2Fwww.nature.com%2Farticles%2Fs41586-024-07547-1&amp;data=05%7C02%7Callan.brettman%40pnnl.gov%7C00371356561146c19e6708dc8b28b882%7Cd6faa5f90ae240338c0130048a38deeb%7C0%7C0%7C638538254232577743%7C"/>
              </a:rPr>
              <a:t>Global variability in atmospheric new particle formation mechanisms</a:t>
            </a:r>
            <a:r>
              <a:rPr lang="en-US" sz="1400" kern="1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  <a:r>
              <a:rPr lang="en-US" sz="1400" i="1" kern="1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1400" i="1" dirty="0">
                <a:effectLst/>
                <a:latin typeface="Aptos" panose="020B0004020202020204" pitchFamily="34" charset="0"/>
                <a:ea typeface="SimSun" panose="02010600030101010101" pitchFamily="2" charset="-122"/>
              </a:rPr>
              <a:t>Nature</a:t>
            </a:r>
            <a:r>
              <a:rPr lang="en-US" sz="1400" dirty="0">
                <a:effectLst/>
                <a:latin typeface="Aptos" panose="020B0004020202020204" pitchFamily="34" charset="0"/>
                <a:ea typeface="SimSun" panose="02010600030101010101" pitchFamily="2" charset="-122"/>
              </a:rPr>
              <a:t> </a:t>
            </a:r>
            <a:r>
              <a:rPr lang="en-US" sz="1400" b="1" dirty="0">
                <a:effectLst/>
                <a:latin typeface="Aptos" panose="020B0004020202020204" pitchFamily="34" charset="0"/>
              </a:rPr>
              <a:t>631</a:t>
            </a:r>
            <a:r>
              <a:rPr lang="en-US" sz="1400" dirty="0">
                <a:effectLst/>
                <a:latin typeface="Aptos" panose="020B0004020202020204" pitchFamily="34" charset="0"/>
              </a:rPr>
              <a:t>, 98–105 </a:t>
            </a:r>
            <a:r>
              <a:rPr lang="en-US" sz="1400" kern="1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(2024). [DOI: 10.1038/s41586-024-07547-1]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6226628" y="4505478"/>
            <a:ext cx="5845629" cy="57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432FF"/>
                </a:solidFill>
                <a:effectLst/>
                <a:latin typeface="Aptos" panose="020B00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Schematic </a:t>
            </a:r>
            <a:r>
              <a:rPr lang="en-US" sz="1400" b="1">
                <a:solidFill>
                  <a:srgbClr val="0432FF"/>
                </a:solidFill>
                <a:latin typeface="Aptos" panose="020B00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displaying</a:t>
            </a:r>
            <a:r>
              <a:rPr lang="en-US" sz="1400" b="1">
                <a:solidFill>
                  <a:srgbClr val="0432FF"/>
                </a:solidFill>
                <a:effectLst/>
                <a:latin typeface="Aptos" panose="020B00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leading NPF mechanisms in the boundary layer and upper troposphere. (Image courtesy of Zhao et al (2024))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AAC48F-DE3A-982A-3367-F97915174324}"/>
              </a:ext>
            </a:extLst>
          </p:cNvPr>
          <p:cNvSpPr txBox="1"/>
          <p:nvPr/>
        </p:nvSpPr>
        <p:spPr>
          <a:xfrm>
            <a:off x="6983629" y="4211153"/>
            <a:ext cx="3732903" cy="2308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endParaRPr lang="en-US" sz="1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2DDE7E-A48C-677B-01E6-FCEF8D87E978}"/>
              </a:ext>
            </a:extLst>
          </p:cNvPr>
          <p:cNvSpPr txBox="1"/>
          <p:nvPr/>
        </p:nvSpPr>
        <p:spPr>
          <a:xfrm rot="16200000">
            <a:off x="5450490" y="3057422"/>
            <a:ext cx="1542241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45720" rIns="0" bIns="45720" rtlCol="0">
            <a:spAutoFit/>
          </a:bodyPr>
          <a:lstStyle/>
          <a:p>
            <a:pPr algn="r"/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744C26-AB6C-52A3-2C45-BFE242CA3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20855"/>
            <a:ext cx="5822372" cy="340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58312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DD0966E738D64E49B965032E22FBBBFF" ma:contentTypeVersion="4" ma:contentTypeDescription="Microsoft PowerPoint Slide" ma:contentTypeScope="" ma:versionID="b3474de98243c38ca447bb66c1087723">
  <xsd:schema xmlns:xsd="http://www.w3.org/2001/XMLSchema" xmlns:xs="http://www.w3.org/2001/XMLSchema" xmlns:p="http://schemas.microsoft.com/office/2006/metadata/properties" xmlns:ns1="http://schemas.microsoft.com/sharepoint/v3" xmlns:ns3="3f367a74-7294-440b-bcf2-615eafc1d48f" targetNamespace="http://schemas.microsoft.com/office/2006/metadata/properties" ma:root="true" ma:fieldsID="9b034228d1307b28e45b372313e8c5d5" ns1:_="" ns3:_="">
    <xsd:import namespace="http://schemas.microsoft.com/sharepoint/v3"/>
    <xsd:import namespace="3f367a74-7294-440b-bcf2-615eafc1d48f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3:Funding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0" nillable="true" ma:displayName="Presentation" ma:internalName="Presentation">
      <xsd:simpleType>
        <xsd:restriction base="dms:Text"/>
      </xsd:simpleType>
    </xsd:element>
    <xsd:element name="SlideDescription" ma:index="1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67a74-7294-440b-bcf2-615eafc1d48f" elementFormDefault="qualified">
    <xsd:import namespace="http://schemas.microsoft.com/office/2006/documentManagement/types"/>
    <xsd:import namespace="http://schemas.microsoft.com/office/infopath/2007/PartnerControls"/>
    <xsd:element name="Funding" ma:index="7" nillable="true" ma:displayName="Funding" ma:description="Funding Soure" ma:internalName="Funding" ma:readOnly="false">
      <xsd:simpleType>
        <xsd:restriction base="dms:Note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 xmlns="http://schemas.microsoft.com/sharepoint/v3">Feng-etal-MCSs-JAMES-July2018-f</Presentation>
    <Funding xmlns="3f367a74-7294-440b-bcf2-615eafc1d48f">RGMA</Funding>
    <Slide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5B74070-B6AA-4912-B637-6888AD45DC61}">
  <ds:schemaRefs>
    <ds:schemaRef ds:uri="3f367a74-7294-440b-bcf2-615eafc1d4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6DAA101-D590-4B34-95A7-270B8865D7CE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3f367a74-7294-440b-bcf2-615eafc1d48f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9148</TotalTime>
  <Words>319</Words>
  <Application>Microsoft Macintosh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Feng-etal-MCSs-JAMES-July2018-f</dc:title>
  <dc:creator>Davis, Emily L</dc:creator>
  <dc:description/>
  <cp:lastModifiedBy>Ma, Po-Lun</cp:lastModifiedBy>
  <cp:revision>36</cp:revision>
  <cp:lastPrinted>2011-05-11T17:30:12Z</cp:lastPrinted>
  <dcterms:created xsi:type="dcterms:W3CDTF">2017-11-02T21:19:41Z</dcterms:created>
  <dcterms:modified xsi:type="dcterms:W3CDTF">2024-07-05T04:58:44Z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0x010100A22E315B1F3C42B49A0E90D2F9AB5AB100DD0966E738D64E49B965032E22FBBBFF</vt:lpwstr>
  </property>
  <property fmtid="{D5CDD505-2E9C-101B-9397-08002B2CF9AE}" pid="4" name="Highlight">
    <vt:lpwstr/>
  </property>
  <property fmtid="{D5CDD505-2E9C-101B-9397-08002B2CF9AE}" pid="5" name="FY">
    <vt:lpwstr/>
  </property>
  <property fmtid="{D5CDD505-2E9C-101B-9397-08002B2CF9AE}" pid="6" name="Funding">
    <vt:lpwstr>RGMA</vt:lpwstr>
  </property>
  <property fmtid="{D5CDD505-2E9C-101B-9397-08002B2CF9AE}" pid="7" name="ContentType">
    <vt:lpwstr>Slide</vt:lpwstr>
  </property>
  <property fmtid="{D5CDD505-2E9C-101B-9397-08002B2CF9AE}" pid="8" name="Presentation">
    <vt:lpwstr>Feng-etal-MCSs-JAMES-July2018-f</vt:lpwstr>
  </property>
  <property fmtid="{D5CDD505-2E9C-101B-9397-08002B2CF9AE}" pid="9" name="SlideDescription">
    <vt:lpwstr/>
  </property>
</Properties>
</file>