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CD312-CF8A-13A0-D325-3450E226B68B}" name="Campbell, Holly M" initials="CHM" userId="S::holly.campbell@pnnl.gov::c4d0878e-c000-43c1-808f-30e12e26e7a4" providerId="AD"/>
  <p188:author id="{48602F13-B018-7CD3-DE52-B0D262DDA70D}" name="Wilburn, Matthew S" initials="WMS" userId="S::Matthew.Wilburn@pnnl.gov::1bc66fb5-94f0-41ef-928a-bfd916df0b33" providerId="AD"/>
  <p188:author id="{CB7FA928-B592-C6E3-271C-0F486547C78B}" name="Leung, Lai-Yung (Ruby)" initials="LLY(" userId="S::ruby.leung@pnnl.gov::8890b783-e14a-47e3-a682-fbb67b692eba" providerId="AD"/>
  <p188:author id="{91A9895A-2F7A-A274-93E4-20272CFE8043}" name="Mundy, Beth E" initials="MBE" userId="S::beth.mundy@pnnl.gov::09c03546-1d2d-4d82-89e1-bb5e2a2e68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u, Huancui" initials="HH" lastIdx="1" clrIdx="1">
    <p:extLst>
      <p:ext uri="{19B8F6BF-5375-455C-9EA6-DF929625EA0E}">
        <p15:presenceInfo xmlns:p15="http://schemas.microsoft.com/office/powerpoint/2012/main" userId="S::huancui.hu@pnnl.gov::838ff452-b27e-4890-a8aa-511787199082" providerId="AD"/>
      </p:ext>
    </p:extLst>
  </p:cmAuthor>
  <p:cmAuthor id="3" name="Campbell, Holly M" initials="CHM" lastIdx="4" clrIdx="2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8"/>
    <p:restoredTop sz="93556" autoAdjust="0"/>
  </p:normalViewPr>
  <p:slideViewPr>
    <p:cSldViewPr snapToGrid="0" snapToObjects="1">
      <p:cViewPr varScale="1">
        <p:scale>
          <a:sx n="132" d="100"/>
          <a:sy n="132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5/20/23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9288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7613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Evaluation of Simulated Cloud Phase in EAMv2 at High Latitude</a:t>
            </a:r>
            <a:endParaRPr lang="en-US" altLang="en-US" sz="25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34937E-9FE0-C340-946E-5C7CBC2987C3}"/>
              </a:ext>
            </a:extLst>
          </p:cNvPr>
          <p:cNvSpPr txBox="1"/>
          <p:nvPr/>
        </p:nvSpPr>
        <p:spPr>
          <a:xfrm>
            <a:off x="-1229710" y="2490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AE70BA-8B70-2745-9E9A-D18DFEBB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4241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069886-B030-FB05-BCDF-66F69BB2A884}"/>
              </a:ext>
            </a:extLst>
          </p:cNvPr>
          <p:cNvSpPr txBox="1"/>
          <p:nvPr/>
        </p:nvSpPr>
        <p:spPr>
          <a:xfrm>
            <a:off x="-1618593" y="12507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CD1E666-1421-2D96-60B7-9E5FC9E04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43" y="723846"/>
            <a:ext cx="5788451" cy="600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</a:t>
            </a:r>
            <a:r>
              <a:rPr lang="en-US" altLang="zh-CN" sz="1400" dirty="0"/>
              <a:t>valuate</a:t>
            </a:r>
            <a:r>
              <a:rPr lang="zh-CN" altLang="en-US" sz="1400" dirty="0"/>
              <a:t> </a:t>
            </a:r>
            <a:r>
              <a:rPr lang="en-US" altLang="zh-CN" sz="1400" dirty="0"/>
              <a:t>the cloud</a:t>
            </a:r>
            <a:r>
              <a:rPr lang="zh-CN" altLang="en-US" sz="1400" dirty="0"/>
              <a:t> </a:t>
            </a:r>
            <a:r>
              <a:rPr lang="en-US" altLang="zh-CN" sz="1400" dirty="0"/>
              <a:t>phase</a:t>
            </a:r>
            <a:r>
              <a:rPr lang="zh-CN" altLang="en-US" sz="1400" dirty="0"/>
              <a:t> </a:t>
            </a:r>
            <a:r>
              <a:rPr lang="en-US" altLang="zh-CN" sz="1400" dirty="0"/>
              <a:t>simulation at high</a:t>
            </a:r>
            <a:r>
              <a:rPr lang="zh-CN" altLang="en-US" sz="1400" dirty="0"/>
              <a:t> </a:t>
            </a:r>
            <a:r>
              <a:rPr lang="en-US" altLang="zh-CN" sz="1400" dirty="0"/>
              <a:t>latitudes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sz="1400" dirty="0"/>
              <a:t>version 2 of the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(E3SM) atmosphere model (EAMv2</a:t>
            </a:r>
            <a:r>
              <a:rPr lang="en-US" altLang="zh-CN" sz="1400" dirty="0"/>
              <a:t>)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understand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model</a:t>
            </a:r>
            <a:r>
              <a:rPr lang="zh-CN" altLang="en-US" sz="1400" dirty="0"/>
              <a:t> </a:t>
            </a:r>
            <a:r>
              <a:rPr lang="en-US" altLang="zh-CN" sz="1400" dirty="0"/>
              <a:t>behavior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EAMv1</a:t>
            </a:r>
            <a:r>
              <a:rPr lang="en-US" sz="1400" dirty="0"/>
              <a:t>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ts val="1218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Utilize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sz="1400" dirty="0"/>
              <a:t>Cloud-Aerosol Lidar and Infrared Pathfinder Satellite Observation </a:t>
            </a:r>
            <a:r>
              <a:rPr lang="en-US" altLang="zh-CN" sz="1400" dirty="0"/>
              <a:t>(CALIPSO)</a:t>
            </a:r>
            <a:r>
              <a:rPr lang="zh-CN" altLang="en-US" sz="1400" dirty="0"/>
              <a:t> </a:t>
            </a:r>
            <a:r>
              <a:rPr lang="en-US" altLang="zh-CN" sz="1400" dirty="0"/>
              <a:t>simulator</a:t>
            </a:r>
            <a:r>
              <a:rPr lang="zh-CN" altLang="en-US" sz="1400" dirty="0"/>
              <a:t> </a:t>
            </a:r>
            <a:r>
              <a:rPr lang="en-US" altLang="zh-CN" sz="1400" dirty="0"/>
              <a:t>to</a:t>
            </a:r>
            <a:r>
              <a:rPr lang="zh-CN" altLang="en-US" sz="1400" dirty="0"/>
              <a:t> </a:t>
            </a:r>
            <a:r>
              <a:rPr lang="en-US" altLang="zh-CN" sz="1400" dirty="0"/>
              <a:t>consistently</a:t>
            </a:r>
            <a:r>
              <a:rPr lang="zh-CN" altLang="en-US" sz="1400" dirty="0"/>
              <a:t> </a:t>
            </a:r>
            <a:r>
              <a:rPr lang="en-US" altLang="zh-CN" sz="1400" dirty="0"/>
              <a:t>compare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model</a:t>
            </a:r>
            <a:r>
              <a:rPr lang="zh-CN" altLang="en-US" sz="1400" dirty="0"/>
              <a:t> </a:t>
            </a:r>
            <a:r>
              <a:rPr lang="en-US" altLang="zh-CN" sz="1400" dirty="0"/>
              <a:t>clouds</a:t>
            </a:r>
            <a:r>
              <a:rPr lang="zh-CN" altLang="en-US" sz="1400" dirty="0"/>
              <a:t> </a:t>
            </a:r>
            <a:r>
              <a:rPr lang="en-US" altLang="zh-CN" sz="1400" dirty="0"/>
              <a:t>with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GCM-Oriented</a:t>
            </a:r>
            <a:r>
              <a:rPr lang="zh-CN" altLang="en-US" sz="1400" dirty="0"/>
              <a:t> </a:t>
            </a:r>
            <a:r>
              <a:rPr lang="en-US" altLang="zh-CN" sz="1400" dirty="0"/>
              <a:t>CALIPSO</a:t>
            </a:r>
            <a:r>
              <a:rPr lang="zh-CN" altLang="en-US" sz="1400" dirty="0"/>
              <a:t> </a:t>
            </a:r>
            <a:r>
              <a:rPr lang="en-US" altLang="zh-CN" sz="1400" dirty="0"/>
              <a:t>Cloud</a:t>
            </a:r>
            <a:r>
              <a:rPr lang="zh-CN" altLang="en-US" sz="1400" dirty="0"/>
              <a:t> </a:t>
            </a:r>
            <a:r>
              <a:rPr lang="en-US" altLang="zh-CN" sz="1400" dirty="0"/>
              <a:t>Product</a:t>
            </a:r>
            <a:r>
              <a:rPr lang="zh-CN" altLang="en-US" sz="1400" dirty="0"/>
              <a:t> </a:t>
            </a:r>
            <a:r>
              <a:rPr lang="en-US" altLang="zh-CN" sz="1400" dirty="0"/>
              <a:t>(CALIPSO-GOCCP)</a:t>
            </a:r>
            <a:r>
              <a:rPr lang="zh-CN" altLang="en-US" sz="1400" dirty="0"/>
              <a:t> </a:t>
            </a:r>
            <a:r>
              <a:rPr lang="en-US" altLang="zh-CN" sz="1400" dirty="0"/>
              <a:t>observations.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>
                <a:solidFill>
                  <a:prstClr val="black"/>
                </a:solidFill>
              </a:rPr>
              <a:t>Perform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model sensitivity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experiments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to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understand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the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role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of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individual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new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physics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features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in EAMv2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in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the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model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behavior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changes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from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EAMv1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to</a:t>
            </a:r>
            <a:r>
              <a:rPr lang="zh-CN" altLang="en-US" sz="1400" dirty="0">
                <a:solidFill>
                  <a:prstClr val="black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</a:rPr>
              <a:t>EAMv2.</a:t>
            </a:r>
            <a:endParaRPr lang="en-US" altLang="en-US" sz="1400" b="1" dirty="0">
              <a:solidFill>
                <a:srgbClr val="000000"/>
              </a:solidFill>
            </a:endParaRPr>
          </a:p>
          <a:p>
            <a:pPr marL="228600" indent="-228600" algn="ctr" eaLnBrk="1" hangingPunct="1">
              <a:spcBef>
                <a:spcPts val="1218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zh-CN" sz="1400" dirty="0">
                <a:solidFill>
                  <a:srgbClr val="000000"/>
                </a:solidFill>
              </a:rPr>
              <a:t>EAMv2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simulated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total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cloud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cover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is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overestimated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compared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to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CALIPSO-GOCCP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data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over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the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Arctic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region,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like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EAMv1,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which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is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caused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by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the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overestimated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low-level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supercooled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liquid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clouds.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The underestimation of cloud ice in high-latitude mixed-phase clouds in EAMv1 has been reduced in EAMv2, due to the modification of </a:t>
            </a:r>
            <a:r>
              <a:rPr lang="en-US" altLang="zh-CN" sz="1400" dirty="0">
                <a:solidFill>
                  <a:srgbClr val="000000"/>
                </a:solidFill>
              </a:rPr>
              <a:t>Wegner-Bergeron-</a:t>
            </a:r>
            <a:r>
              <a:rPr lang="en-US" altLang="zh-CN" sz="1400" dirty="0" err="1">
                <a:solidFill>
                  <a:srgbClr val="000000"/>
                </a:solidFill>
              </a:rPr>
              <a:t>Findeisen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(WBF)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and the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new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convective</a:t>
            </a:r>
            <a:r>
              <a:rPr lang="zh-CN" altLang="en-US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trigger in EAMv2</a:t>
            </a:r>
            <a:r>
              <a:rPr lang="en-US" altLang="en-US" sz="1400" dirty="0">
                <a:solidFill>
                  <a:srgbClr val="000000"/>
                </a:solidFill>
              </a:rPr>
              <a:t>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However, the overestimation of supercooled liquid clouds near the surface in both hemispheres and the underestimation of ice clouds over Antarctica, persist in EAMv2.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339F12A-6ED9-0DDB-590E-D94E3A2F8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1906" y="12958525"/>
            <a:ext cx="333862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err="1"/>
              <a:t>Balaguru</a:t>
            </a:r>
            <a:r>
              <a:rPr lang="en-US" sz="1000" dirty="0"/>
              <a:t>, K.,  Xu, W., Chang, C.-C., Leung, L. R., Judi, D. R., Hagos, S. M., </a:t>
            </a:r>
            <a:r>
              <a:rPr lang="en-US" sz="1000" dirty="0" err="1"/>
              <a:t>Wehner</a:t>
            </a:r>
            <a:r>
              <a:rPr lang="en-US" sz="1000" dirty="0"/>
              <a:t>, M. F., </a:t>
            </a:r>
            <a:r>
              <a:rPr lang="en-US" sz="1000" dirty="0" err="1"/>
              <a:t>Kossin</a:t>
            </a:r>
            <a:r>
              <a:rPr lang="en-US" sz="1000" dirty="0"/>
              <a:t>, J. P., Ting, M. “Increased US coastal hurricane risk under climate change,” </a:t>
            </a:r>
            <a:r>
              <a:rPr lang="en-US" sz="1000" i="1" dirty="0"/>
              <a:t>Science Advances</a:t>
            </a:r>
            <a:r>
              <a:rPr lang="en-US" sz="1000" dirty="0"/>
              <a:t>, 9 (14) (2023). DOI: 10.1126/sciadv.adf0259.</a:t>
            </a:r>
            <a:endParaRPr lang="en-US" altLang="en-US" sz="10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AE3EA3-C5EE-C5C6-938C-26D500414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586" y="5647022"/>
            <a:ext cx="6156414" cy="923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Arctic map of annual mean observed cloud cover in (a) total, (b) liquid phase, (c) ice phase from CALIPSO-GOCCP. Differences between EAMv2 and observations (d, e, f) and between EAMv1 and observations (g, h, l). EAMv2 improves </a:t>
            </a:r>
            <a:r>
              <a:rPr lang="en-US" altLang="zh-CN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</a:t>
            </a:r>
            <a:r>
              <a:rPr lang="zh-CN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cloud ice phase (f, l), while biases in liquid phase shown in EAMv1 remain (e, h).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B65DE8A6-7B47-0D56-81F1-D7D482709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60" y="6027003"/>
            <a:ext cx="5617816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Zhang, M.,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S., Liu, X., Lin, W., Zheng, X.,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Golaz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J.-C., &amp; Zhang, Y. (2022). Cloud phase simulation at high latitudes in EAMv2: Evaluation using CALIPSO observations and comparison with EAMv1. Journal of Geophysical Research: Atmospheres, 127, e2022JD037100. https://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doi.org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/10.1029/2022JD037100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 descr="A picture containing text, circle, screenshot&#10;&#10;Description automatically generated">
            <a:extLst>
              <a:ext uri="{FF2B5EF4-FFF2-40B4-BE49-F238E27FC236}">
                <a16:creationId xmlns:a16="http://schemas.microsoft.com/office/drawing/2014/main" id="{A06A39BE-9E65-E60A-AB44-2926A0A47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347" y="514629"/>
            <a:ext cx="4429788" cy="499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698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http://schemas.microsoft.com/office/2006/documentManagement/types"/>
    <ds:schemaRef ds:uri="3f367a74-7294-440b-bcf2-615eafc1d48f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15444</TotalTime>
  <Words>420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Liu, Xiaohong</cp:lastModifiedBy>
  <cp:revision>169</cp:revision>
  <cp:lastPrinted>2011-05-11T17:30:12Z</cp:lastPrinted>
  <dcterms:created xsi:type="dcterms:W3CDTF">2017-11-02T21:19:41Z</dcterms:created>
  <dcterms:modified xsi:type="dcterms:W3CDTF">2023-05-20T18:37:39Z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