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3" r:id="rId1"/>
    <p:sldMasterId id="2147483688" r:id="rId2"/>
    <p:sldMasterId id="2147483691" r:id="rId3"/>
  </p:sldMasterIdLst>
  <p:notesMasterIdLst>
    <p:notesMasterId r:id="rId5"/>
  </p:notesMasterIdLst>
  <p:handoutMasterIdLst>
    <p:handoutMasterId r:id="rId6"/>
  </p:handoutMasterIdLst>
  <p:sldIdLst>
    <p:sldId id="268" r:id="rId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6E25"/>
    <a:srgbClr val="1C75BC"/>
    <a:srgbClr val="88AC2E"/>
    <a:srgbClr val="008000"/>
    <a:srgbClr val="106636"/>
    <a:srgbClr val="276258"/>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592" autoAdjust="0"/>
    <p:restoredTop sz="95918" autoAdjust="0"/>
  </p:normalViewPr>
  <p:slideViewPr>
    <p:cSldViewPr snapToGrid="0" snapToObjects="1">
      <p:cViewPr>
        <p:scale>
          <a:sx n="97" d="100"/>
          <a:sy n="97" d="100"/>
        </p:scale>
        <p:origin x="2912" y="648"/>
      </p:cViewPr>
      <p:guideLst>
        <p:guide orient="horz" pos="2160"/>
        <p:guide pos="2881"/>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65" d="100"/>
          <a:sy n="65" d="100"/>
        </p:scale>
        <p:origin x="-1542"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E3BC703-3CBD-6E4D-BA71-3FD9FD935D5C}" type="datetimeFigureOut">
              <a:rPr lang="en-US" smtClean="0"/>
              <a:t>10/7/22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8910744-5CF2-5543-BF83-A5596142CFE2}" type="slidenum">
              <a:rPr lang="en-US" smtClean="0"/>
              <a:t>‹#›</a:t>
            </a:fld>
            <a:endParaRPr lang="en-US"/>
          </a:p>
        </p:txBody>
      </p:sp>
    </p:spTree>
    <p:extLst>
      <p:ext uri="{BB962C8B-B14F-4D97-AF65-F5344CB8AC3E}">
        <p14:creationId xmlns:p14="http://schemas.microsoft.com/office/powerpoint/2010/main" val="36976717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98C03B-BDB1-094E-85E4-DB3D905A6DF3}" type="datetimeFigureOut">
              <a:rPr lang="en-US" smtClean="0"/>
              <a:t>10/7/22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81C719-3C4F-EB4F-89FE-A3D057C59AC3}" type="slidenum">
              <a:rPr lang="en-US" smtClean="0"/>
              <a:t>‹#›</a:t>
            </a:fld>
            <a:endParaRPr lang="en-US"/>
          </a:p>
        </p:txBody>
      </p:sp>
    </p:spTree>
    <p:extLst>
      <p:ext uri="{BB962C8B-B14F-4D97-AF65-F5344CB8AC3E}">
        <p14:creationId xmlns:p14="http://schemas.microsoft.com/office/powerpoint/2010/main" val="319436585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B781C719-3C4F-EB4F-89FE-A3D057C59AC3}" type="slidenum">
              <a:rPr lang="en-US" smtClean="0"/>
              <a:t>1</a:t>
            </a:fld>
            <a:endParaRPr lang="en-US"/>
          </a:p>
        </p:txBody>
      </p:sp>
    </p:spTree>
    <p:extLst>
      <p:ext uri="{BB962C8B-B14F-4D97-AF65-F5344CB8AC3E}">
        <p14:creationId xmlns:p14="http://schemas.microsoft.com/office/powerpoint/2010/main" val="9216647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1.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1.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3.xml"/><Relationship Id="rId5" Type="http://schemas.openxmlformats.org/officeDocument/2006/relationships/image" Target="../media/image2.png"/><Relationship Id="rId4" Type="http://schemas.openxmlformats.org/officeDocument/2006/relationships/image" Target="../media/image1.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ther (EESA)">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0" y="0"/>
            <a:ext cx="9144000" cy="708660"/>
          </a:xfrm>
          <a:prstGeom prst="rect">
            <a:avLst/>
          </a:prstGeom>
          <a:solidFill>
            <a:srgbClr val="1C75BC"/>
          </a:solidFill>
          <a:ln w="9525">
            <a:noFill/>
            <a:miter lim="800000"/>
            <a:headEnd/>
            <a:tailEnd/>
          </a:ln>
        </p:spPr>
        <p:txBody>
          <a:bodyPr anchor="ctr"/>
          <a:lstStyle>
            <a:lvl1pPr marL="0">
              <a:spcBef>
                <a:spcPts val="0"/>
              </a:spcBef>
              <a:defRPr b="1" baseline="0">
                <a:solidFill>
                  <a:schemeClr val="bg1"/>
                </a:solidFill>
              </a:defRPr>
            </a:lvl1pPr>
          </a:lstStyle>
          <a:p>
            <a:pPr lvl="0"/>
            <a:r>
              <a:rPr lang="en-US" dirty="0"/>
              <a:t>Title</a:t>
            </a:r>
          </a:p>
        </p:txBody>
      </p:sp>
      <p:sp>
        <p:nvSpPr>
          <p:cNvPr id="40" name="Content Placeholder 10"/>
          <p:cNvSpPr>
            <a:spLocks noGrp="1"/>
          </p:cNvSpPr>
          <p:nvPr>
            <p:ph sz="quarter" idx="31" hasCustomPrompt="1"/>
          </p:nvPr>
        </p:nvSpPr>
        <p:spPr>
          <a:xfrm>
            <a:off x="13996" y="782956"/>
            <a:ext cx="3350984" cy="4771004"/>
          </a:xfrm>
          <a:prstGeom prst="rect">
            <a:avLst/>
          </a:prstGeom>
        </p:spPr>
        <p:txBody>
          <a:bodyPr/>
          <a:lstStyle>
            <a:lvl1pPr>
              <a:defRPr sz="1800" b="0" baseline="0">
                <a:solidFill>
                  <a:schemeClr val="accent4"/>
                </a:solidFill>
              </a:defRPr>
            </a:lvl1pPr>
            <a:lvl2pPr>
              <a:defRPr sz="1400"/>
            </a:lvl2pPr>
          </a:lstStyle>
          <a:p>
            <a:pPr lvl="0"/>
            <a:r>
              <a:rPr lang="en-US" dirty="0"/>
              <a:t>Image and caption                      - Visually compelling figure(s) to explain the research               - Include legends and descriptive caption</a:t>
            </a:r>
          </a:p>
        </p:txBody>
      </p:sp>
      <p:sp>
        <p:nvSpPr>
          <p:cNvPr id="41" name="Text Placeholder 30"/>
          <p:cNvSpPr>
            <a:spLocks noGrp="1"/>
          </p:cNvSpPr>
          <p:nvPr>
            <p:ph type="body" sz="quarter" idx="26" hasCustomPrompt="1"/>
          </p:nvPr>
        </p:nvSpPr>
        <p:spPr>
          <a:xfrm>
            <a:off x="12700" y="5553960"/>
            <a:ext cx="3352280" cy="688293"/>
          </a:xfrm>
          <a:prstGeom prst="rect">
            <a:avLst/>
          </a:prstGeom>
        </p:spPr>
        <p:txBody>
          <a:bodyPr>
            <a:noAutofit/>
          </a:bodyPr>
          <a:lstStyle>
            <a:lvl1pPr algn="just">
              <a:lnSpc>
                <a:spcPts val="1000"/>
              </a:lnSpc>
              <a:spcBef>
                <a:spcPts val="0"/>
              </a:spcBef>
              <a:defRPr sz="1000" b="0">
                <a:solidFill>
                  <a:srgbClr val="E86E25"/>
                </a:solidFill>
              </a:defRPr>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44" name="Text Placeholder 23"/>
          <p:cNvSpPr>
            <a:spLocks noGrp="1"/>
          </p:cNvSpPr>
          <p:nvPr>
            <p:ph type="body" sz="quarter" idx="30" hasCustomPrompt="1"/>
          </p:nvPr>
        </p:nvSpPr>
        <p:spPr>
          <a:xfrm>
            <a:off x="3387840" y="1079048"/>
            <a:ext cx="5786275" cy="1214209"/>
          </a:xfrm>
          <a:prstGeom prst="rect">
            <a:avLst/>
          </a:prstGeom>
        </p:spPr>
        <p:txBody>
          <a:bodyPr/>
          <a:lstStyle>
            <a:lvl1pPr marL="228600">
              <a:defRPr sz="1600" b="0">
                <a:solidFill>
                  <a:srgbClr val="1C75BC"/>
                </a:solidFill>
              </a:defRPr>
            </a:lvl1pPr>
          </a:lstStyle>
          <a:p>
            <a:pPr lvl="0"/>
            <a:r>
              <a:rPr lang="en-US" dirty="0"/>
              <a:t>50 words or less</a:t>
            </a:r>
          </a:p>
        </p:txBody>
      </p:sp>
      <p:sp>
        <p:nvSpPr>
          <p:cNvPr id="46" name="Text Placeholder 23"/>
          <p:cNvSpPr>
            <a:spLocks noGrp="1"/>
          </p:cNvSpPr>
          <p:nvPr>
            <p:ph type="body" sz="quarter" idx="34" hasCustomPrompt="1"/>
          </p:nvPr>
        </p:nvSpPr>
        <p:spPr>
          <a:xfrm>
            <a:off x="3387840" y="2641148"/>
            <a:ext cx="5786275" cy="1212396"/>
          </a:xfrm>
          <a:prstGeom prst="rect">
            <a:avLst/>
          </a:prstGeom>
        </p:spPr>
        <p:txBody>
          <a:bodyPr/>
          <a:lstStyle>
            <a:lvl1pPr marL="228600">
              <a:defRPr sz="1600" b="0">
                <a:solidFill>
                  <a:srgbClr val="1C75BC"/>
                </a:solidFill>
              </a:defRPr>
            </a:lvl1pPr>
          </a:lstStyle>
          <a:p>
            <a:pPr lvl="0"/>
            <a:r>
              <a:rPr lang="en-US" dirty="0"/>
              <a:t>50 words or less. Importance, relevance, or intriguing component of the finding to the field</a:t>
            </a:r>
          </a:p>
        </p:txBody>
      </p:sp>
      <p:sp>
        <p:nvSpPr>
          <p:cNvPr id="47" name="Text Placeholder 34"/>
          <p:cNvSpPr>
            <a:spLocks noGrp="1"/>
          </p:cNvSpPr>
          <p:nvPr>
            <p:ph type="body" sz="quarter" idx="35" hasCustomPrompt="1"/>
          </p:nvPr>
        </p:nvSpPr>
        <p:spPr>
          <a:xfrm>
            <a:off x="3387840" y="4214359"/>
            <a:ext cx="5786275" cy="2034041"/>
          </a:xfrm>
          <a:prstGeom prst="rect">
            <a:avLst/>
          </a:prstGeom>
        </p:spPr>
        <p:txBody>
          <a:bodyPr>
            <a:normAutofit/>
          </a:bodyPr>
          <a:lstStyle>
            <a:lvl1pPr marL="285750" indent="-285750">
              <a:buFont typeface="Arial" panose="020B0604020202020204" pitchFamily="34" charset="0"/>
              <a:buChar char="‒"/>
              <a:defRPr sz="1400" b="0">
                <a:solidFill>
                  <a:srgbClr val="1C75BC"/>
                </a:solidFill>
              </a:defRPr>
            </a:lvl1pPr>
          </a:lstStyle>
          <a:p>
            <a:pPr lvl="0"/>
            <a:r>
              <a:rPr lang="en-US" dirty="0"/>
              <a:t>Address the research approach in 2-4 bullet points</a:t>
            </a:r>
          </a:p>
        </p:txBody>
      </p:sp>
      <p:pic>
        <p:nvPicPr>
          <p:cNvPr id="49" name="Picture 48" descr="EES_Logo2015.jpg"/>
          <p:cNvPicPr>
            <a:picLocks noChangeAspect="1"/>
          </p:cNvPicPr>
          <p:nvPr userDrawn="1"/>
        </p:nvPicPr>
        <p:blipFill>
          <a:blip r:embed="rId2" cstate="print"/>
          <a:stretch>
            <a:fillRect/>
          </a:stretch>
        </p:blipFill>
        <p:spPr>
          <a:xfrm>
            <a:off x="6705600" y="6323281"/>
            <a:ext cx="1351650" cy="365760"/>
          </a:xfrm>
          <a:prstGeom prst="rect">
            <a:avLst/>
          </a:prstGeom>
        </p:spPr>
      </p:pic>
      <p:pic>
        <p:nvPicPr>
          <p:cNvPr id="50" name="Picture 49" descr="Berkeley_Lab_Logo_Small.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077200" y="6248400"/>
            <a:ext cx="762000" cy="593313"/>
          </a:xfrm>
          <a:prstGeom prst="rect">
            <a:avLst/>
          </a:prstGeom>
        </p:spPr>
      </p:pic>
      <p:sp>
        <p:nvSpPr>
          <p:cNvPr id="52" name="Picture Placeholder 51"/>
          <p:cNvSpPr>
            <a:spLocks noGrp="1"/>
          </p:cNvSpPr>
          <p:nvPr>
            <p:ph type="pic" sz="quarter" idx="36" hasCustomPrompt="1"/>
          </p:nvPr>
        </p:nvSpPr>
        <p:spPr>
          <a:xfrm>
            <a:off x="3387725" y="6323013"/>
            <a:ext cx="3187700" cy="439737"/>
          </a:xfrm>
          <a:prstGeom prst="rect">
            <a:avLst/>
          </a:prstGeom>
        </p:spPr>
        <p:txBody>
          <a:bodyPr/>
          <a:lstStyle>
            <a:lvl1pPr>
              <a:defRPr sz="1100">
                <a:solidFill>
                  <a:schemeClr val="accent4"/>
                </a:solidFill>
              </a:defRPr>
            </a:lvl1pPr>
          </a:lstStyle>
          <a:p>
            <a:pPr lvl="0"/>
            <a:r>
              <a:rPr lang="en-US" dirty="0"/>
              <a:t>Optional - additional logos here (project logo, collaborators, etc.)</a:t>
            </a:r>
          </a:p>
        </p:txBody>
      </p:sp>
      <p:sp>
        <p:nvSpPr>
          <p:cNvPr id="15" name="Picture Placeholder 51"/>
          <p:cNvSpPr>
            <a:spLocks noGrp="1"/>
          </p:cNvSpPr>
          <p:nvPr>
            <p:ph type="pic" sz="quarter" idx="37" hasCustomPrompt="1"/>
          </p:nvPr>
        </p:nvSpPr>
        <p:spPr>
          <a:xfrm>
            <a:off x="347345" y="6330633"/>
            <a:ext cx="2883535" cy="439737"/>
          </a:xfrm>
          <a:prstGeom prst="rect">
            <a:avLst/>
          </a:prstGeom>
        </p:spPr>
        <p:txBody>
          <a:bodyPr/>
          <a:lstStyle>
            <a:lvl1pPr>
              <a:defRPr sz="1100" baseline="0">
                <a:solidFill>
                  <a:schemeClr val="accent4"/>
                </a:solidFill>
              </a:defRPr>
            </a:lvl1pPr>
          </a:lstStyle>
          <a:p>
            <a:pPr lvl="0"/>
            <a:r>
              <a:rPr lang="en-US" dirty="0"/>
              <a:t>Sponsor logo here</a:t>
            </a:r>
          </a:p>
        </p:txBody>
      </p:sp>
      <p:cxnSp>
        <p:nvCxnSpPr>
          <p:cNvPr id="3" name="Straight Connector 2"/>
          <p:cNvCxnSpPr/>
          <p:nvPr userDrawn="1"/>
        </p:nvCxnSpPr>
        <p:spPr>
          <a:xfrm>
            <a:off x="0" y="734513"/>
            <a:ext cx="9144000" cy="0"/>
          </a:xfrm>
          <a:prstGeom prst="line">
            <a:avLst/>
          </a:prstGeom>
          <a:ln w="50800" cmpd="thickThin">
            <a:solidFill>
              <a:srgbClr val="88AC2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0" y="6242253"/>
            <a:ext cx="9144000" cy="0"/>
          </a:xfrm>
          <a:prstGeom prst="line">
            <a:avLst/>
          </a:prstGeom>
          <a:ln w="31750">
            <a:solidFill>
              <a:srgbClr val="88AC2E"/>
            </a:solidFill>
          </a:ln>
          <a:effectLst>
            <a:reflection endPos="50000" dist="12700" dir="5400000" sy="-100000" algn="bl" rotWithShape="0"/>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5786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her (EESA 2)">
    <p:spTree>
      <p:nvGrpSpPr>
        <p:cNvPr id="1" name=""/>
        <p:cNvGrpSpPr/>
        <p:nvPr/>
      </p:nvGrpSpPr>
      <p:grpSpPr>
        <a:xfrm>
          <a:off x="0" y="0"/>
          <a:ext cx="0" cy="0"/>
          <a:chOff x="0" y="0"/>
          <a:chExt cx="0" cy="0"/>
        </a:xfrm>
      </p:grpSpPr>
      <p:sp>
        <p:nvSpPr>
          <p:cNvPr id="3" name="Wave 2"/>
          <p:cNvSpPr/>
          <p:nvPr userDrawn="1"/>
        </p:nvSpPr>
        <p:spPr>
          <a:xfrm>
            <a:off x="0" y="330200"/>
            <a:ext cx="9140825" cy="238125"/>
          </a:xfrm>
          <a:prstGeom prst="wave">
            <a:avLst/>
          </a:prstGeom>
          <a:solidFill>
            <a:schemeClr val="accent6">
              <a:lumMod val="75000"/>
            </a:schemeClr>
          </a:soli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888">
              <a:defRPr/>
            </a:pPr>
            <a:endParaRPr lang="en-US">
              <a:solidFill>
                <a:prstClr val="white"/>
              </a:solidFill>
            </a:endParaRPr>
          </a:p>
        </p:txBody>
      </p:sp>
      <p:sp>
        <p:nvSpPr>
          <p:cNvPr id="4" name="Wave 3"/>
          <p:cNvSpPr/>
          <p:nvPr userDrawn="1"/>
        </p:nvSpPr>
        <p:spPr>
          <a:xfrm>
            <a:off x="3175" y="311150"/>
            <a:ext cx="9140825" cy="219075"/>
          </a:xfrm>
          <a:prstGeom prst="wave">
            <a:avLst/>
          </a:prstGeom>
          <a:gradFill>
            <a:gsLst>
              <a:gs pos="0">
                <a:srgbClr val="FFCC66"/>
              </a:gs>
              <a:gs pos="100000">
                <a:srgbClr val="FFF495"/>
              </a:gs>
            </a:gsLst>
            <a:lin ang="600000" scaled="0"/>
          </a:gra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888">
              <a:defRPr/>
            </a:pPr>
            <a:endParaRPr lang="en-US">
              <a:solidFill>
                <a:prstClr val="white"/>
              </a:solidFill>
            </a:endParaRPr>
          </a:p>
        </p:txBody>
      </p:sp>
      <p:sp>
        <p:nvSpPr>
          <p:cNvPr id="5" name="Wave 4"/>
          <p:cNvSpPr/>
          <p:nvPr userDrawn="1"/>
        </p:nvSpPr>
        <p:spPr>
          <a:xfrm>
            <a:off x="0" y="263525"/>
            <a:ext cx="9140825" cy="233363"/>
          </a:xfrm>
          <a:prstGeom prst="wav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888">
              <a:defRPr/>
            </a:pPr>
            <a:endParaRPr lang="en-US">
              <a:solidFill>
                <a:prstClr val="white"/>
              </a:solidFill>
            </a:endParaRPr>
          </a:p>
        </p:txBody>
      </p:sp>
      <p:sp>
        <p:nvSpPr>
          <p:cNvPr id="6" name="Wave 5"/>
          <p:cNvSpPr/>
          <p:nvPr userDrawn="1"/>
        </p:nvSpPr>
        <p:spPr>
          <a:xfrm>
            <a:off x="0" y="65088"/>
            <a:ext cx="9144000" cy="361950"/>
          </a:xfrm>
          <a:prstGeom prst="wav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888">
              <a:defRPr/>
            </a:pPr>
            <a:endParaRPr lang="en-US">
              <a:solidFill>
                <a:prstClr val="white"/>
              </a:solidFill>
            </a:endParaRPr>
          </a:p>
        </p:txBody>
      </p:sp>
      <p:sp>
        <p:nvSpPr>
          <p:cNvPr id="7" name="Rectangle 6"/>
          <p:cNvSpPr/>
          <p:nvPr userDrawn="1"/>
        </p:nvSpPr>
        <p:spPr>
          <a:xfrm>
            <a:off x="0" y="0"/>
            <a:ext cx="9144000" cy="304800"/>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436888">
              <a:defRPr/>
            </a:pPr>
            <a:endParaRPr lang="en-US" dirty="0">
              <a:solidFill>
                <a:prstClr val="white"/>
              </a:solidFill>
            </a:endParaRPr>
          </a:p>
        </p:txBody>
      </p:sp>
      <p:sp>
        <p:nvSpPr>
          <p:cNvPr id="8" name="Wave 7"/>
          <p:cNvSpPr/>
          <p:nvPr userDrawn="1"/>
        </p:nvSpPr>
        <p:spPr>
          <a:xfrm>
            <a:off x="-3175" y="557213"/>
            <a:ext cx="9147175" cy="233362"/>
          </a:xfrm>
          <a:prstGeom prst="wave">
            <a:avLst/>
          </a:prstGeom>
          <a:solidFill>
            <a:srgbClr val="6BA42C"/>
          </a:soli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888">
              <a:defRPr/>
            </a:pPr>
            <a:endParaRPr lang="en-US">
              <a:solidFill>
                <a:prstClr val="white"/>
              </a:solidFill>
            </a:endParaRPr>
          </a:p>
        </p:txBody>
      </p:sp>
      <p:sp>
        <p:nvSpPr>
          <p:cNvPr id="9" name="Title Placeholder 1"/>
          <p:cNvSpPr>
            <a:spLocks noGrp="1"/>
          </p:cNvSpPr>
          <p:nvPr>
            <p:ph type="title" hasCustomPrompt="1"/>
          </p:nvPr>
        </p:nvSpPr>
        <p:spPr bwMode="auto">
          <a:xfrm>
            <a:off x="0" y="0"/>
            <a:ext cx="9144000" cy="708660"/>
          </a:xfrm>
          <a:prstGeom prst="rect">
            <a:avLst/>
          </a:prstGeom>
          <a:noFill/>
          <a:ln w="9525">
            <a:noFill/>
            <a:miter lim="800000"/>
            <a:headEnd/>
            <a:tailEnd/>
          </a:ln>
        </p:spPr>
        <p:txBody>
          <a:bodyPr anchor="ctr"/>
          <a:lstStyle>
            <a:lvl1pPr marL="0">
              <a:spcBef>
                <a:spcPts val="0"/>
              </a:spcBef>
              <a:defRPr b="1" baseline="0">
                <a:solidFill>
                  <a:schemeClr val="bg1"/>
                </a:solidFill>
              </a:defRPr>
            </a:lvl1pPr>
          </a:lstStyle>
          <a:p>
            <a:pPr lvl="0"/>
            <a:r>
              <a:rPr lang="en-US" dirty="0"/>
              <a:t>Title</a:t>
            </a:r>
          </a:p>
        </p:txBody>
      </p:sp>
      <p:sp>
        <p:nvSpPr>
          <p:cNvPr id="10" name="Content Placeholder 10"/>
          <p:cNvSpPr>
            <a:spLocks noGrp="1"/>
          </p:cNvSpPr>
          <p:nvPr>
            <p:ph sz="quarter" idx="31" hasCustomPrompt="1"/>
          </p:nvPr>
        </p:nvSpPr>
        <p:spPr>
          <a:xfrm>
            <a:off x="13996" y="782956"/>
            <a:ext cx="3350984" cy="4771004"/>
          </a:xfrm>
          <a:prstGeom prst="rect">
            <a:avLst/>
          </a:prstGeom>
        </p:spPr>
        <p:txBody>
          <a:bodyPr/>
          <a:lstStyle>
            <a:lvl1pPr>
              <a:defRPr sz="1800" b="0" baseline="0">
                <a:solidFill>
                  <a:schemeClr val="accent4"/>
                </a:solidFill>
              </a:defRPr>
            </a:lvl1pPr>
            <a:lvl2pPr>
              <a:defRPr sz="1400"/>
            </a:lvl2pPr>
          </a:lstStyle>
          <a:p>
            <a:pPr lvl="0"/>
            <a:r>
              <a:rPr lang="en-US" dirty="0"/>
              <a:t>Image and caption                      - Visually compelling figure(s) to explain the research               - Include legends and descriptive caption</a:t>
            </a:r>
          </a:p>
        </p:txBody>
      </p:sp>
      <p:sp>
        <p:nvSpPr>
          <p:cNvPr id="11" name="Text Placeholder 30"/>
          <p:cNvSpPr>
            <a:spLocks noGrp="1"/>
          </p:cNvSpPr>
          <p:nvPr>
            <p:ph type="body" sz="quarter" idx="26" hasCustomPrompt="1"/>
          </p:nvPr>
        </p:nvSpPr>
        <p:spPr>
          <a:xfrm>
            <a:off x="12700" y="5553960"/>
            <a:ext cx="3352280" cy="688293"/>
          </a:xfrm>
          <a:prstGeom prst="rect">
            <a:avLst/>
          </a:prstGeom>
        </p:spPr>
        <p:txBody>
          <a:bodyPr>
            <a:noAutofit/>
          </a:bodyPr>
          <a:lstStyle>
            <a:lvl1pPr algn="just">
              <a:lnSpc>
                <a:spcPts val="1000"/>
              </a:lnSpc>
              <a:spcBef>
                <a:spcPts val="0"/>
              </a:spcBef>
              <a:defRPr sz="1000" b="0">
                <a:solidFill>
                  <a:srgbClr val="E86E25"/>
                </a:solidFill>
              </a:defRPr>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14" name="Text Placeholder 23"/>
          <p:cNvSpPr>
            <a:spLocks noGrp="1"/>
          </p:cNvSpPr>
          <p:nvPr>
            <p:ph type="body" sz="quarter" idx="30" hasCustomPrompt="1"/>
          </p:nvPr>
        </p:nvSpPr>
        <p:spPr>
          <a:xfrm>
            <a:off x="3387840" y="1079048"/>
            <a:ext cx="5786275" cy="1214209"/>
          </a:xfrm>
          <a:prstGeom prst="rect">
            <a:avLst/>
          </a:prstGeom>
        </p:spPr>
        <p:txBody>
          <a:bodyPr/>
          <a:lstStyle>
            <a:lvl1pPr marL="228600">
              <a:defRPr sz="1600" b="0">
                <a:solidFill>
                  <a:srgbClr val="1C75BC"/>
                </a:solidFill>
              </a:defRPr>
            </a:lvl1pPr>
          </a:lstStyle>
          <a:p>
            <a:pPr lvl="0"/>
            <a:r>
              <a:rPr lang="en-US" dirty="0"/>
              <a:t>50 words or less</a:t>
            </a:r>
          </a:p>
        </p:txBody>
      </p:sp>
      <p:sp>
        <p:nvSpPr>
          <p:cNvPr id="16" name="Text Placeholder 23"/>
          <p:cNvSpPr>
            <a:spLocks noGrp="1"/>
          </p:cNvSpPr>
          <p:nvPr>
            <p:ph type="body" sz="quarter" idx="34" hasCustomPrompt="1"/>
          </p:nvPr>
        </p:nvSpPr>
        <p:spPr>
          <a:xfrm>
            <a:off x="3387840" y="2641148"/>
            <a:ext cx="5786275" cy="1212396"/>
          </a:xfrm>
          <a:prstGeom prst="rect">
            <a:avLst/>
          </a:prstGeom>
        </p:spPr>
        <p:txBody>
          <a:bodyPr/>
          <a:lstStyle>
            <a:lvl1pPr marL="228600">
              <a:defRPr sz="1600" b="0">
                <a:solidFill>
                  <a:srgbClr val="1C75BC"/>
                </a:solidFill>
              </a:defRPr>
            </a:lvl1pPr>
          </a:lstStyle>
          <a:p>
            <a:pPr lvl="0"/>
            <a:r>
              <a:rPr lang="en-US" dirty="0"/>
              <a:t>50 words or less. Importance, relevance, or intriguing component of the finding to the field</a:t>
            </a:r>
          </a:p>
        </p:txBody>
      </p:sp>
      <p:sp>
        <p:nvSpPr>
          <p:cNvPr id="17" name="Text Placeholder 34"/>
          <p:cNvSpPr>
            <a:spLocks noGrp="1"/>
          </p:cNvSpPr>
          <p:nvPr>
            <p:ph type="body" sz="quarter" idx="35" hasCustomPrompt="1"/>
          </p:nvPr>
        </p:nvSpPr>
        <p:spPr>
          <a:xfrm>
            <a:off x="3387840" y="4214359"/>
            <a:ext cx="5786275" cy="2034041"/>
          </a:xfrm>
          <a:prstGeom prst="rect">
            <a:avLst/>
          </a:prstGeom>
        </p:spPr>
        <p:txBody>
          <a:bodyPr>
            <a:normAutofit/>
          </a:bodyPr>
          <a:lstStyle>
            <a:lvl1pPr marL="285750" indent="-285750">
              <a:buFont typeface="Arial" panose="020B0604020202020204" pitchFamily="34" charset="0"/>
              <a:buChar char="‒"/>
              <a:defRPr sz="1400" b="0">
                <a:solidFill>
                  <a:srgbClr val="1C75BC"/>
                </a:solidFill>
              </a:defRPr>
            </a:lvl1pPr>
          </a:lstStyle>
          <a:p>
            <a:pPr lvl="0"/>
            <a:r>
              <a:rPr lang="en-US" dirty="0"/>
              <a:t>Address the research approach in 2-4 bullet points</a:t>
            </a:r>
          </a:p>
        </p:txBody>
      </p:sp>
      <p:pic>
        <p:nvPicPr>
          <p:cNvPr id="18" name="Picture 17" descr="EES_Logo2015.jpg"/>
          <p:cNvPicPr>
            <a:picLocks noChangeAspect="1"/>
          </p:cNvPicPr>
          <p:nvPr userDrawn="1"/>
        </p:nvPicPr>
        <p:blipFill>
          <a:blip r:embed="rId2" cstate="print"/>
          <a:stretch>
            <a:fillRect/>
          </a:stretch>
        </p:blipFill>
        <p:spPr>
          <a:xfrm>
            <a:off x="6705600" y="6323281"/>
            <a:ext cx="1351650" cy="365760"/>
          </a:xfrm>
          <a:prstGeom prst="rect">
            <a:avLst/>
          </a:prstGeom>
        </p:spPr>
      </p:pic>
      <p:pic>
        <p:nvPicPr>
          <p:cNvPr id="19" name="Picture 18" descr="Berkeley_Lab_Logo_Small.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077200" y="6248400"/>
            <a:ext cx="762000" cy="593313"/>
          </a:xfrm>
          <a:prstGeom prst="rect">
            <a:avLst/>
          </a:prstGeom>
        </p:spPr>
      </p:pic>
      <p:sp>
        <p:nvSpPr>
          <p:cNvPr id="20" name="Picture Placeholder 51"/>
          <p:cNvSpPr>
            <a:spLocks noGrp="1"/>
          </p:cNvSpPr>
          <p:nvPr>
            <p:ph type="pic" sz="quarter" idx="36" hasCustomPrompt="1"/>
          </p:nvPr>
        </p:nvSpPr>
        <p:spPr>
          <a:xfrm>
            <a:off x="3387725" y="6323013"/>
            <a:ext cx="3187700" cy="439737"/>
          </a:xfrm>
          <a:prstGeom prst="rect">
            <a:avLst/>
          </a:prstGeom>
        </p:spPr>
        <p:txBody>
          <a:bodyPr/>
          <a:lstStyle>
            <a:lvl1pPr>
              <a:defRPr sz="1100">
                <a:solidFill>
                  <a:schemeClr val="accent4"/>
                </a:solidFill>
              </a:defRPr>
            </a:lvl1pPr>
          </a:lstStyle>
          <a:p>
            <a:pPr lvl="0"/>
            <a:r>
              <a:rPr lang="en-US" dirty="0"/>
              <a:t>Optional - additional logos here (project logo, collaborators, etc.)</a:t>
            </a:r>
          </a:p>
        </p:txBody>
      </p:sp>
      <p:sp>
        <p:nvSpPr>
          <p:cNvPr id="21" name="Picture Placeholder 51"/>
          <p:cNvSpPr>
            <a:spLocks noGrp="1"/>
          </p:cNvSpPr>
          <p:nvPr>
            <p:ph type="pic" sz="quarter" idx="37" hasCustomPrompt="1"/>
          </p:nvPr>
        </p:nvSpPr>
        <p:spPr>
          <a:xfrm>
            <a:off x="347345" y="6330633"/>
            <a:ext cx="2883535" cy="439737"/>
          </a:xfrm>
          <a:prstGeom prst="rect">
            <a:avLst/>
          </a:prstGeom>
        </p:spPr>
        <p:txBody>
          <a:bodyPr/>
          <a:lstStyle>
            <a:lvl1pPr>
              <a:defRPr sz="1100" baseline="0">
                <a:solidFill>
                  <a:schemeClr val="accent4"/>
                </a:solidFill>
              </a:defRPr>
            </a:lvl1pPr>
          </a:lstStyle>
          <a:p>
            <a:pPr lvl="0"/>
            <a:r>
              <a:rPr lang="en-US" dirty="0"/>
              <a:t>Sponsor logo here</a:t>
            </a:r>
          </a:p>
        </p:txBody>
      </p:sp>
      <p:cxnSp>
        <p:nvCxnSpPr>
          <p:cNvPr id="22" name="Straight Connector 21"/>
          <p:cNvCxnSpPr/>
          <p:nvPr userDrawn="1"/>
        </p:nvCxnSpPr>
        <p:spPr>
          <a:xfrm>
            <a:off x="0" y="734513"/>
            <a:ext cx="9144000" cy="0"/>
          </a:xfrm>
          <a:prstGeom prst="line">
            <a:avLst/>
          </a:prstGeom>
          <a:ln w="50800" cmpd="thickThin">
            <a:solidFill>
              <a:srgbClr val="88AC2E"/>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0" y="6242253"/>
            <a:ext cx="9144000" cy="0"/>
          </a:xfrm>
          <a:prstGeom prst="line">
            <a:avLst/>
          </a:prstGeom>
          <a:ln w="31750">
            <a:solidFill>
              <a:srgbClr val="88AC2E"/>
            </a:solidFill>
          </a:ln>
          <a:effectLst>
            <a:reflection endPos="50000" dist="12700" dir="5400000" sy="-100000" algn="bl" rotWithShape="0"/>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4339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E-SC generic (BER or B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366486" y="-4627"/>
            <a:ext cx="8392886" cy="708660"/>
          </a:xfrm>
          <a:prstGeom prst="rect">
            <a:avLst/>
          </a:prstGeom>
          <a:noFill/>
          <a:ln w="9525">
            <a:noFill/>
            <a:miter lim="800000"/>
            <a:headEnd/>
            <a:tailEnd/>
          </a:ln>
        </p:spPr>
        <p:txBody>
          <a:bodyPr anchor="ctr"/>
          <a:lstStyle>
            <a:lvl1pPr>
              <a:defRPr b="1" baseline="0">
                <a:solidFill>
                  <a:srgbClr val="008000"/>
                </a:solidFill>
              </a:defRPr>
            </a:lvl1pPr>
          </a:lstStyle>
          <a:p>
            <a:pPr lvl="0"/>
            <a:r>
              <a:rPr lang="en-US" dirty="0"/>
              <a:t>Title</a:t>
            </a:r>
          </a:p>
        </p:txBody>
      </p:sp>
      <p:sp>
        <p:nvSpPr>
          <p:cNvPr id="40" name="Content Placeholder 10"/>
          <p:cNvSpPr>
            <a:spLocks noGrp="1"/>
          </p:cNvSpPr>
          <p:nvPr>
            <p:ph sz="quarter" idx="31" hasCustomPrompt="1"/>
          </p:nvPr>
        </p:nvSpPr>
        <p:spPr>
          <a:xfrm>
            <a:off x="13996" y="782956"/>
            <a:ext cx="3350984" cy="4771004"/>
          </a:xfrm>
          <a:prstGeom prst="rect">
            <a:avLst/>
          </a:prstGeom>
        </p:spPr>
        <p:txBody>
          <a:bodyPr/>
          <a:lstStyle>
            <a:lvl1pPr>
              <a:defRPr sz="1800" b="0" baseline="0">
                <a:solidFill>
                  <a:srgbClr val="008000"/>
                </a:solidFill>
              </a:defRPr>
            </a:lvl1pPr>
            <a:lvl2pPr>
              <a:defRPr sz="1400"/>
            </a:lvl2pPr>
          </a:lstStyle>
          <a:p>
            <a:pPr lvl="0"/>
            <a:r>
              <a:rPr lang="en-US" dirty="0"/>
              <a:t>Image and caption                      - Visually compelling figure(s) to explain the research               - Include legends and descriptive caption                     - DOE has the right to use published journal images per contractual funding agreements</a:t>
            </a:r>
          </a:p>
          <a:p>
            <a:pPr lvl="1"/>
            <a:endParaRPr lang="en-US" dirty="0"/>
          </a:p>
        </p:txBody>
      </p:sp>
      <p:sp>
        <p:nvSpPr>
          <p:cNvPr id="41" name="Text Placeholder 30"/>
          <p:cNvSpPr>
            <a:spLocks noGrp="1"/>
          </p:cNvSpPr>
          <p:nvPr>
            <p:ph type="body" sz="quarter" idx="26" hasCustomPrompt="1"/>
          </p:nvPr>
        </p:nvSpPr>
        <p:spPr>
          <a:xfrm>
            <a:off x="12700" y="5553960"/>
            <a:ext cx="3352280" cy="688293"/>
          </a:xfrm>
          <a:prstGeom prst="rect">
            <a:avLst/>
          </a:prstGeom>
        </p:spPr>
        <p:txBody>
          <a:bodyPr>
            <a:noAutofit/>
          </a:bodyPr>
          <a:lstStyle>
            <a:lvl1pPr algn="just">
              <a:lnSpc>
                <a:spcPts val="1000"/>
              </a:lnSpc>
              <a:spcBef>
                <a:spcPts val="0"/>
              </a:spcBef>
              <a:defRPr sz="1000" b="0"/>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44" name="Text Placeholder 23"/>
          <p:cNvSpPr>
            <a:spLocks noGrp="1"/>
          </p:cNvSpPr>
          <p:nvPr>
            <p:ph type="body" sz="quarter" idx="30" hasCustomPrompt="1"/>
          </p:nvPr>
        </p:nvSpPr>
        <p:spPr>
          <a:xfrm>
            <a:off x="3387840" y="1079048"/>
            <a:ext cx="5786275" cy="1214209"/>
          </a:xfrm>
          <a:prstGeom prst="rect">
            <a:avLst/>
          </a:prstGeom>
        </p:spPr>
        <p:txBody>
          <a:bodyPr/>
          <a:lstStyle>
            <a:lvl1pPr marL="228600">
              <a:defRPr sz="1600" b="0">
                <a:solidFill>
                  <a:schemeClr val="tx1"/>
                </a:solidFill>
              </a:defRPr>
            </a:lvl1pPr>
          </a:lstStyle>
          <a:p>
            <a:pPr lvl="0"/>
            <a:r>
              <a:rPr lang="en-US" dirty="0"/>
              <a:t>50 words or less</a:t>
            </a:r>
          </a:p>
        </p:txBody>
      </p:sp>
      <p:sp>
        <p:nvSpPr>
          <p:cNvPr id="46" name="Text Placeholder 23"/>
          <p:cNvSpPr>
            <a:spLocks noGrp="1"/>
          </p:cNvSpPr>
          <p:nvPr>
            <p:ph type="body" sz="quarter" idx="34" hasCustomPrompt="1"/>
          </p:nvPr>
        </p:nvSpPr>
        <p:spPr>
          <a:xfrm>
            <a:off x="3387840" y="2641148"/>
            <a:ext cx="5786275" cy="1212396"/>
          </a:xfrm>
          <a:prstGeom prst="rect">
            <a:avLst/>
          </a:prstGeom>
        </p:spPr>
        <p:txBody>
          <a:bodyPr/>
          <a:lstStyle>
            <a:lvl1pPr marL="228600">
              <a:defRPr sz="1600" b="0">
                <a:solidFill>
                  <a:schemeClr val="tx1"/>
                </a:solidFill>
              </a:defRPr>
            </a:lvl1pPr>
          </a:lstStyle>
          <a:p>
            <a:pPr lvl="0"/>
            <a:r>
              <a:rPr lang="en-US" dirty="0"/>
              <a:t>50 words or less. Importance, relevance, or intriguing component of the finding to the field</a:t>
            </a:r>
          </a:p>
        </p:txBody>
      </p:sp>
      <p:sp>
        <p:nvSpPr>
          <p:cNvPr id="47" name="Text Placeholder 34"/>
          <p:cNvSpPr>
            <a:spLocks noGrp="1"/>
          </p:cNvSpPr>
          <p:nvPr>
            <p:ph type="body" sz="quarter" idx="35" hasCustomPrompt="1"/>
          </p:nvPr>
        </p:nvSpPr>
        <p:spPr>
          <a:xfrm>
            <a:off x="3387840" y="4214359"/>
            <a:ext cx="5786275" cy="2034041"/>
          </a:xfrm>
          <a:prstGeom prst="rect">
            <a:avLst/>
          </a:prstGeom>
        </p:spPr>
        <p:txBody>
          <a:bodyPr>
            <a:normAutofit/>
          </a:bodyPr>
          <a:lstStyle>
            <a:lvl1pPr marL="285750" indent="-285750">
              <a:buFont typeface="Arial" panose="020B0604020202020204" pitchFamily="34" charset="0"/>
              <a:buChar char="‒"/>
              <a:defRPr sz="1400" b="0">
                <a:solidFill>
                  <a:schemeClr val="tx1"/>
                </a:solidFill>
              </a:defRPr>
            </a:lvl1pPr>
          </a:lstStyle>
          <a:p>
            <a:pPr lvl="0"/>
            <a:r>
              <a:rPr lang="en-US" dirty="0"/>
              <a:t>Address the research approach in 2-4 bullet points</a:t>
            </a:r>
          </a:p>
          <a:p>
            <a:pPr lvl="0"/>
            <a:r>
              <a:rPr lang="en-US" dirty="0"/>
              <a:t>Only if needed: Give a ~175 word detailed explanation and/or additional description of figure if needed in the PowerPoint Notes section</a:t>
            </a:r>
          </a:p>
        </p:txBody>
      </p:sp>
      <p:pic>
        <p:nvPicPr>
          <p:cNvPr id="48" name="Picture 9" descr="horizontal-logo-green-text.jpg"/>
          <p:cNvPicPr>
            <a:picLocks noChangeAspect="1"/>
          </p:cNvPicPr>
          <p:nvPr userDrawn="1"/>
        </p:nvPicPr>
        <p:blipFill>
          <a:blip r:embed="rId3" cstate="print"/>
          <a:srcRect/>
          <a:stretch>
            <a:fillRect/>
          </a:stretch>
        </p:blipFill>
        <p:spPr bwMode="auto">
          <a:xfrm>
            <a:off x="457200" y="6354776"/>
            <a:ext cx="2438400" cy="407987"/>
          </a:xfrm>
          <a:prstGeom prst="rect">
            <a:avLst/>
          </a:prstGeom>
          <a:noFill/>
          <a:ln w="9525">
            <a:noFill/>
            <a:miter lim="800000"/>
            <a:headEnd/>
            <a:tailEnd/>
          </a:ln>
        </p:spPr>
      </p:pic>
      <p:pic>
        <p:nvPicPr>
          <p:cNvPr id="49" name="Picture 48" descr="EES_Logo2015.jpg"/>
          <p:cNvPicPr>
            <a:picLocks noChangeAspect="1"/>
          </p:cNvPicPr>
          <p:nvPr userDrawn="1"/>
        </p:nvPicPr>
        <p:blipFill>
          <a:blip r:embed="rId4" cstate="print"/>
          <a:stretch>
            <a:fillRect/>
          </a:stretch>
        </p:blipFill>
        <p:spPr>
          <a:xfrm>
            <a:off x="6705600" y="6323281"/>
            <a:ext cx="1351650" cy="365760"/>
          </a:xfrm>
          <a:prstGeom prst="rect">
            <a:avLst/>
          </a:prstGeom>
        </p:spPr>
      </p:pic>
      <p:pic>
        <p:nvPicPr>
          <p:cNvPr id="50" name="Picture 49" descr="Berkeley_Lab_Logo_Small.png"/>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8077200" y="6248400"/>
            <a:ext cx="762000" cy="593313"/>
          </a:xfrm>
          <a:prstGeom prst="rect">
            <a:avLst/>
          </a:prstGeom>
        </p:spPr>
      </p:pic>
      <p:sp>
        <p:nvSpPr>
          <p:cNvPr id="52" name="Picture Placeholder 51"/>
          <p:cNvSpPr>
            <a:spLocks noGrp="1"/>
          </p:cNvSpPr>
          <p:nvPr>
            <p:ph type="pic" sz="quarter" idx="36" hasCustomPrompt="1"/>
          </p:nvPr>
        </p:nvSpPr>
        <p:spPr>
          <a:xfrm>
            <a:off x="3387725" y="6323013"/>
            <a:ext cx="3187700" cy="439737"/>
          </a:xfrm>
          <a:prstGeom prst="rect">
            <a:avLst/>
          </a:prstGeom>
        </p:spPr>
        <p:txBody>
          <a:bodyPr/>
          <a:lstStyle>
            <a:lvl1pPr>
              <a:defRPr sz="1100">
                <a:solidFill>
                  <a:srgbClr val="E86E25"/>
                </a:solidFill>
              </a:defRPr>
            </a:lvl1pPr>
          </a:lstStyle>
          <a:p>
            <a:pPr lvl="0"/>
            <a:r>
              <a:rPr lang="en-US" dirty="0"/>
              <a:t>Optional - additional logos here (project logo, collaborators, etc.)</a:t>
            </a:r>
          </a:p>
        </p:txBody>
      </p:sp>
    </p:spTree>
    <p:extLst>
      <p:ext uri="{BB962C8B-B14F-4D97-AF65-F5344CB8AC3E}">
        <p14:creationId xmlns:p14="http://schemas.microsoft.com/office/powerpoint/2010/main" val="3403733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atershed Function SF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366486" y="-4627"/>
            <a:ext cx="8392886" cy="708660"/>
          </a:xfrm>
          <a:prstGeom prst="rect">
            <a:avLst/>
          </a:prstGeom>
          <a:noFill/>
          <a:ln w="9525">
            <a:noFill/>
            <a:miter lim="800000"/>
            <a:headEnd/>
            <a:tailEnd/>
          </a:ln>
        </p:spPr>
        <p:txBody>
          <a:bodyPr anchor="ctr"/>
          <a:lstStyle>
            <a:lvl1pPr>
              <a:defRPr b="1" baseline="0">
                <a:solidFill>
                  <a:srgbClr val="008000"/>
                </a:solidFill>
              </a:defRPr>
            </a:lvl1pPr>
          </a:lstStyle>
          <a:p>
            <a:pPr lvl="0"/>
            <a:r>
              <a:rPr lang="en-US" dirty="0"/>
              <a:t>Title</a:t>
            </a:r>
          </a:p>
        </p:txBody>
      </p:sp>
      <p:sp>
        <p:nvSpPr>
          <p:cNvPr id="40" name="Content Placeholder 10"/>
          <p:cNvSpPr>
            <a:spLocks noGrp="1"/>
          </p:cNvSpPr>
          <p:nvPr>
            <p:ph sz="quarter" idx="31" hasCustomPrompt="1"/>
          </p:nvPr>
        </p:nvSpPr>
        <p:spPr>
          <a:xfrm>
            <a:off x="13996" y="782956"/>
            <a:ext cx="3350984" cy="4771004"/>
          </a:xfrm>
          <a:prstGeom prst="rect">
            <a:avLst/>
          </a:prstGeom>
        </p:spPr>
        <p:txBody>
          <a:bodyPr/>
          <a:lstStyle>
            <a:lvl1pPr>
              <a:defRPr sz="1800" b="0" baseline="0">
                <a:solidFill>
                  <a:srgbClr val="008000"/>
                </a:solidFill>
              </a:defRPr>
            </a:lvl1pPr>
            <a:lvl2pPr>
              <a:defRPr sz="1400"/>
            </a:lvl2pPr>
          </a:lstStyle>
          <a:p>
            <a:pPr lvl="0"/>
            <a:r>
              <a:rPr lang="en-US" dirty="0"/>
              <a:t>Image and caption                      - Visually compelling figure(s) to explain the research               - Include legends and descriptive caption                     - DOE has the right to use published journal images per contractual funding agreements</a:t>
            </a:r>
          </a:p>
          <a:p>
            <a:pPr lvl="1"/>
            <a:endParaRPr lang="en-US" dirty="0"/>
          </a:p>
        </p:txBody>
      </p:sp>
      <p:sp>
        <p:nvSpPr>
          <p:cNvPr id="41" name="Text Placeholder 30"/>
          <p:cNvSpPr>
            <a:spLocks noGrp="1"/>
          </p:cNvSpPr>
          <p:nvPr>
            <p:ph type="body" sz="quarter" idx="26" hasCustomPrompt="1"/>
          </p:nvPr>
        </p:nvSpPr>
        <p:spPr>
          <a:xfrm>
            <a:off x="12700" y="5553960"/>
            <a:ext cx="3352280" cy="688293"/>
          </a:xfrm>
          <a:prstGeom prst="rect">
            <a:avLst/>
          </a:prstGeom>
        </p:spPr>
        <p:txBody>
          <a:bodyPr>
            <a:noAutofit/>
          </a:bodyPr>
          <a:lstStyle>
            <a:lvl1pPr algn="just">
              <a:lnSpc>
                <a:spcPts val="1000"/>
              </a:lnSpc>
              <a:spcBef>
                <a:spcPts val="0"/>
              </a:spcBef>
              <a:defRPr sz="1000" b="0"/>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44" name="Text Placeholder 23"/>
          <p:cNvSpPr>
            <a:spLocks noGrp="1"/>
          </p:cNvSpPr>
          <p:nvPr>
            <p:ph type="body" sz="quarter" idx="30" hasCustomPrompt="1"/>
          </p:nvPr>
        </p:nvSpPr>
        <p:spPr>
          <a:xfrm>
            <a:off x="3387840" y="1079048"/>
            <a:ext cx="5786275" cy="1214209"/>
          </a:xfrm>
          <a:prstGeom prst="rect">
            <a:avLst/>
          </a:prstGeom>
        </p:spPr>
        <p:txBody>
          <a:bodyPr/>
          <a:lstStyle>
            <a:lvl1pPr marL="228600">
              <a:defRPr sz="1600" b="0">
                <a:solidFill>
                  <a:schemeClr val="tx1"/>
                </a:solidFill>
              </a:defRPr>
            </a:lvl1pPr>
          </a:lstStyle>
          <a:p>
            <a:pPr lvl="0"/>
            <a:r>
              <a:rPr lang="en-US" dirty="0"/>
              <a:t>50 words or less</a:t>
            </a:r>
          </a:p>
        </p:txBody>
      </p:sp>
      <p:sp>
        <p:nvSpPr>
          <p:cNvPr id="46" name="Text Placeholder 23"/>
          <p:cNvSpPr>
            <a:spLocks noGrp="1"/>
          </p:cNvSpPr>
          <p:nvPr>
            <p:ph type="body" sz="quarter" idx="34" hasCustomPrompt="1"/>
          </p:nvPr>
        </p:nvSpPr>
        <p:spPr>
          <a:xfrm>
            <a:off x="3387840" y="2641148"/>
            <a:ext cx="5786275" cy="1212396"/>
          </a:xfrm>
          <a:prstGeom prst="rect">
            <a:avLst/>
          </a:prstGeom>
        </p:spPr>
        <p:txBody>
          <a:bodyPr/>
          <a:lstStyle>
            <a:lvl1pPr marL="228600">
              <a:defRPr sz="1600" b="0">
                <a:solidFill>
                  <a:schemeClr val="tx1"/>
                </a:solidFill>
              </a:defRPr>
            </a:lvl1pPr>
          </a:lstStyle>
          <a:p>
            <a:pPr lvl="0"/>
            <a:r>
              <a:rPr lang="en-US" dirty="0"/>
              <a:t>50 words or less. Importance, relevance, or intriguing component of the finding to the field</a:t>
            </a:r>
          </a:p>
        </p:txBody>
      </p:sp>
      <p:sp>
        <p:nvSpPr>
          <p:cNvPr id="47" name="Text Placeholder 34"/>
          <p:cNvSpPr>
            <a:spLocks noGrp="1"/>
          </p:cNvSpPr>
          <p:nvPr>
            <p:ph type="body" sz="quarter" idx="35" hasCustomPrompt="1"/>
          </p:nvPr>
        </p:nvSpPr>
        <p:spPr>
          <a:xfrm>
            <a:off x="3387840" y="4214359"/>
            <a:ext cx="5786275" cy="2034041"/>
          </a:xfrm>
          <a:prstGeom prst="rect">
            <a:avLst/>
          </a:prstGeom>
        </p:spPr>
        <p:txBody>
          <a:bodyPr>
            <a:normAutofit/>
          </a:bodyPr>
          <a:lstStyle>
            <a:lvl1pPr marL="285750" indent="-285750">
              <a:buFont typeface="Arial" panose="020B0604020202020204" pitchFamily="34" charset="0"/>
              <a:buChar char="‒"/>
              <a:defRPr sz="1400" b="0">
                <a:solidFill>
                  <a:schemeClr val="tx1"/>
                </a:solidFill>
              </a:defRPr>
            </a:lvl1pPr>
          </a:lstStyle>
          <a:p>
            <a:pPr lvl="0"/>
            <a:r>
              <a:rPr lang="en-US" dirty="0"/>
              <a:t>Address the research approach in 2-4 bullet points</a:t>
            </a:r>
          </a:p>
          <a:p>
            <a:pPr lvl="0"/>
            <a:r>
              <a:rPr lang="en-US" dirty="0"/>
              <a:t>Only if needed: Give a ~175 word detailed explanation and/or additional description of figure if needed in the PowerPoint Notes section</a:t>
            </a:r>
          </a:p>
        </p:txBody>
      </p:sp>
      <p:pic>
        <p:nvPicPr>
          <p:cNvPr id="48" name="Picture 9" descr="horizontal-logo-green-text.jpg"/>
          <p:cNvPicPr>
            <a:picLocks noChangeAspect="1"/>
          </p:cNvPicPr>
          <p:nvPr userDrawn="1"/>
        </p:nvPicPr>
        <p:blipFill>
          <a:blip r:embed="rId3" cstate="print"/>
          <a:srcRect/>
          <a:stretch>
            <a:fillRect/>
          </a:stretch>
        </p:blipFill>
        <p:spPr bwMode="auto">
          <a:xfrm>
            <a:off x="457200" y="6354776"/>
            <a:ext cx="2438400" cy="407987"/>
          </a:xfrm>
          <a:prstGeom prst="rect">
            <a:avLst/>
          </a:prstGeom>
          <a:noFill/>
          <a:ln w="9525">
            <a:noFill/>
            <a:miter lim="800000"/>
            <a:headEnd/>
            <a:tailEnd/>
          </a:ln>
        </p:spPr>
      </p:pic>
      <p:pic>
        <p:nvPicPr>
          <p:cNvPr id="49" name="Picture 48" descr="EES_Logo2015.jpg"/>
          <p:cNvPicPr>
            <a:picLocks noChangeAspect="1"/>
          </p:cNvPicPr>
          <p:nvPr userDrawn="1"/>
        </p:nvPicPr>
        <p:blipFill>
          <a:blip r:embed="rId4" cstate="print"/>
          <a:stretch>
            <a:fillRect/>
          </a:stretch>
        </p:blipFill>
        <p:spPr>
          <a:xfrm>
            <a:off x="6705600" y="6323281"/>
            <a:ext cx="1351650" cy="365760"/>
          </a:xfrm>
          <a:prstGeom prst="rect">
            <a:avLst/>
          </a:prstGeom>
        </p:spPr>
      </p:pic>
      <p:pic>
        <p:nvPicPr>
          <p:cNvPr id="50" name="Picture 49" descr="Berkeley_Lab_Logo_Small.png"/>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8077200" y="6248400"/>
            <a:ext cx="762000" cy="593313"/>
          </a:xfrm>
          <a:prstGeom prst="rect">
            <a:avLst/>
          </a:prstGeom>
        </p:spPr>
      </p:pic>
      <p:pic>
        <p:nvPicPr>
          <p:cNvPr id="15" name="Picture 14" descr="ERSP_2010(SBR)-logo.png"/>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3113679" y="6294120"/>
            <a:ext cx="548640" cy="536473"/>
          </a:xfrm>
          <a:prstGeom prst="rect">
            <a:avLst/>
          </a:prstGeom>
        </p:spPr>
      </p:pic>
      <p:pic>
        <p:nvPicPr>
          <p:cNvPr id="16" name="Picture 2"/>
          <p:cNvPicPr>
            <a:picLocks noChangeAspect="1" noChangeArrowheads="1"/>
          </p:cNvPicPr>
          <p:nvPr userDrawn="1"/>
        </p:nvPicPr>
        <p:blipFill>
          <a:blip r:embed="rId7">
            <a:extLst>
              <a:ext uri="{28A0092B-C50C-407E-A947-70E740481C1C}">
                <a14:useLocalDpi xmlns:a14="http://schemas.microsoft.com/office/drawing/2010/main"/>
              </a:ext>
            </a:extLst>
          </a:blip>
          <a:stretch>
            <a:fillRect/>
          </a:stretch>
        </p:blipFill>
        <p:spPr bwMode="auto">
          <a:xfrm>
            <a:off x="5960576" y="6293639"/>
            <a:ext cx="548640" cy="524054"/>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 Placeholder 2"/>
          <p:cNvSpPr>
            <a:spLocks noGrp="1"/>
          </p:cNvSpPr>
          <p:nvPr>
            <p:ph type="body" sz="quarter" idx="36" hasCustomPrompt="1"/>
          </p:nvPr>
        </p:nvSpPr>
        <p:spPr>
          <a:xfrm>
            <a:off x="14288" y="5308600"/>
            <a:ext cx="3373437" cy="246063"/>
          </a:xfrm>
          <a:prstGeom prst="rect">
            <a:avLst/>
          </a:prstGeom>
        </p:spPr>
        <p:txBody>
          <a:bodyPr/>
          <a:lstStyle>
            <a:lvl1pPr>
              <a:defRPr sz="1000" baseline="0"/>
            </a:lvl1pPr>
          </a:lstStyle>
          <a:p>
            <a:pPr lvl="0"/>
            <a:r>
              <a:rPr lang="en-US" dirty="0"/>
              <a:t>Data available at (DOI):</a:t>
            </a:r>
          </a:p>
        </p:txBody>
      </p:sp>
    </p:spTree>
    <p:extLst>
      <p:ext uri="{BB962C8B-B14F-4D97-AF65-F5344CB8AC3E}">
        <p14:creationId xmlns:p14="http://schemas.microsoft.com/office/powerpoint/2010/main" val="48872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OE-SC generic (BER or B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366486" y="-4627"/>
            <a:ext cx="8392886" cy="708660"/>
          </a:xfrm>
          <a:prstGeom prst="rect">
            <a:avLst/>
          </a:prstGeom>
          <a:noFill/>
          <a:ln w="9525">
            <a:noFill/>
            <a:miter lim="800000"/>
            <a:headEnd/>
            <a:tailEnd/>
          </a:ln>
        </p:spPr>
        <p:txBody>
          <a:bodyPr anchor="ctr"/>
          <a:lstStyle>
            <a:lvl1pPr>
              <a:defRPr b="1" baseline="0">
                <a:solidFill>
                  <a:srgbClr val="008000"/>
                </a:solidFill>
              </a:defRPr>
            </a:lvl1pPr>
          </a:lstStyle>
          <a:p>
            <a:pPr lvl="0"/>
            <a:r>
              <a:rPr lang="en-US" dirty="0"/>
              <a:t>Title</a:t>
            </a:r>
          </a:p>
        </p:txBody>
      </p:sp>
      <p:sp>
        <p:nvSpPr>
          <p:cNvPr id="40" name="Content Placeholder 10"/>
          <p:cNvSpPr>
            <a:spLocks noGrp="1"/>
          </p:cNvSpPr>
          <p:nvPr>
            <p:ph sz="quarter" idx="31" hasCustomPrompt="1"/>
          </p:nvPr>
        </p:nvSpPr>
        <p:spPr>
          <a:xfrm>
            <a:off x="4572000" y="762798"/>
            <a:ext cx="4532604" cy="2652919"/>
          </a:xfrm>
          <a:prstGeom prst="rect">
            <a:avLst/>
          </a:prstGeom>
        </p:spPr>
        <p:txBody>
          <a:bodyPr/>
          <a:lstStyle>
            <a:lvl1pPr>
              <a:defRPr sz="1800" b="0" baseline="0">
                <a:solidFill>
                  <a:srgbClr val="008000"/>
                </a:solidFill>
              </a:defRPr>
            </a:lvl1pPr>
            <a:lvl2pPr>
              <a:defRPr sz="1400"/>
            </a:lvl2pPr>
          </a:lstStyle>
          <a:p>
            <a:pPr lvl="0"/>
            <a:r>
              <a:rPr lang="en-US" dirty="0"/>
              <a:t>Image and caption</a:t>
            </a:r>
          </a:p>
          <a:p>
            <a:pPr lvl="0"/>
            <a:r>
              <a:rPr lang="en-US" dirty="0"/>
              <a:t>- Visually compelling figure(s) to explain the research</a:t>
            </a:r>
          </a:p>
          <a:p>
            <a:pPr lvl="0"/>
            <a:r>
              <a:rPr lang="en-US" dirty="0"/>
              <a:t>- Include legends and descriptive caption                     - DOE has the right to use published journal images per contractual funding agreements</a:t>
            </a:r>
          </a:p>
          <a:p>
            <a:pPr lvl="1"/>
            <a:endParaRPr lang="en-US" dirty="0"/>
          </a:p>
        </p:txBody>
      </p:sp>
      <p:sp>
        <p:nvSpPr>
          <p:cNvPr id="41" name="Text Placeholder 30"/>
          <p:cNvSpPr>
            <a:spLocks noGrp="1"/>
          </p:cNvSpPr>
          <p:nvPr>
            <p:ph type="body" sz="quarter" idx="26" hasCustomPrompt="1"/>
          </p:nvPr>
        </p:nvSpPr>
        <p:spPr>
          <a:xfrm>
            <a:off x="366486" y="5764793"/>
            <a:ext cx="8392886" cy="477460"/>
          </a:xfrm>
          <a:prstGeom prst="rect">
            <a:avLst/>
          </a:prstGeom>
        </p:spPr>
        <p:txBody>
          <a:bodyPr anchor="ctr">
            <a:noAutofit/>
          </a:bodyPr>
          <a:lstStyle>
            <a:lvl1pPr algn="ctr">
              <a:lnSpc>
                <a:spcPts val="1000"/>
              </a:lnSpc>
              <a:spcBef>
                <a:spcPts val="0"/>
              </a:spcBef>
              <a:defRPr sz="1000" b="0"/>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44" name="Text Placeholder 23"/>
          <p:cNvSpPr>
            <a:spLocks noGrp="1"/>
          </p:cNvSpPr>
          <p:nvPr>
            <p:ph type="body" sz="quarter" idx="30" hasCustomPrompt="1"/>
          </p:nvPr>
        </p:nvSpPr>
        <p:spPr>
          <a:xfrm>
            <a:off x="0" y="1059206"/>
            <a:ext cx="4627515" cy="2356511"/>
          </a:xfrm>
          <a:prstGeom prst="rect">
            <a:avLst/>
          </a:prstGeom>
        </p:spPr>
        <p:txBody>
          <a:bodyPr/>
          <a:lstStyle>
            <a:lvl1pPr marL="228600" algn="just">
              <a:defRPr sz="1600" b="0">
                <a:solidFill>
                  <a:schemeClr val="tx1"/>
                </a:solidFill>
              </a:defRPr>
            </a:lvl1pPr>
          </a:lstStyle>
          <a:p>
            <a:pPr lvl="0"/>
            <a:r>
              <a:rPr lang="en-US" dirty="0"/>
              <a:t>50 words or less</a:t>
            </a:r>
          </a:p>
        </p:txBody>
      </p:sp>
      <p:sp>
        <p:nvSpPr>
          <p:cNvPr id="46" name="Text Placeholder 23"/>
          <p:cNvSpPr>
            <a:spLocks noGrp="1"/>
          </p:cNvSpPr>
          <p:nvPr>
            <p:ph type="body" sz="quarter" idx="34" hasCustomPrompt="1"/>
          </p:nvPr>
        </p:nvSpPr>
        <p:spPr>
          <a:xfrm>
            <a:off x="0" y="3730751"/>
            <a:ext cx="4627515" cy="2034041"/>
          </a:xfrm>
          <a:prstGeom prst="rect">
            <a:avLst/>
          </a:prstGeom>
        </p:spPr>
        <p:txBody>
          <a:bodyPr/>
          <a:lstStyle>
            <a:lvl1pPr marL="228600" algn="just">
              <a:defRPr sz="1600" b="0">
                <a:solidFill>
                  <a:schemeClr val="tx1"/>
                </a:solidFill>
              </a:defRPr>
            </a:lvl1pPr>
          </a:lstStyle>
          <a:p>
            <a:pPr lvl="0"/>
            <a:r>
              <a:rPr lang="en-US" dirty="0"/>
              <a:t>50 words or less. Importance, relevance, or intriguing component of the finding to the field</a:t>
            </a:r>
          </a:p>
        </p:txBody>
      </p:sp>
      <p:sp>
        <p:nvSpPr>
          <p:cNvPr id="47" name="Text Placeholder 34"/>
          <p:cNvSpPr>
            <a:spLocks noGrp="1"/>
          </p:cNvSpPr>
          <p:nvPr>
            <p:ph type="body" sz="quarter" idx="35" hasCustomPrompt="1"/>
          </p:nvPr>
        </p:nvSpPr>
        <p:spPr>
          <a:xfrm>
            <a:off x="4572000" y="3730752"/>
            <a:ext cx="4627515" cy="2034041"/>
          </a:xfrm>
          <a:prstGeom prst="rect">
            <a:avLst/>
          </a:prstGeom>
        </p:spPr>
        <p:txBody>
          <a:bodyPr>
            <a:normAutofit/>
          </a:bodyPr>
          <a:lstStyle>
            <a:lvl1pPr marL="285750" indent="-285750" algn="just">
              <a:buFont typeface="Arial" panose="020B0604020202020204" pitchFamily="34" charset="0"/>
              <a:buChar char="‒"/>
              <a:defRPr sz="1400" b="0">
                <a:solidFill>
                  <a:schemeClr val="tx1"/>
                </a:solidFill>
              </a:defRPr>
            </a:lvl1pPr>
          </a:lstStyle>
          <a:p>
            <a:pPr lvl="0"/>
            <a:r>
              <a:rPr lang="en-US" dirty="0"/>
              <a:t>Address the research approach in 2-4 bullet points</a:t>
            </a:r>
          </a:p>
          <a:p>
            <a:pPr lvl="0"/>
            <a:r>
              <a:rPr lang="en-US" dirty="0"/>
              <a:t>Only if needed: Give a ~175 word detailed explanation and/or additional description of figure if needed in the PowerPoint Notes section</a:t>
            </a:r>
          </a:p>
        </p:txBody>
      </p:sp>
      <p:pic>
        <p:nvPicPr>
          <p:cNvPr id="48" name="Picture 9" descr="horizontal-logo-green-text.jpg"/>
          <p:cNvPicPr>
            <a:picLocks noChangeAspect="1"/>
          </p:cNvPicPr>
          <p:nvPr userDrawn="1"/>
        </p:nvPicPr>
        <p:blipFill>
          <a:blip r:embed="rId3" cstate="print"/>
          <a:srcRect/>
          <a:stretch>
            <a:fillRect/>
          </a:stretch>
        </p:blipFill>
        <p:spPr bwMode="auto">
          <a:xfrm>
            <a:off x="457200" y="6354776"/>
            <a:ext cx="2438400" cy="407987"/>
          </a:xfrm>
          <a:prstGeom prst="rect">
            <a:avLst/>
          </a:prstGeom>
          <a:noFill/>
          <a:ln w="9525">
            <a:noFill/>
            <a:miter lim="800000"/>
            <a:headEnd/>
            <a:tailEnd/>
          </a:ln>
        </p:spPr>
      </p:pic>
      <p:pic>
        <p:nvPicPr>
          <p:cNvPr id="49" name="Picture 48" descr="EES_Logo2015.jpg"/>
          <p:cNvPicPr>
            <a:picLocks noChangeAspect="1"/>
          </p:cNvPicPr>
          <p:nvPr userDrawn="1"/>
        </p:nvPicPr>
        <p:blipFill>
          <a:blip r:embed="rId4" cstate="print"/>
          <a:stretch>
            <a:fillRect/>
          </a:stretch>
        </p:blipFill>
        <p:spPr>
          <a:xfrm>
            <a:off x="6705600" y="6323281"/>
            <a:ext cx="1351650" cy="365760"/>
          </a:xfrm>
          <a:prstGeom prst="rect">
            <a:avLst/>
          </a:prstGeom>
        </p:spPr>
      </p:pic>
      <p:pic>
        <p:nvPicPr>
          <p:cNvPr id="50" name="Picture 49" descr="Berkeley_Lab_Logo_Small.png"/>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8077200" y="6248400"/>
            <a:ext cx="762000" cy="593313"/>
          </a:xfrm>
          <a:prstGeom prst="rect">
            <a:avLst/>
          </a:prstGeom>
        </p:spPr>
      </p:pic>
      <p:sp>
        <p:nvSpPr>
          <p:cNvPr id="52" name="Picture Placeholder 51"/>
          <p:cNvSpPr>
            <a:spLocks noGrp="1"/>
          </p:cNvSpPr>
          <p:nvPr>
            <p:ph type="pic" sz="quarter" idx="36" hasCustomPrompt="1"/>
          </p:nvPr>
        </p:nvSpPr>
        <p:spPr>
          <a:xfrm>
            <a:off x="3387725" y="6323013"/>
            <a:ext cx="3187700" cy="439737"/>
          </a:xfrm>
          <a:prstGeom prst="rect">
            <a:avLst/>
          </a:prstGeom>
        </p:spPr>
        <p:txBody>
          <a:bodyPr/>
          <a:lstStyle>
            <a:lvl1pPr>
              <a:defRPr sz="1100">
                <a:solidFill>
                  <a:srgbClr val="E86E25"/>
                </a:solidFill>
              </a:defRPr>
            </a:lvl1pPr>
          </a:lstStyle>
          <a:p>
            <a:pPr lvl="0"/>
            <a:r>
              <a:rPr lang="en-US" dirty="0"/>
              <a:t>Optional - additional logos here (project logo, collaborators, etc.)</a:t>
            </a:r>
          </a:p>
        </p:txBody>
      </p:sp>
    </p:spTree>
    <p:extLst>
      <p:ext uri="{BB962C8B-B14F-4D97-AF65-F5344CB8AC3E}">
        <p14:creationId xmlns:p14="http://schemas.microsoft.com/office/powerpoint/2010/main" val="2542556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atershed Function SF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366486" y="-4627"/>
            <a:ext cx="8392886" cy="708660"/>
          </a:xfrm>
          <a:prstGeom prst="rect">
            <a:avLst/>
          </a:prstGeom>
          <a:noFill/>
          <a:ln w="9525">
            <a:noFill/>
            <a:miter lim="800000"/>
            <a:headEnd/>
            <a:tailEnd/>
          </a:ln>
        </p:spPr>
        <p:txBody>
          <a:bodyPr anchor="ctr"/>
          <a:lstStyle>
            <a:lvl1pPr>
              <a:defRPr b="1" baseline="0">
                <a:solidFill>
                  <a:srgbClr val="008000"/>
                </a:solidFill>
              </a:defRPr>
            </a:lvl1pPr>
          </a:lstStyle>
          <a:p>
            <a:pPr lvl="0"/>
            <a:r>
              <a:rPr lang="en-US" dirty="0"/>
              <a:t>Title</a:t>
            </a:r>
          </a:p>
        </p:txBody>
      </p:sp>
      <p:pic>
        <p:nvPicPr>
          <p:cNvPr id="48" name="Picture 9" descr="horizontal-logo-green-text.jpg"/>
          <p:cNvPicPr>
            <a:picLocks noChangeAspect="1"/>
          </p:cNvPicPr>
          <p:nvPr userDrawn="1"/>
        </p:nvPicPr>
        <p:blipFill>
          <a:blip r:embed="rId3" cstate="print"/>
          <a:srcRect/>
          <a:stretch>
            <a:fillRect/>
          </a:stretch>
        </p:blipFill>
        <p:spPr bwMode="auto">
          <a:xfrm>
            <a:off x="457200" y="6354776"/>
            <a:ext cx="2438400" cy="407987"/>
          </a:xfrm>
          <a:prstGeom prst="rect">
            <a:avLst/>
          </a:prstGeom>
          <a:noFill/>
          <a:ln w="9525">
            <a:noFill/>
            <a:miter lim="800000"/>
            <a:headEnd/>
            <a:tailEnd/>
          </a:ln>
        </p:spPr>
      </p:pic>
      <p:pic>
        <p:nvPicPr>
          <p:cNvPr id="49" name="Picture 48" descr="EES_Logo2015.jpg"/>
          <p:cNvPicPr>
            <a:picLocks noChangeAspect="1"/>
          </p:cNvPicPr>
          <p:nvPr userDrawn="1"/>
        </p:nvPicPr>
        <p:blipFill>
          <a:blip r:embed="rId4" cstate="print"/>
          <a:stretch>
            <a:fillRect/>
          </a:stretch>
        </p:blipFill>
        <p:spPr>
          <a:xfrm>
            <a:off x="6705600" y="6323281"/>
            <a:ext cx="1351650" cy="365760"/>
          </a:xfrm>
          <a:prstGeom prst="rect">
            <a:avLst/>
          </a:prstGeom>
        </p:spPr>
      </p:pic>
      <p:pic>
        <p:nvPicPr>
          <p:cNvPr id="50" name="Picture 49" descr="Berkeley_Lab_Logo_Small.png"/>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8077200" y="6248400"/>
            <a:ext cx="762000" cy="593313"/>
          </a:xfrm>
          <a:prstGeom prst="rect">
            <a:avLst/>
          </a:prstGeom>
        </p:spPr>
      </p:pic>
      <p:pic>
        <p:nvPicPr>
          <p:cNvPr id="15" name="Picture 14" descr="ERSP_2010(SBR)-logo.png"/>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3113679" y="6294120"/>
            <a:ext cx="548640" cy="536473"/>
          </a:xfrm>
          <a:prstGeom prst="rect">
            <a:avLst/>
          </a:prstGeom>
        </p:spPr>
      </p:pic>
      <p:pic>
        <p:nvPicPr>
          <p:cNvPr id="16" name="Picture 2"/>
          <p:cNvPicPr>
            <a:picLocks noChangeAspect="1" noChangeArrowheads="1"/>
          </p:cNvPicPr>
          <p:nvPr userDrawn="1"/>
        </p:nvPicPr>
        <p:blipFill>
          <a:blip r:embed="rId7">
            <a:extLst>
              <a:ext uri="{28A0092B-C50C-407E-A947-70E740481C1C}">
                <a14:useLocalDpi xmlns:a14="http://schemas.microsoft.com/office/drawing/2010/main"/>
              </a:ext>
            </a:extLst>
          </a:blip>
          <a:stretch>
            <a:fillRect/>
          </a:stretch>
        </p:blipFill>
        <p:spPr bwMode="auto">
          <a:xfrm>
            <a:off x="5960576" y="6293639"/>
            <a:ext cx="548640" cy="524054"/>
          </a:xfrm>
          <a:prstGeom prst="rect">
            <a:avLst/>
          </a:prstGeom>
          <a:noFill/>
          <a:extLst>
            <a:ext uri="{909E8E84-426E-40dd-AFC4-6F175D3DCCD1}">
              <a14:hiddenFill xmlns="" xmlns:a14="http://schemas.microsoft.com/office/drawing/2010/main">
                <a:solidFill>
                  <a:srgbClr val="FFFFFF"/>
                </a:solidFill>
              </a14:hiddenFill>
            </a:ext>
          </a:extLst>
        </p:spPr>
      </p:pic>
      <p:sp>
        <p:nvSpPr>
          <p:cNvPr id="21" name="Content Placeholder 10"/>
          <p:cNvSpPr>
            <a:spLocks noGrp="1"/>
          </p:cNvSpPr>
          <p:nvPr>
            <p:ph sz="quarter" idx="31" hasCustomPrompt="1"/>
          </p:nvPr>
        </p:nvSpPr>
        <p:spPr>
          <a:xfrm>
            <a:off x="4572000" y="762798"/>
            <a:ext cx="4532604" cy="2652919"/>
          </a:xfrm>
          <a:prstGeom prst="rect">
            <a:avLst/>
          </a:prstGeom>
        </p:spPr>
        <p:txBody>
          <a:bodyPr/>
          <a:lstStyle>
            <a:lvl1pPr>
              <a:defRPr sz="1800" b="0" baseline="0">
                <a:solidFill>
                  <a:srgbClr val="008000"/>
                </a:solidFill>
              </a:defRPr>
            </a:lvl1pPr>
            <a:lvl2pPr>
              <a:defRPr sz="1400"/>
            </a:lvl2pPr>
          </a:lstStyle>
          <a:p>
            <a:pPr lvl="0"/>
            <a:r>
              <a:rPr lang="en-US" dirty="0"/>
              <a:t>Image and caption</a:t>
            </a:r>
          </a:p>
          <a:p>
            <a:pPr lvl="0"/>
            <a:r>
              <a:rPr lang="en-US" dirty="0"/>
              <a:t>- Visually compelling figure(s) to explain the research</a:t>
            </a:r>
          </a:p>
          <a:p>
            <a:pPr lvl="0"/>
            <a:r>
              <a:rPr lang="en-US" dirty="0"/>
              <a:t>- Include legends and descriptive caption                     - DOE has the right to use published journal images per contractual funding agreements</a:t>
            </a:r>
          </a:p>
          <a:p>
            <a:pPr lvl="1"/>
            <a:endParaRPr lang="en-US" dirty="0"/>
          </a:p>
        </p:txBody>
      </p:sp>
      <p:sp>
        <p:nvSpPr>
          <p:cNvPr id="22" name="Text Placeholder 30"/>
          <p:cNvSpPr>
            <a:spLocks noGrp="1"/>
          </p:cNvSpPr>
          <p:nvPr>
            <p:ph type="body" sz="quarter" idx="26" hasCustomPrompt="1"/>
          </p:nvPr>
        </p:nvSpPr>
        <p:spPr>
          <a:xfrm>
            <a:off x="366486" y="5764793"/>
            <a:ext cx="8392886" cy="477460"/>
          </a:xfrm>
          <a:prstGeom prst="rect">
            <a:avLst/>
          </a:prstGeom>
        </p:spPr>
        <p:txBody>
          <a:bodyPr anchor="ctr">
            <a:noAutofit/>
          </a:bodyPr>
          <a:lstStyle>
            <a:lvl1pPr algn="ctr">
              <a:lnSpc>
                <a:spcPts val="1000"/>
              </a:lnSpc>
              <a:spcBef>
                <a:spcPts val="0"/>
              </a:spcBef>
              <a:defRPr sz="1000" b="0"/>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23" name="Text Placeholder 23"/>
          <p:cNvSpPr>
            <a:spLocks noGrp="1"/>
          </p:cNvSpPr>
          <p:nvPr>
            <p:ph type="body" sz="quarter" idx="30" hasCustomPrompt="1"/>
          </p:nvPr>
        </p:nvSpPr>
        <p:spPr>
          <a:xfrm>
            <a:off x="0" y="1059206"/>
            <a:ext cx="4627515" cy="2356511"/>
          </a:xfrm>
          <a:prstGeom prst="rect">
            <a:avLst/>
          </a:prstGeom>
        </p:spPr>
        <p:txBody>
          <a:bodyPr/>
          <a:lstStyle>
            <a:lvl1pPr marL="228600" algn="just">
              <a:defRPr sz="1600" b="0">
                <a:solidFill>
                  <a:schemeClr val="tx1"/>
                </a:solidFill>
              </a:defRPr>
            </a:lvl1pPr>
          </a:lstStyle>
          <a:p>
            <a:pPr lvl="0"/>
            <a:r>
              <a:rPr lang="en-US" dirty="0"/>
              <a:t>50 words or less</a:t>
            </a:r>
          </a:p>
        </p:txBody>
      </p:sp>
      <p:sp>
        <p:nvSpPr>
          <p:cNvPr id="24" name="Text Placeholder 23"/>
          <p:cNvSpPr>
            <a:spLocks noGrp="1"/>
          </p:cNvSpPr>
          <p:nvPr>
            <p:ph type="body" sz="quarter" idx="34" hasCustomPrompt="1"/>
          </p:nvPr>
        </p:nvSpPr>
        <p:spPr>
          <a:xfrm>
            <a:off x="0" y="3730751"/>
            <a:ext cx="4627515" cy="2034041"/>
          </a:xfrm>
          <a:prstGeom prst="rect">
            <a:avLst/>
          </a:prstGeom>
        </p:spPr>
        <p:txBody>
          <a:bodyPr/>
          <a:lstStyle>
            <a:lvl1pPr marL="228600" algn="just">
              <a:defRPr sz="1600" b="0">
                <a:solidFill>
                  <a:schemeClr val="tx1"/>
                </a:solidFill>
              </a:defRPr>
            </a:lvl1pPr>
          </a:lstStyle>
          <a:p>
            <a:pPr lvl="0"/>
            <a:r>
              <a:rPr lang="en-US" dirty="0"/>
              <a:t>50 words or less. Importance, relevance, or intriguing component of the finding to the field</a:t>
            </a:r>
          </a:p>
        </p:txBody>
      </p:sp>
      <p:sp>
        <p:nvSpPr>
          <p:cNvPr id="25" name="Text Placeholder 34"/>
          <p:cNvSpPr>
            <a:spLocks noGrp="1"/>
          </p:cNvSpPr>
          <p:nvPr>
            <p:ph type="body" sz="quarter" idx="35" hasCustomPrompt="1"/>
          </p:nvPr>
        </p:nvSpPr>
        <p:spPr>
          <a:xfrm>
            <a:off x="4572000" y="3730752"/>
            <a:ext cx="4627515" cy="2034041"/>
          </a:xfrm>
          <a:prstGeom prst="rect">
            <a:avLst/>
          </a:prstGeom>
        </p:spPr>
        <p:txBody>
          <a:bodyPr>
            <a:normAutofit/>
          </a:bodyPr>
          <a:lstStyle>
            <a:lvl1pPr marL="285750" indent="-285750" algn="just">
              <a:buFont typeface="Arial" panose="020B0604020202020204" pitchFamily="34" charset="0"/>
              <a:buChar char="‒"/>
              <a:defRPr sz="1400" b="0">
                <a:solidFill>
                  <a:schemeClr val="tx1"/>
                </a:solidFill>
              </a:defRPr>
            </a:lvl1pPr>
          </a:lstStyle>
          <a:p>
            <a:pPr lvl="0"/>
            <a:r>
              <a:rPr lang="en-US" dirty="0"/>
              <a:t>Address the research approach in 2-4 bullet points</a:t>
            </a:r>
          </a:p>
          <a:p>
            <a:pPr lvl="0"/>
            <a:r>
              <a:rPr lang="en-US" dirty="0"/>
              <a:t>Only if needed: Give a ~175 word detailed explanation and/or additional description of figure if needed in the PowerPoint Notes section</a:t>
            </a:r>
          </a:p>
        </p:txBody>
      </p:sp>
      <p:sp>
        <p:nvSpPr>
          <p:cNvPr id="26" name="Text Placeholder 2"/>
          <p:cNvSpPr>
            <a:spLocks noGrp="1"/>
          </p:cNvSpPr>
          <p:nvPr>
            <p:ph type="body" sz="quarter" idx="36" hasCustomPrompt="1"/>
          </p:nvPr>
        </p:nvSpPr>
        <p:spPr>
          <a:xfrm>
            <a:off x="3662319" y="6260098"/>
            <a:ext cx="2298257" cy="557595"/>
          </a:xfrm>
          <a:prstGeom prst="rect">
            <a:avLst/>
          </a:prstGeom>
        </p:spPr>
        <p:txBody>
          <a:bodyPr/>
          <a:lstStyle>
            <a:lvl1pPr>
              <a:defRPr sz="1000" baseline="0"/>
            </a:lvl1pPr>
          </a:lstStyle>
          <a:p>
            <a:pPr lvl="0"/>
            <a:r>
              <a:rPr lang="en-US" dirty="0"/>
              <a:t>Data available at (DOI):</a:t>
            </a:r>
          </a:p>
        </p:txBody>
      </p:sp>
    </p:spTree>
    <p:extLst>
      <p:ext uri="{BB962C8B-B14F-4D97-AF65-F5344CB8AC3E}">
        <p14:creationId xmlns:p14="http://schemas.microsoft.com/office/powerpoint/2010/main" val="37246304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0634342"/>
      </p:ext>
    </p:extLst>
  </p:cSld>
  <p:clrMap bg1="lt1" tx1="dk1" bg2="lt2" tx2="dk2" accent1="accent1" accent2="accent2" accent3="accent3" accent4="accent4" accent5="accent5" accent6="accent6" hlink="hlink" folHlink="folHlink"/>
  <p:sldLayoutIdLst>
    <p:sldLayoutId id="2147483686" r:id="rId1"/>
    <p:sldLayoutId id="2147483687" r:id="rId2"/>
  </p:sldLayoutIdLst>
  <p:hf hdr="0" dt="0"/>
  <p:txStyles>
    <p:titleStyle>
      <a:lvl1pPr algn="ctr" rtl="0" eaLnBrk="1" fontAlgn="base" hangingPunct="1">
        <a:spcBef>
          <a:spcPct val="0"/>
        </a:spcBef>
        <a:spcAft>
          <a:spcPct val="0"/>
        </a:spcAft>
        <a:defRPr sz="2400" kern="1200">
          <a:solidFill>
            <a:srgbClr val="008000"/>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4818570"/>
      </p:ext>
    </p:extLst>
  </p:cSld>
  <p:clrMap bg1="lt1" tx1="dk1" bg2="lt2" tx2="dk2" accent1="accent1" accent2="accent2" accent3="accent3" accent4="accent4" accent5="accent5" accent6="accent6" hlink="hlink" folHlink="folHlink"/>
  <p:sldLayoutIdLst>
    <p:sldLayoutId id="2147483689" r:id="rId1"/>
    <p:sldLayoutId id="2147483690" r:id="rId2"/>
  </p:sldLayoutIdLst>
  <p:hf hdr="0" dt="0"/>
  <p:txStyles>
    <p:titleStyle>
      <a:lvl1pPr algn="ctr" rtl="0" eaLnBrk="1" fontAlgn="base" hangingPunct="1">
        <a:spcBef>
          <a:spcPct val="0"/>
        </a:spcBef>
        <a:spcAft>
          <a:spcPct val="0"/>
        </a:spcAft>
        <a:defRPr sz="2400" kern="1200">
          <a:solidFill>
            <a:srgbClr val="008000"/>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 Placeholder 21"/>
          <p:cNvSpPr txBox="1">
            <a:spLocks/>
          </p:cNvSpPr>
          <p:nvPr userDrawn="1"/>
        </p:nvSpPr>
        <p:spPr>
          <a:xfrm>
            <a:off x="4572000" y="3429000"/>
            <a:ext cx="4627515" cy="278130"/>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Research Details</a:t>
            </a:r>
          </a:p>
        </p:txBody>
      </p:sp>
      <p:sp>
        <p:nvSpPr>
          <p:cNvPr id="6" name="Text Placeholder 21"/>
          <p:cNvSpPr txBox="1">
            <a:spLocks/>
          </p:cNvSpPr>
          <p:nvPr userDrawn="1"/>
        </p:nvSpPr>
        <p:spPr>
          <a:xfrm>
            <a:off x="0" y="3429000"/>
            <a:ext cx="4627515" cy="274638"/>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Significance and Impact</a:t>
            </a:r>
          </a:p>
        </p:txBody>
      </p:sp>
      <p:sp>
        <p:nvSpPr>
          <p:cNvPr id="7" name="Text Placeholder 21"/>
          <p:cNvSpPr txBox="1">
            <a:spLocks/>
          </p:cNvSpPr>
          <p:nvPr userDrawn="1"/>
        </p:nvSpPr>
        <p:spPr>
          <a:xfrm>
            <a:off x="0" y="762797"/>
            <a:ext cx="4627515" cy="274638"/>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Scientific Achievement</a:t>
            </a:r>
          </a:p>
        </p:txBody>
      </p:sp>
    </p:spTree>
    <p:extLst>
      <p:ext uri="{BB962C8B-B14F-4D97-AF65-F5344CB8AC3E}">
        <p14:creationId xmlns:p14="http://schemas.microsoft.com/office/powerpoint/2010/main" val="846587891"/>
      </p:ext>
    </p:extLst>
  </p:cSld>
  <p:clrMap bg1="lt1" tx1="dk1" bg2="lt2" tx2="dk2" accent1="accent1" accent2="accent2" accent3="accent3" accent4="accent4" accent5="accent5" accent6="accent6" hlink="hlink" folHlink="folHlink"/>
  <p:sldLayoutIdLst>
    <p:sldLayoutId id="2147483692" r:id="rId1"/>
    <p:sldLayoutId id="2147483693" r:id="rId2"/>
  </p:sldLayoutIdLst>
  <p:hf hdr="0" dt="0"/>
  <p:txStyles>
    <p:titleStyle>
      <a:lvl1pPr algn="ctr" rtl="0" eaLnBrk="1" fontAlgn="base" hangingPunct="1">
        <a:spcBef>
          <a:spcPct val="0"/>
        </a:spcBef>
        <a:spcAft>
          <a:spcPct val="0"/>
        </a:spcAft>
        <a:defRPr sz="2400" kern="1200">
          <a:solidFill>
            <a:srgbClr val="008000"/>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CA" sz="2000" dirty="0"/>
              <a:t>Increasing sensitivity of dryland vegetation greenness to precipitation due to rising atmospheric CO</a:t>
            </a:r>
            <a:r>
              <a:rPr lang="en-CA" sz="2000" baseline="-25000" dirty="0"/>
              <a:t>2</a:t>
            </a:r>
            <a:r>
              <a:rPr lang="en-CA" sz="2000" dirty="0"/>
              <a:t>.</a:t>
            </a:r>
            <a:endParaRPr lang="en-US" sz="2000" dirty="0"/>
          </a:p>
        </p:txBody>
      </p:sp>
      <p:sp>
        <p:nvSpPr>
          <p:cNvPr id="10" name="Text Placeholder 9"/>
          <p:cNvSpPr>
            <a:spLocks noGrp="1"/>
          </p:cNvSpPr>
          <p:nvPr>
            <p:ph type="body" sz="quarter" idx="26"/>
          </p:nvPr>
        </p:nvSpPr>
        <p:spPr>
          <a:xfrm>
            <a:off x="94513" y="5178086"/>
            <a:ext cx="3812922" cy="1225915"/>
          </a:xfrm>
        </p:spPr>
        <p:txBody>
          <a:bodyPr/>
          <a:lstStyle/>
          <a:p>
            <a:pPr algn="l">
              <a:lnSpc>
                <a:spcPct val="100000"/>
              </a:lnSpc>
            </a:pPr>
            <a:r>
              <a:rPr lang="en-US" sz="1200" dirty="0"/>
              <a:t>Zhang Y, </a:t>
            </a:r>
            <a:r>
              <a:rPr lang="en-US" sz="1200" dirty="0" err="1"/>
              <a:t>Gentine</a:t>
            </a:r>
            <a:r>
              <a:rPr lang="en-US" sz="1200" dirty="0"/>
              <a:t> P, Luo X, Lian X, Liu Y, Zhou S, Michalak AM, Sun W, Fisher JB, Piao S, Keenan TF (2022) Increasing sensitivity of dryland vegetation greenness to precipitation due to rising atmospheric CO2. Nature Communications, 13, 4875</a:t>
            </a:r>
          </a:p>
        </p:txBody>
      </p:sp>
      <p:sp>
        <p:nvSpPr>
          <p:cNvPr id="11" name="Text Placeholder 10"/>
          <p:cNvSpPr>
            <a:spLocks noGrp="1"/>
          </p:cNvSpPr>
          <p:nvPr>
            <p:ph type="body" sz="quarter" idx="30"/>
          </p:nvPr>
        </p:nvSpPr>
        <p:spPr>
          <a:xfrm>
            <a:off x="3842155" y="1096655"/>
            <a:ext cx="5231702" cy="2207616"/>
          </a:xfrm>
        </p:spPr>
        <p:txBody>
          <a:bodyPr/>
          <a:lstStyle/>
          <a:p>
            <a:pPr marL="119063" indent="-109538">
              <a:buFont typeface="Arial"/>
              <a:buChar char="•"/>
            </a:pPr>
            <a:r>
              <a:rPr lang="en-US" dirty="0"/>
              <a:t>We observe a robust increase in precipitation sensitivity for drylands, and a decrease for wet regions. </a:t>
            </a:r>
          </a:p>
          <a:p>
            <a:pPr marL="119063" indent="-109538">
              <a:buFont typeface="Arial"/>
              <a:buChar char="•"/>
            </a:pPr>
            <a:r>
              <a:rPr lang="en-US" dirty="0"/>
              <a:t>Using model simulations, we show that the contrasting trends between dry and wet regions are caused by elevated atmospheric CO</a:t>
            </a:r>
            <a:r>
              <a:rPr lang="en-US" baseline="-25000" dirty="0"/>
              <a:t>2</a:t>
            </a:r>
            <a:r>
              <a:rPr lang="en-US" dirty="0"/>
              <a:t>.</a:t>
            </a:r>
          </a:p>
          <a:p>
            <a:pPr marL="119063" indent="-109538">
              <a:buFont typeface="Arial"/>
              <a:buChar char="•"/>
            </a:pPr>
            <a:r>
              <a:rPr lang="en-US" dirty="0"/>
              <a:t>In drylands large proportional increases in leaf area under elevated CO</a:t>
            </a:r>
            <a:r>
              <a:rPr lang="en-US" baseline="-25000" dirty="0"/>
              <a:t>2</a:t>
            </a:r>
            <a:r>
              <a:rPr lang="en-US" dirty="0"/>
              <a:t> led to increased sensitivity.</a:t>
            </a:r>
          </a:p>
        </p:txBody>
      </p:sp>
      <p:sp>
        <p:nvSpPr>
          <p:cNvPr id="13" name="Text Placeholder 12"/>
          <p:cNvSpPr>
            <a:spLocks noGrp="1"/>
          </p:cNvSpPr>
          <p:nvPr>
            <p:ph type="body" sz="quarter" idx="34"/>
          </p:nvPr>
        </p:nvSpPr>
        <p:spPr>
          <a:xfrm>
            <a:off x="3774324" y="3394628"/>
            <a:ext cx="5336931" cy="1726433"/>
          </a:xfrm>
        </p:spPr>
        <p:txBody>
          <a:bodyPr/>
          <a:lstStyle/>
          <a:p>
            <a:pPr marL="119063" indent="-109538">
              <a:buFont typeface="Arial"/>
              <a:buChar char="•"/>
            </a:pPr>
            <a:r>
              <a:rPr lang="en-US" dirty="0"/>
              <a:t>Water availability plays a critical role in shaping terrestrial ecosystems, particularly in low- and mid-latitude regions. </a:t>
            </a:r>
          </a:p>
          <a:p>
            <a:pPr marL="119063" indent="-109538">
              <a:buFont typeface="Arial"/>
              <a:buChar char="•"/>
            </a:pPr>
            <a:r>
              <a:rPr lang="en-US" dirty="0"/>
              <a:t>Our results imply a potential decrease in ecosystem stability, and greater impacts of droughts in vulnerable ecosystems under continued global change.</a:t>
            </a:r>
          </a:p>
        </p:txBody>
      </p:sp>
      <p:sp>
        <p:nvSpPr>
          <p:cNvPr id="14" name="Text Placeholder 13"/>
          <p:cNvSpPr>
            <a:spLocks noGrp="1"/>
          </p:cNvSpPr>
          <p:nvPr>
            <p:ph type="body" sz="quarter" idx="35"/>
          </p:nvPr>
        </p:nvSpPr>
        <p:spPr>
          <a:xfrm>
            <a:off x="3817785" y="5183339"/>
            <a:ext cx="5231702" cy="1130305"/>
          </a:xfrm>
        </p:spPr>
        <p:txBody>
          <a:bodyPr>
            <a:noAutofit/>
          </a:bodyPr>
          <a:lstStyle/>
          <a:p>
            <a:pPr marL="9525" indent="0" defTabSz="342900">
              <a:buSzPct val="125000"/>
              <a:buNone/>
              <a:defRPr/>
            </a:pPr>
            <a:r>
              <a:rPr lang="en-US" sz="1600" dirty="0"/>
              <a:t>This analysis uses long-term satellite observations combined with machine learning to examine changes in the sensitivity of vegetation greenness to precipitation over the past four decades.</a:t>
            </a:r>
          </a:p>
        </p:txBody>
      </p:sp>
      <p:pic>
        <p:nvPicPr>
          <p:cNvPr id="16" name="Picture 15"/>
          <p:cNvPicPr>
            <a:picLocks noChangeAspect="1"/>
          </p:cNvPicPr>
          <p:nvPr/>
        </p:nvPicPr>
        <p:blipFill>
          <a:blip r:embed="rId3"/>
          <a:stretch>
            <a:fillRect/>
          </a:stretch>
        </p:blipFill>
        <p:spPr>
          <a:xfrm>
            <a:off x="6055690" y="6281111"/>
            <a:ext cx="455950" cy="479095"/>
          </a:xfrm>
          <a:prstGeom prst="rect">
            <a:avLst/>
          </a:prstGeom>
        </p:spPr>
      </p:pic>
      <p:sp>
        <p:nvSpPr>
          <p:cNvPr id="24" name="Content Placeholder 11"/>
          <p:cNvSpPr txBox="1">
            <a:spLocks/>
          </p:cNvSpPr>
          <p:nvPr/>
        </p:nvSpPr>
        <p:spPr>
          <a:xfrm>
            <a:off x="72202" y="3780572"/>
            <a:ext cx="3702122" cy="1310003"/>
          </a:xfrm>
          <a:prstGeom prst="rect">
            <a:avLst/>
          </a:prstGeom>
        </p:spPr>
        <p:txBody>
          <a:bodyPr/>
          <a:lstStyle>
            <a:lvl1pPr marL="0" indent="0" algn="l" rtl="0" eaLnBrk="1" fontAlgn="base" hangingPunct="1">
              <a:spcBef>
                <a:spcPct val="20000"/>
              </a:spcBef>
              <a:spcAft>
                <a:spcPct val="0"/>
              </a:spcAft>
              <a:buFont typeface="Arial" charset="0"/>
              <a:buNone/>
              <a:defRPr sz="1800" b="0" kern="1200" baseline="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4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400" b="1" dirty="0"/>
              <a:t>Figure. </a:t>
            </a:r>
            <a:r>
              <a:rPr lang="en-US" sz="1400" dirty="0"/>
              <a:t>The trend in NDVI variability caused by precipitation (</a:t>
            </a:r>
            <a:r>
              <a:rPr lang="el-GR" sz="1400" dirty="0"/>
              <a:t>σ𝑁𝐷𝑉𝐼𝑝𝑟𝑒𝑐). σ𝑁𝐷𝑉𝐼𝑝𝑟𝑒𝑐 </a:t>
            </a:r>
            <a:r>
              <a:rPr lang="en-US" sz="1400" dirty="0"/>
              <a:t>is calculated as the standard deviation of the NDVI anomalies contributed by precipitation (𝜃𝑝𝑟𝑒𝑐 × precipitation anomaly) within each 60-month window.</a:t>
            </a:r>
          </a:p>
        </p:txBody>
      </p:sp>
      <p:sp>
        <p:nvSpPr>
          <p:cNvPr id="26" name="Rectangle 25"/>
          <p:cNvSpPr/>
          <p:nvPr/>
        </p:nvSpPr>
        <p:spPr>
          <a:xfrm>
            <a:off x="1849826" y="2898817"/>
            <a:ext cx="443588" cy="852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21"/>
          <p:cNvSpPr txBox="1">
            <a:spLocks/>
          </p:cNvSpPr>
          <p:nvPr/>
        </p:nvSpPr>
        <p:spPr>
          <a:xfrm>
            <a:off x="3879495" y="805752"/>
            <a:ext cx="5786275" cy="274638"/>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Scientific Achievement</a:t>
            </a:r>
          </a:p>
        </p:txBody>
      </p:sp>
      <p:sp>
        <p:nvSpPr>
          <p:cNvPr id="17" name="Text Placeholder 21"/>
          <p:cNvSpPr txBox="1">
            <a:spLocks/>
          </p:cNvSpPr>
          <p:nvPr/>
        </p:nvSpPr>
        <p:spPr>
          <a:xfrm>
            <a:off x="3817785" y="3086039"/>
            <a:ext cx="5786275" cy="274638"/>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Significance and Impact</a:t>
            </a:r>
          </a:p>
        </p:txBody>
      </p:sp>
      <p:sp>
        <p:nvSpPr>
          <p:cNvPr id="18" name="Text Placeholder 21"/>
          <p:cNvSpPr txBox="1">
            <a:spLocks/>
          </p:cNvSpPr>
          <p:nvPr/>
        </p:nvSpPr>
        <p:spPr>
          <a:xfrm>
            <a:off x="3806929" y="4899956"/>
            <a:ext cx="5786275" cy="278130"/>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Research Details</a:t>
            </a:r>
          </a:p>
        </p:txBody>
      </p:sp>
      <p:pic>
        <p:nvPicPr>
          <p:cNvPr id="20" name="Picture 19">
            <a:extLst>
              <a:ext uri="{FF2B5EF4-FFF2-40B4-BE49-F238E27FC236}">
                <a16:creationId xmlns:a16="http://schemas.microsoft.com/office/drawing/2014/main" id="{8E65135B-E6C6-9C41-ADE9-D292A31CD7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66913" y="6310979"/>
            <a:ext cx="829401" cy="483347"/>
          </a:xfrm>
          <a:prstGeom prst="rect">
            <a:avLst/>
          </a:prstGeom>
        </p:spPr>
      </p:pic>
      <p:pic>
        <p:nvPicPr>
          <p:cNvPr id="8" name="Picture 7" descr="A map of the world&#10;&#10;Description automatically generated with medium confidence">
            <a:extLst>
              <a:ext uri="{FF2B5EF4-FFF2-40B4-BE49-F238E27FC236}">
                <a16:creationId xmlns:a16="http://schemas.microsoft.com/office/drawing/2014/main" id="{D28AA107-459B-2A03-BFDF-16F1D7F40AD4}"/>
              </a:ext>
            </a:extLst>
          </p:cNvPr>
          <p:cNvPicPr>
            <a:picLocks noChangeAspect="1"/>
          </p:cNvPicPr>
          <p:nvPr/>
        </p:nvPicPr>
        <p:blipFill rotWithShape="1">
          <a:blip r:embed="rId5"/>
          <a:srcRect l="4634" t="9791" r="11765"/>
          <a:stretch/>
        </p:blipFill>
        <p:spPr>
          <a:xfrm>
            <a:off x="1111" y="935189"/>
            <a:ext cx="3702121" cy="2038280"/>
          </a:xfrm>
          <a:prstGeom prst="rect">
            <a:avLst/>
          </a:prstGeom>
        </p:spPr>
      </p:pic>
      <p:pic>
        <p:nvPicPr>
          <p:cNvPr id="12" name="Picture 11" descr="A map of the world&#10;&#10;Description automatically generated with medium confidence">
            <a:extLst>
              <a:ext uri="{FF2B5EF4-FFF2-40B4-BE49-F238E27FC236}">
                <a16:creationId xmlns:a16="http://schemas.microsoft.com/office/drawing/2014/main" id="{9FA4C46E-80ED-D305-E28F-D6881694A9BD}"/>
              </a:ext>
            </a:extLst>
          </p:cNvPr>
          <p:cNvPicPr>
            <a:picLocks noChangeAspect="1"/>
          </p:cNvPicPr>
          <p:nvPr/>
        </p:nvPicPr>
        <p:blipFill rotWithShape="1">
          <a:blip r:embed="rId5"/>
          <a:srcRect l="88299" t="9791"/>
          <a:stretch/>
        </p:blipFill>
        <p:spPr>
          <a:xfrm rot="5400000">
            <a:off x="1158542" y="2530987"/>
            <a:ext cx="909473" cy="1775224"/>
          </a:xfrm>
          <a:prstGeom prst="rect">
            <a:avLst/>
          </a:prstGeom>
        </p:spPr>
      </p:pic>
    </p:spTree>
    <p:extLst>
      <p:ext uri="{BB962C8B-B14F-4D97-AF65-F5344CB8AC3E}">
        <p14:creationId xmlns:p14="http://schemas.microsoft.com/office/powerpoint/2010/main" val="926026992"/>
      </p:ext>
    </p:extLst>
  </p:cSld>
  <p:clrMapOvr>
    <a:masterClrMapping/>
  </p:clrMapOvr>
</p:sld>
</file>

<file path=ppt/theme/theme1.xml><?xml version="1.0" encoding="utf-8"?>
<a:theme xmlns:a="http://schemas.openxmlformats.org/drawingml/2006/main" name="Other EESA Highlights (not DOE-S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OE-SC EESA Highligh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Horizonal Img_DOE-SC EESA Highligh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3537</TotalTime>
  <Words>241</Words>
  <Application>Microsoft Macintosh PowerPoint</Application>
  <PresentationFormat>On-screen Show (4:3)</PresentationFormat>
  <Paragraphs>13</Paragraphs>
  <Slides>1</Slides>
  <Notes>1</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1</vt:i4>
      </vt:variant>
    </vt:vector>
  </HeadingPairs>
  <TitlesOfParts>
    <vt:vector size="6" baseType="lpstr">
      <vt:lpstr>Arial</vt:lpstr>
      <vt:lpstr>Calibri</vt:lpstr>
      <vt:lpstr>Other EESA Highlights (not DOE-SC)</vt:lpstr>
      <vt:lpstr>DOE-SC EESA Highlights</vt:lpstr>
      <vt:lpstr>Horizonal Img_DOE-SC EESA Highlights</vt:lpstr>
      <vt:lpstr>Increasing sensitivity of dryland vegetation greenness to precipitation due to rising atmospheric CO2.</vt:lpstr>
    </vt:vector>
  </TitlesOfParts>
  <Company>LBNL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Maryann Villavert</dc:creator>
  <cp:lastModifiedBy>Trevor Keenan</cp:lastModifiedBy>
  <cp:revision>209</cp:revision>
  <dcterms:created xsi:type="dcterms:W3CDTF">2016-02-10T19:06:12Z</dcterms:created>
  <dcterms:modified xsi:type="dcterms:W3CDTF">2022-10-08T00:01:40Z</dcterms:modified>
</cp:coreProperties>
</file>