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6284"/>
    <a:srgbClr val="2D4059"/>
    <a:srgbClr val="5D8BBC"/>
    <a:srgbClr val="555657"/>
    <a:srgbClr val="BCE0F7"/>
    <a:srgbClr val="549A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18"/>
    <p:restoredTop sz="79395"/>
  </p:normalViewPr>
  <p:slideViewPr>
    <p:cSldViewPr snapToGrid="0">
      <p:cViewPr varScale="1">
        <p:scale>
          <a:sx n="97" d="100"/>
          <a:sy n="97" d="100"/>
        </p:scale>
        <p:origin x="16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47E5FF-03D5-3A45-B164-E902DBD208C5}" type="datetimeFigureOut">
              <a:rPr lang="en-US" smtClean="0"/>
              <a:t>8/30/23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D660C9-D211-9C4F-9AF9-B1301D5A8792}" type="slidenum">
              <a:rPr lang="en-US" smtClean="0"/>
              <a:t>‹#›</a:t>
            </a:fld>
            <a:endParaRPr lang="en-US"/>
          </a:p>
        </p:txBody>
      </p:sp>
    </p:spTree>
    <p:extLst>
      <p:ext uri="{BB962C8B-B14F-4D97-AF65-F5344CB8AC3E}">
        <p14:creationId xmlns:p14="http://schemas.microsoft.com/office/powerpoint/2010/main" val="413584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Science	</a:t>
            </a:r>
          </a:p>
          <a:p>
            <a:endParaRPr lang="en-US" dirty="0"/>
          </a:p>
          <a:p>
            <a:r>
              <a:rPr lang="en-US" dirty="0"/>
              <a:t>PCMDI Scientists and colleagues at University of Leeds have identified biases in previously published estimates of aerosol radiative forcing in climate models, produced corrected estimates across a suite of climate models, and provided code for the scientific community to also compute them. In addition, the team made explicit the quantitative links between several methods of quantifying aerosol radiative forcing. </a:t>
            </a:r>
          </a:p>
          <a:p>
            <a:endParaRPr lang="en-US" dirty="0"/>
          </a:p>
          <a:p>
            <a:r>
              <a:rPr lang="en-US" dirty="0"/>
              <a:t>The Impact</a:t>
            </a:r>
          </a:p>
          <a:p>
            <a:endParaRPr lang="en-US" dirty="0"/>
          </a:p>
          <a:p>
            <a:r>
              <a:rPr lang="en-US" dirty="0"/>
              <a:t>The primary uncertainty in how strongly Earth's climate has been perturbed by human activities comes from the unknown radiative impact of aerosol changes. Accurately quantifying these forcings is important, and the team discovered errors in previous calculations. Most notably, the direct radiative forcing from absorbing aerosols averaged across CMIP6 models is more than 40% larger than previously estimated. Model-to-model differences in aerosol radiative forcing are particularly large and come from both aerosol direct and indirect components, each of which has competing contributions from changes in scattering and absorption of SW radiation. </a:t>
            </a:r>
          </a:p>
          <a:p>
            <a:endParaRPr lang="en-US" dirty="0"/>
          </a:p>
          <a:p>
            <a:r>
              <a:rPr lang="en-US" dirty="0"/>
              <a:t>Summary</a:t>
            </a:r>
          </a:p>
          <a:p>
            <a:endParaRPr lang="en-US" dirty="0"/>
          </a:p>
          <a:p>
            <a:r>
              <a:rPr lang="en-US" dirty="0"/>
              <a:t>Uncertainty in the effective radiative forcing (ERF) of climate primarily arises from the unknown contribution of aerosols, which impact radiative fluxes directly and through modifying cloud properties. Climate model simulations with fixed sea surface temperatures but perturbed atmospheric aerosol loadings allow for an estimate of how strongly the planet's radiative energy budget has been perturbed by the increase in aerosols since pre-industrial times. The approximate partial radiative perturbation (APRP) technique further decomposes the contributions to the direct forcing due to aerosol scattering and absorption and to the indirect forcing due to aerosol-induced changes in cloud scattering, amount, and absorption, as well as the effects of aerosols on surface albedo. Here we evaluate previously published APRP-derived estimates of aerosol effective radiative forcings from these simulations conducted in the sixth phase of the Coupled Model Intercomparison Project (CMIP6) and find that they are biased as a result of two large coding errors that – in most cases – fortuitously compensate. The most notable exception is the direct radiative forcing from absorbing aerosols, which is more than 40 % larger averaged across CMIP6 models in the present study. Correcting these biases eliminates the residuals and leads to better agreement with benchmark estimates derived from double calls to the radiation code. The APRP method – when properly implemented – remains a highly accurate and efficient technique for diagnosing aerosol ERF in cases where double radiation calls are not available, and in all cases it provides quantification of the individual contributors to the ERF that are highly useful but not otherwise available.</a:t>
            </a:r>
          </a:p>
          <a:p>
            <a:endParaRPr lang="en-US" dirty="0"/>
          </a:p>
          <a:p>
            <a:endParaRPr lang="en-US" dirty="0"/>
          </a:p>
        </p:txBody>
      </p:sp>
      <p:sp>
        <p:nvSpPr>
          <p:cNvPr id="4" name="Slide Number Placeholder 3"/>
          <p:cNvSpPr>
            <a:spLocks noGrp="1"/>
          </p:cNvSpPr>
          <p:nvPr>
            <p:ph type="sldNum" sz="quarter" idx="5"/>
          </p:nvPr>
        </p:nvSpPr>
        <p:spPr/>
        <p:txBody>
          <a:bodyPr/>
          <a:lstStyle/>
          <a:p>
            <a:fld id="{35D660C9-D211-9C4F-9AF9-B1301D5A8792}" type="slidenum">
              <a:rPr lang="en-US" smtClean="0"/>
              <a:t>1</a:t>
            </a:fld>
            <a:endParaRPr lang="en-US"/>
          </a:p>
        </p:txBody>
      </p:sp>
    </p:spTree>
    <p:extLst>
      <p:ext uri="{BB962C8B-B14F-4D97-AF65-F5344CB8AC3E}">
        <p14:creationId xmlns:p14="http://schemas.microsoft.com/office/powerpoint/2010/main" val="117594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FEE4A0-DA22-B9C3-B8B4-9B26AD47A817}"/>
              </a:ext>
            </a:extLst>
          </p:cNvPr>
          <p:cNvSpPr/>
          <p:nvPr userDrawn="1"/>
        </p:nvSpPr>
        <p:spPr>
          <a:xfrm>
            <a:off x="1" y="6213473"/>
            <a:ext cx="10654747" cy="644527"/>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0186069-F076-2D37-9828-5FDDE69766B0}"/>
              </a:ext>
            </a:extLst>
          </p:cNvPr>
          <p:cNvSpPr/>
          <p:nvPr userDrawn="1"/>
        </p:nvSpPr>
        <p:spPr>
          <a:xfrm>
            <a:off x="0" y="14736"/>
            <a:ext cx="12192000" cy="955291"/>
          </a:xfrm>
          <a:prstGeom prst="rect">
            <a:avLst/>
          </a:prstGeom>
          <a:solidFill>
            <a:srgbClr val="2D4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28CC64AF-240B-8092-859C-ECAF7C7A5B0A}"/>
              </a:ext>
            </a:extLst>
          </p:cNvPr>
          <p:cNvSpPr/>
          <p:nvPr userDrawn="1"/>
        </p:nvSpPr>
        <p:spPr>
          <a:xfrm>
            <a:off x="10377938" y="6181572"/>
            <a:ext cx="709955" cy="709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C Logos | U.S. DOE Office of Science (SC)">
            <a:extLst>
              <a:ext uri="{FF2B5EF4-FFF2-40B4-BE49-F238E27FC236}">
                <a16:creationId xmlns:a16="http://schemas.microsoft.com/office/drawing/2014/main" id="{4DE1D5AB-E320-1E35-9E2F-6A9B36AF896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6294956"/>
            <a:ext cx="2969250" cy="498354"/>
          </a:xfrm>
          <a:prstGeom prst="rect">
            <a:avLst/>
          </a:prstGeom>
          <a:noFill/>
          <a:extLst>
            <a:ext uri="{909E8E84-426E-40DD-AFC4-6F175D3DCCD1}">
              <a14:hiddenFill xmlns:a14="http://schemas.microsoft.com/office/drawing/2010/main">
                <a:solidFill>
                  <a:srgbClr val="FFFFFF"/>
                </a:solidFill>
              </a14:hiddenFill>
            </a:ext>
          </a:extLst>
        </p:spPr>
      </p:pic>
      <p:sp>
        <p:nvSpPr>
          <p:cNvPr id="15" name="Text Placeholder 14">
            <a:extLst>
              <a:ext uri="{FF2B5EF4-FFF2-40B4-BE49-F238E27FC236}">
                <a16:creationId xmlns:a16="http://schemas.microsoft.com/office/drawing/2014/main" id="{B34C7779-5143-21CE-FA35-ACD1CDF425BE}"/>
              </a:ext>
            </a:extLst>
          </p:cNvPr>
          <p:cNvSpPr>
            <a:spLocks noGrp="1"/>
          </p:cNvSpPr>
          <p:nvPr userDrawn="1">
            <p:ph type="body" sz="quarter" idx="10"/>
          </p:nvPr>
        </p:nvSpPr>
        <p:spPr>
          <a:xfrm>
            <a:off x="0" y="12739"/>
            <a:ext cx="12192000" cy="957289"/>
          </a:xfrm>
        </p:spPr>
        <p:txBody>
          <a:bodyPr anchor="ctr"/>
          <a:lstStyle>
            <a:lvl1pPr marL="0" indent="0" algn="ctr">
              <a:buNone/>
              <a:defRPr b="1">
                <a:solidFill>
                  <a:schemeClr val="bg1"/>
                </a:solidFill>
              </a:defRPr>
            </a:lvl1pPr>
            <a:lvl5pPr marL="1828800" indent="0">
              <a:buNone/>
              <a:defRPr/>
            </a:lvl5pPr>
          </a:lstStyle>
          <a:p>
            <a:pPr lvl="0"/>
            <a:endParaRPr lang="en-US" dirty="0"/>
          </a:p>
        </p:txBody>
      </p:sp>
      <p:pic>
        <p:nvPicPr>
          <p:cNvPr id="1030" name="Picture 6">
            <a:extLst>
              <a:ext uri="{FF2B5EF4-FFF2-40B4-BE49-F238E27FC236}">
                <a16:creationId xmlns:a16="http://schemas.microsoft.com/office/drawing/2014/main" id="{A055F77E-E214-34DD-BC3A-A80EB3981838}"/>
              </a:ext>
            </a:extLst>
          </p:cNvPr>
          <p:cNvPicPr>
            <a:picLocks noChangeAspect="1" noChangeArrowheads="1"/>
          </p:cNvPicPr>
          <p:nvPr userDrawn="1"/>
        </p:nvPicPr>
        <p:blipFill rotWithShape="1">
          <a:blip r:embed="rId3">
            <a:biLevel thresh="25000"/>
            <a:extLst>
              <a:ext uri="{28A0092B-C50C-407E-A947-70E740481C1C}">
                <a14:useLocalDpi xmlns:a14="http://schemas.microsoft.com/office/drawing/2010/main" val="0"/>
              </a:ext>
            </a:extLst>
          </a:blip>
          <a:srcRect/>
          <a:stretch/>
        </p:blipFill>
        <p:spPr bwMode="auto">
          <a:xfrm>
            <a:off x="3481377" y="6316901"/>
            <a:ext cx="2357532" cy="454464"/>
          </a:xfrm>
          <a:prstGeom prst="rect">
            <a:avLst/>
          </a:prstGeom>
          <a:noFill/>
          <a:extLst>
            <a:ext uri="{909E8E84-426E-40DD-AFC4-6F175D3DCCD1}">
              <a14:hiddenFill xmlns:a14="http://schemas.microsoft.com/office/drawing/2010/main">
                <a:solidFill>
                  <a:srgbClr val="FFFFFF"/>
                </a:solidFill>
              </a14:hiddenFill>
            </a:ext>
          </a:extLst>
        </p:spPr>
      </p:pic>
      <p:sp>
        <p:nvSpPr>
          <p:cNvPr id="21" name="Content Placeholder 20">
            <a:extLst>
              <a:ext uri="{FF2B5EF4-FFF2-40B4-BE49-F238E27FC236}">
                <a16:creationId xmlns:a16="http://schemas.microsoft.com/office/drawing/2014/main" id="{C71597FA-8566-9AF9-690D-67DE107126BC}"/>
              </a:ext>
            </a:extLst>
          </p:cNvPr>
          <p:cNvSpPr>
            <a:spLocks noGrp="1"/>
          </p:cNvSpPr>
          <p:nvPr userDrawn="1">
            <p:ph sz="quarter" idx="11"/>
          </p:nvPr>
        </p:nvSpPr>
        <p:spPr>
          <a:xfrm>
            <a:off x="228600" y="1173164"/>
            <a:ext cx="7046843" cy="418402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Picture Placeholder 22">
            <a:extLst>
              <a:ext uri="{FF2B5EF4-FFF2-40B4-BE49-F238E27FC236}">
                <a16:creationId xmlns:a16="http://schemas.microsoft.com/office/drawing/2014/main" id="{55D447D5-7B3B-8FF1-8321-75D254327083}"/>
              </a:ext>
            </a:extLst>
          </p:cNvPr>
          <p:cNvSpPr>
            <a:spLocks noGrp="1"/>
          </p:cNvSpPr>
          <p:nvPr userDrawn="1">
            <p:ph type="pic" sz="quarter" idx="12" hasCustomPrompt="1"/>
          </p:nvPr>
        </p:nvSpPr>
        <p:spPr>
          <a:xfrm>
            <a:off x="7345018" y="1173162"/>
            <a:ext cx="4642196" cy="4999569"/>
          </a:xfrm>
        </p:spPr>
        <p:txBody>
          <a:bodyPr/>
          <a:lstStyle>
            <a:lvl1pPr marL="0" indent="0">
              <a:buNone/>
              <a:defRPr/>
            </a:lvl1pPr>
          </a:lstStyle>
          <a:p>
            <a:r>
              <a:rPr lang="en-US" dirty="0"/>
              <a:t>Figure</a:t>
            </a:r>
          </a:p>
        </p:txBody>
      </p:sp>
      <p:sp>
        <p:nvSpPr>
          <p:cNvPr id="25" name="Text Placeholder 24">
            <a:extLst>
              <a:ext uri="{FF2B5EF4-FFF2-40B4-BE49-F238E27FC236}">
                <a16:creationId xmlns:a16="http://schemas.microsoft.com/office/drawing/2014/main" id="{A6169E90-7E91-3B26-3F25-4158CE351257}"/>
              </a:ext>
            </a:extLst>
          </p:cNvPr>
          <p:cNvSpPr>
            <a:spLocks noGrp="1"/>
          </p:cNvSpPr>
          <p:nvPr userDrawn="1">
            <p:ph type="body" sz="quarter" idx="13" hasCustomPrompt="1"/>
          </p:nvPr>
        </p:nvSpPr>
        <p:spPr>
          <a:xfrm>
            <a:off x="39756" y="5517094"/>
            <a:ext cx="7235687" cy="655637"/>
          </a:xfrm>
          <a:solidFill>
            <a:schemeClr val="accent5">
              <a:lumMod val="20000"/>
              <a:lumOff val="80000"/>
            </a:schemeClr>
          </a:solidFill>
          <a:ln>
            <a:noFill/>
          </a:ln>
        </p:spPr>
        <p:txBody>
          <a:bodyPr anchor="ctr">
            <a:noAutofit/>
          </a:bodyPr>
          <a:lstStyle>
            <a:lvl1pPr marL="0" indent="0">
              <a:buNone/>
              <a:defRPr sz="1200"/>
            </a:lvl1pPr>
            <a:lvl2pPr>
              <a:defRPr sz="1200"/>
            </a:lvl2pPr>
            <a:lvl3pPr>
              <a:defRPr sz="1200"/>
            </a:lvl3pPr>
            <a:lvl4pPr>
              <a:defRPr sz="1200"/>
            </a:lvl4pPr>
            <a:lvl5pPr>
              <a:defRPr sz="1200"/>
            </a:lvl5pPr>
          </a:lstStyle>
          <a:p>
            <a:pPr lvl="0"/>
            <a:r>
              <a:rPr lang="en-US" dirty="0"/>
              <a:t>Citation</a:t>
            </a:r>
          </a:p>
        </p:txBody>
      </p:sp>
      <p:pic>
        <p:nvPicPr>
          <p:cNvPr id="26" name="Picture 25">
            <a:extLst>
              <a:ext uri="{FF2B5EF4-FFF2-40B4-BE49-F238E27FC236}">
                <a16:creationId xmlns:a16="http://schemas.microsoft.com/office/drawing/2014/main" id="{D866935B-5243-53C5-4A66-C8100B5DDA70}"/>
              </a:ext>
            </a:extLst>
          </p:cNvPr>
          <p:cNvPicPr>
            <a:picLocks noChangeAspect="1"/>
          </p:cNvPicPr>
          <p:nvPr userDrawn="1"/>
        </p:nvPicPr>
        <p:blipFill>
          <a:blip r:embed="rId4"/>
          <a:stretch>
            <a:fillRect/>
          </a:stretch>
        </p:blipFill>
        <p:spPr>
          <a:xfrm>
            <a:off x="10341826" y="6197597"/>
            <a:ext cx="1856766" cy="680814"/>
          </a:xfrm>
          <a:prstGeom prst="rect">
            <a:avLst/>
          </a:prstGeom>
        </p:spPr>
      </p:pic>
    </p:spTree>
    <p:extLst>
      <p:ext uri="{BB962C8B-B14F-4D97-AF65-F5344CB8AC3E}">
        <p14:creationId xmlns:p14="http://schemas.microsoft.com/office/powerpoint/2010/main" val="35598148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8D6C4F-31F1-BD78-32FE-7304AA80B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1A31DF-B457-FC01-4847-402DDABE36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70878B-27F9-975A-04C4-F2976FB7FF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4E65F-3932-8741-91B4-E7F3FA2AE57B}" type="datetimeFigureOut">
              <a:rPr lang="en-US" smtClean="0"/>
              <a:t>8/30/23</a:t>
            </a:fld>
            <a:endParaRPr lang="en-US"/>
          </a:p>
        </p:txBody>
      </p:sp>
      <p:sp>
        <p:nvSpPr>
          <p:cNvPr id="5" name="Footer Placeholder 4">
            <a:extLst>
              <a:ext uri="{FF2B5EF4-FFF2-40B4-BE49-F238E27FC236}">
                <a16:creationId xmlns:a16="http://schemas.microsoft.com/office/drawing/2014/main" id="{730C4DBD-A917-9197-F0E0-A48D1B4522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3F1A4A-DAFB-80AC-757D-84513CCABA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92244-F714-3B47-A3E2-A1980DE0C5F1}" type="slidenum">
              <a:rPr lang="en-US" smtClean="0"/>
              <a:t>‹#›</a:t>
            </a:fld>
            <a:endParaRPr lang="en-US"/>
          </a:p>
        </p:txBody>
      </p:sp>
    </p:spTree>
    <p:extLst>
      <p:ext uri="{BB962C8B-B14F-4D97-AF65-F5344CB8AC3E}">
        <p14:creationId xmlns:p14="http://schemas.microsoft.com/office/powerpoint/2010/main" val="201927933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59A55-77B6-F553-B636-0345EE8DF323}"/>
              </a:ext>
            </a:extLst>
          </p:cNvPr>
          <p:cNvSpPr>
            <a:spLocks noGrp="1"/>
          </p:cNvSpPr>
          <p:nvPr>
            <p:ph type="body" sz="quarter" idx="10"/>
          </p:nvPr>
        </p:nvSpPr>
        <p:spPr/>
        <p:txBody>
          <a:bodyPr/>
          <a:lstStyle/>
          <a:p>
            <a:r>
              <a:rPr lang="en-US" dirty="0"/>
              <a:t>Comparison of methods to estimate aerosol effective radiative forcings</a:t>
            </a:r>
          </a:p>
        </p:txBody>
      </p:sp>
      <p:sp>
        <p:nvSpPr>
          <p:cNvPr id="8" name="Content Placeholder 7">
            <a:extLst>
              <a:ext uri="{FF2B5EF4-FFF2-40B4-BE49-F238E27FC236}">
                <a16:creationId xmlns:a16="http://schemas.microsoft.com/office/drawing/2014/main" id="{4BD4CC3C-6069-1668-7FFD-790859CF46AA}"/>
              </a:ext>
            </a:extLst>
          </p:cNvPr>
          <p:cNvSpPr>
            <a:spLocks noGrp="1"/>
          </p:cNvSpPr>
          <p:nvPr>
            <p:ph sz="quarter" idx="11"/>
          </p:nvPr>
        </p:nvSpPr>
        <p:spPr>
          <a:xfrm>
            <a:off x="228600" y="1209607"/>
            <a:ext cx="6202017" cy="4184028"/>
          </a:xfrm>
        </p:spPr>
        <p:txBody>
          <a:bodyPr>
            <a:noAutofit/>
          </a:bodyPr>
          <a:lstStyle/>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Science Question</a:t>
            </a:r>
          </a:p>
          <a:p>
            <a:pPr marL="285750" indent="-285750" defTabSz="914400">
              <a:spcBef>
                <a:spcPts val="0"/>
              </a:spcBef>
              <a:buFont typeface="Arial" panose="020B0604020202020204" pitchFamily="34" charset="0"/>
              <a:buChar char="•"/>
            </a:pPr>
            <a:r>
              <a:rPr lang="en-US" sz="1400" dirty="0"/>
              <a:t>How does the present-day aerosol effective radiative forcing (ERF) vary among climate models, and what are the various components contributing to it? </a:t>
            </a:r>
          </a:p>
          <a:p>
            <a:pPr marL="285750" indent="-285750" defTabSz="914400">
              <a:spcBef>
                <a:spcPts val="0"/>
              </a:spcBef>
              <a:buFont typeface="Arial" panose="020B0604020202020204" pitchFamily="34" charset="0"/>
              <a:buChar char="•"/>
            </a:pPr>
            <a:r>
              <a:rPr lang="en-US" sz="1400" dirty="0"/>
              <a:t>How are the different methods of estimating aerosol ERF related?</a:t>
            </a:r>
            <a:br>
              <a:rPr lang="en-US" sz="1400" dirty="0"/>
            </a:br>
            <a:endParaRPr lang="en-US" sz="600" b="0" dirty="0">
              <a:solidFill>
                <a:schemeClr val="tx1"/>
              </a:solidFill>
            </a:endParaRPr>
          </a:p>
          <a:p>
            <a:pPr marL="0" indent="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Key Accomplishments</a:t>
            </a:r>
          </a:p>
          <a:p>
            <a:pPr marL="285750" indent="-285750">
              <a:spcBef>
                <a:spcPts val="0"/>
              </a:spcBef>
            </a:pPr>
            <a:r>
              <a:rPr lang="en-US" sz="1400" b="0" dirty="0">
                <a:solidFill>
                  <a:schemeClr val="tx1"/>
                </a:solidFill>
                <a:latin typeface="+mn-lt"/>
              </a:rPr>
              <a:t>The team identified biases in previous estimates of aerosol ERF in climate models, produced corrected estimates, and provided code for the community to also compute them. In addition, the team made explicit the quantitative links between several methods of quantifying aerosol radiative forcing.</a:t>
            </a:r>
            <a:br>
              <a:rPr lang="en-US" sz="1400" b="0" dirty="0">
                <a:solidFill>
                  <a:schemeClr val="tx1"/>
                </a:solidFill>
                <a:latin typeface="+mn-lt"/>
              </a:rPr>
            </a:br>
            <a:endParaRPr lang="en-US" sz="600" b="0" dirty="0">
              <a:solidFill>
                <a:schemeClr val="tx1"/>
              </a:solidFill>
              <a:latin typeface="+mn-lt"/>
            </a:endParaRPr>
          </a:p>
          <a:p>
            <a:pPr marL="0" indent="0" defTabSz="914400">
              <a:spcBef>
                <a:spcPts val="0"/>
              </a:spcBef>
              <a:spcAft>
                <a:spcPts val="600"/>
              </a:spcAft>
              <a:buNone/>
            </a:pPr>
            <a:r>
              <a:rPr lang="en-US" sz="1600" b="1" dirty="0">
                <a:solidFill>
                  <a:srgbClr val="5D8BBC"/>
                </a:solidFill>
                <a:latin typeface="Arial" panose="020B0604020202020204" pitchFamily="34" charset="0"/>
                <a:cs typeface="Arial" panose="020B0604020202020204" pitchFamily="34" charset="0"/>
              </a:rPr>
              <a:t>Impact</a:t>
            </a:r>
          </a:p>
          <a:p>
            <a:pPr marL="285750" indent="-285750">
              <a:spcBef>
                <a:spcPts val="0"/>
              </a:spcBef>
            </a:pPr>
            <a:r>
              <a:rPr lang="en-US" sz="1400" b="0" dirty="0">
                <a:solidFill>
                  <a:schemeClr val="tx1"/>
                </a:solidFill>
                <a:latin typeface="+mn-lt"/>
              </a:rPr>
              <a:t>Accurate quantification of aerosol radiative forcing and its sub-components is crucial for understanding the past and future simulated climate.</a:t>
            </a:r>
            <a:endParaRPr lang="en-US" sz="1400" b="1" dirty="0">
              <a:solidFill>
                <a:srgbClr val="555657"/>
              </a:solidFill>
            </a:endParaRPr>
          </a:p>
          <a:p>
            <a:pPr marL="285750" indent="-285750" defTabSz="914400">
              <a:spcBef>
                <a:spcPts val="0"/>
              </a:spcBef>
              <a:buFont typeface="Arial" panose="020B0604020202020204" pitchFamily="34" charset="0"/>
              <a:buChar char="•"/>
            </a:pPr>
            <a:r>
              <a:rPr lang="en-US" sz="1400" b="0" dirty="0">
                <a:solidFill>
                  <a:schemeClr val="tx1"/>
                </a:solidFill>
                <a:latin typeface="+mn-lt"/>
              </a:rPr>
              <a:t>The team found that the direct radiative forcing from absorbing aerosols averaged across CMIP6 is more than 40% larger than previously estimated. </a:t>
            </a:r>
          </a:p>
          <a:p>
            <a:pPr marL="285750" indent="-285750" defTabSz="914400">
              <a:spcBef>
                <a:spcPts val="0"/>
              </a:spcBef>
              <a:buFont typeface="Arial" panose="020B0604020202020204" pitchFamily="34" charset="0"/>
              <a:buChar char="•"/>
            </a:pPr>
            <a:r>
              <a:rPr lang="en-US" sz="1400" b="0" dirty="0">
                <a:solidFill>
                  <a:schemeClr val="tx1"/>
                </a:solidFill>
                <a:latin typeface="+mn-lt"/>
              </a:rPr>
              <a:t>Model-to-model differences in aerosol ERF are particularly large and come from both direct and indirect components, each of which has competing contributions from changes in scattering and absorption of SW radiation. </a:t>
            </a:r>
          </a:p>
          <a:p>
            <a:pPr marL="0" indent="0">
              <a:spcBef>
                <a:spcPts val="0"/>
              </a:spcBef>
              <a:buNone/>
            </a:pPr>
            <a:endParaRPr lang="en-US" sz="1400" dirty="0"/>
          </a:p>
        </p:txBody>
      </p:sp>
      <p:sp>
        <p:nvSpPr>
          <p:cNvPr id="4" name="Text Placeholder 3">
            <a:extLst>
              <a:ext uri="{FF2B5EF4-FFF2-40B4-BE49-F238E27FC236}">
                <a16:creationId xmlns:a16="http://schemas.microsoft.com/office/drawing/2014/main" id="{4A13955A-96F7-AEA0-D308-041FEEBA1610}"/>
              </a:ext>
            </a:extLst>
          </p:cNvPr>
          <p:cNvSpPr>
            <a:spLocks noGrp="1"/>
          </p:cNvSpPr>
          <p:nvPr>
            <p:ph type="body" sz="quarter" idx="13"/>
          </p:nvPr>
        </p:nvSpPr>
        <p:spPr>
          <a:xfrm>
            <a:off x="39756" y="5517094"/>
            <a:ext cx="6390861" cy="655637"/>
          </a:xfrm>
        </p:spPr>
        <p:txBody>
          <a:bodyPr/>
          <a:lstStyle/>
          <a:p>
            <a:pPr algn="ctr"/>
            <a:r>
              <a:rPr lang="en-US" dirty="0"/>
              <a:t>Zelinka, M. D., Smith, C. J., Qin, Y., and Taylor, K. E., 2023: </a:t>
            </a:r>
            <a:br>
              <a:rPr lang="en-US" dirty="0"/>
            </a:br>
            <a:r>
              <a:rPr lang="en-US" dirty="0"/>
              <a:t>Comparison of methods to estimate aerosol effective radiative forcings in climate models, </a:t>
            </a:r>
            <a:br>
              <a:rPr lang="en-US" dirty="0"/>
            </a:br>
            <a:r>
              <a:rPr lang="en-US" i="1" dirty="0"/>
              <a:t>Atmos. Chem. Phys.</a:t>
            </a:r>
            <a:r>
              <a:rPr lang="en-US" dirty="0"/>
              <a:t>, 23, 8879–8898, doi:10.5194/acp-23-8879-2023. </a:t>
            </a:r>
          </a:p>
        </p:txBody>
      </p:sp>
      <p:sp>
        <p:nvSpPr>
          <p:cNvPr id="7" name="TextBox 6">
            <a:extLst>
              <a:ext uri="{FF2B5EF4-FFF2-40B4-BE49-F238E27FC236}">
                <a16:creationId xmlns:a16="http://schemas.microsoft.com/office/drawing/2014/main" id="{51725B87-2D41-5EFF-C7B4-4789422CDEDD}"/>
              </a:ext>
            </a:extLst>
          </p:cNvPr>
          <p:cNvSpPr txBox="1"/>
          <p:nvPr/>
        </p:nvSpPr>
        <p:spPr>
          <a:xfrm>
            <a:off x="6582056" y="4258407"/>
            <a:ext cx="5381344" cy="1200329"/>
          </a:xfrm>
          <a:prstGeom prst="rect">
            <a:avLst/>
          </a:prstGeom>
          <a:noFill/>
        </p:spPr>
        <p:txBody>
          <a:bodyPr wrap="square" rtlCol="0">
            <a:spAutoFit/>
          </a:bodyPr>
          <a:lstStyle/>
          <a:p>
            <a:pPr algn="ctr"/>
            <a:r>
              <a:rPr lang="en-US" sz="1200" i="1" dirty="0"/>
              <a:t>Global mean aerosol ERF values averaged across CMIP6 models, separated into direct (ARI) and indirect (ACI) effects for LW, SW, and net radiation. The direct effect is further separated into its scattering and absorption components. The indirect effect is further separated into its amount, scattering, and absorption components. The sum of terms in each row is indicated by the black dot, with the inter-model standard deviation of each sum indicated by the horizontal error bar.</a:t>
            </a:r>
          </a:p>
        </p:txBody>
      </p:sp>
      <p:pic>
        <p:nvPicPr>
          <p:cNvPr id="1026" name="Picture 2">
            <a:extLst>
              <a:ext uri="{FF2B5EF4-FFF2-40B4-BE49-F238E27FC236}">
                <a16:creationId xmlns:a16="http://schemas.microsoft.com/office/drawing/2014/main" id="{60D1B027-8DAD-D251-9720-5A8C9F25A37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0000"/>
          <a:stretch/>
        </p:blipFill>
        <p:spPr bwMode="auto">
          <a:xfrm>
            <a:off x="6296845" y="1275868"/>
            <a:ext cx="5895155" cy="28887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98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769</Words>
  <Application>Microsoft Macintosh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Ullrich, Paul Aaron</dc:creator>
  <cp:lastModifiedBy>Zelinka, Mark</cp:lastModifiedBy>
  <cp:revision>10</cp:revision>
  <dcterms:created xsi:type="dcterms:W3CDTF">2023-03-22T21:09:49Z</dcterms:created>
  <dcterms:modified xsi:type="dcterms:W3CDTF">2023-08-31T04:47:09Z</dcterms:modified>
</cp:coreProperties>
</file>