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708" autoAdjust="0"/>
  </p:normalViewPr>
  <p:slideViewPr>
    <p:cSldViewPr>
      <p:cViewPr varScale="1">
        <p:scale>
          <a:sx n="164" d="100"/>
          <a:sy n="164" d="100"/>
        </p:scale>
        <p:origin x="2008" y="176"/>
      </p:cViewPr>
      <p:guideLst>
        <p:guide orient="horz" pos="2160"/>
        <p:guide pos="2880"/>
      </p:guideLst>
    </p:cSldViewPr>
  </p:slideViewPr>
  <p:notesTextViewPr>
    <p:cViewPr>
      <p:scale>
        <a:sx n="100" d="100"/>
        <a:sy n="100" d="100"/>
      </p:scale>
      <p:origin x="0" y="-24"/>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1/28/22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a:solidFill>
                  <a:schemeClr val="tx1"/>
                </a:solidFill>
                <a:effectLst/>
                <a:latin typeface="+mn-lt"/>
                <a:ea typeface="+mn-ea"/>
                <a:cs typeface="+mn-cs"/>
              </a:rPr>
              <a:t>The Science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Lawrence Livermore National Laboratory scientists have evaluated how well models perform at simulating cloud feedbacks that agree with those determined by expert assessment of observational, theoretical and high-resolution modeling studies.  They also determined the extent to which simulating current-climate cloud properties in close agreement with observations leads to better prediction of cloud feedbacks. Finally, they provide the code base for modelling groups to perform these diagnostics, which facilitates close evaluation of the primary mechanism determining model sensitivity.</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The Impact</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For decades, climate models have disagreed markedly in how much warming will occur in response to increasing carbon dioxide. This wide disagreement is in rooted in uncertainty in how clouds will respond to waring – the cloud feedback. Therefore, identifying where models fall short in terms of their ability to simulate individual cloud feedbacks is a crucial step in improving the reliability of their future climate predictions. In general, it is found that models with erroneously large overall cloud feedbacks (and hence too-high climate sensitivity) tend to have several individual cloud feedbacks that are erroneously large – there is not a single component that is the culprit. It is also shown that simulating better clouds in the current climate does not guarantee that a model will simulate cloud feedbacks in closer agreement with expert judgement, though simulating poor current-climate clouds tends to preclude simulating realistic feedbacks.</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Summary</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The persistent and growing spread in effective climate sensitivity (ECS) across global climate models necessitates rigorous evaluation of their cloud feedbacks. Here we evaluate several cloud feedback components simulated in 19 climate models against benchmark values determined via an expert synthesis of observational, theoretical, and high-resolution modeling studies. We find that models with smallest feedback errors relative to these benchmark values generally have moderate total cloud feedbacks (0.4–0.6 W m−2 K−1) and ECS (3–4 K). Those with largest errors generally have total cloud feedback and ECS values that are too large or too small. Models tend to achieve large positive total cloud feedbacks by having several cloud feedback components that are systematically biased high rather than by having a single anomalously large component, and vice versa. In general, better simulation of mean-state cloud properties leads to stronger but not necessarily better cloud feedbacks. The Python code base provided herein could be applied to developmental versions of models to assess cloud feedbacks and cloud errors and place them in the context of other models and of expert judgment in real-time during model development.</a:t>
            </a:r>
          </a:p>
          <a:p>
            <a:endParaRPr lang="en-US" sz="1200" b="0" kern="1200" dirty="0">
              <a:solidFill>
                <a:schemeClr val="tx1"/>
              </a:solidFill>
              <a:effectLst/>
              <a:latin typeface="+mn-lt"/>
              <a:ea typeface="+mn-ea"/>
              <a:cs typeface="+mn-cs"/>
            </a:endParaRPr>
          </a:p>
          <a:p>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1/28/22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1/28/22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1" y="101584"/>
            <a:ext cx="8382001" cy="1077218"/>
          </a:xfrm>
          <a:prstGeom prst="rect">
            <a:avLst/>
          </a:prstGeom>
          <a:noFill/>
        </p:spPr>
        <p:txBody>
          <a:bodyPr wrap="square">
            <a:spAutoFit/>
          </a:bodyPr>
          <a:lstStyle/>
          <a:p>
            <a:r>
              <a:rPr lang="en-US" sz="3200" b="1" dirty="0">
                <a:latin typeface="Avenir Book" panose="02000503020000020003" pitchFamily="2" charset="0"/>
              </a:rPr>
              <a:t>Evaluating climate models’ cloud feedbacks against expert judgement</a:t>
            </a:r>
            <a:endParaRPr lang="en-US" sz="3200" dirty="0">
              <a:latin typeface="Avenir Book" panose="02000503020000020003" pitchFamily="2" charset="0"/>
            </a:endParaRPr>
          </a:p>
        </p:txBody>
      </p:sp>
      <p:sp>
        <p:nvSpPr>
          <p:cNvPr id="12" name="TextBox 11"/>
          <p:cNvSpPr txBox="1"/>
          <p:nvPr/>
        </p:nvSpPr>
        <p:spPr>
          <a:xfrm>
            <a:off x="914400" y="6028749"/>
            <a:ext cx="6486525"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Zelinka, M. D., S. A. Klein, Y. Qin, and T. A. Myers, 2022: Evaluating climate models’ cloud feedbacks against expert judgement, </a:t>
            </a:r>
            <a:r>
              <a:rPr lang="en-GB" sz="1100" i="1" dirty="0">
                <a:latin typeface="Avenir Book" panose="02000503020000020003" pitchFamily="2" charset="0"/>
              </a:rPr>
              <a:t>J. </a:t>
            </a:r>
            <a:r>
              <a:rPr lang="en-GB" sz="1100" i="1" dirty="0" err="1">
                <a:latin typeface="Avenir Book" panose="02000503020000020003" pitchFamily="2" charset="0"/>
              </a:rPr>
              <a:t>Geophys</a:t>
            </a:r>
            <a:r>
              <a:rPr lang="en-GB" sz="1100" i="1" dirty="0">
                <a:latin typeface="Avenir Book" panose="02000503020000020003" pitchFamily="2" charset="0"/>
              </a:rPr>
              <a:t>. Res</a:t>
            </a:r>
            <a:r>
              <a:rPr lang="en-GB" sz="1100" dirty="0">
                <a:latin typeface="Avenir Book" panose="02000503020000020003" pitchFamily="2" charset="0"/>
              </a:rPr>
              <a:t>., 127, e2021JD035198, doi:10.1029/2021JD035198.</a:t>
            </a:r>
          </a:p>
        </p:txBody>
      </p:sp>
      <p:sp>
        <p:nvSpPr>
          <p:cNvPr id="14" name="TextBox 13"/>
          <p:cNvSpPr txBox="1"/>
          <p:nvPr/>
        </p:nvSpPr>
        <p:spPr>
          <a:xfrm>
            <a:off x="4324554" y="4247396"/>
            <a:ext cx="4724400" cy="1661993"/>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evaluated how well models perform at simulating cloud feedbacks that agree with those determined by a recent expert assessment. They also determined whether better simulating current-climate clouds translates to better prediction of cloud feedbacks. Finally, they provide code for modelling groups to perform these diagnostics, which facilitates close evaluation of the primary mechanism determining model sensitivity.</a:t>
            </a:r>
          </a:p>
        </p:txBody>
      </p:sp>
      <p:sp>
        <p:nvSpPr>
          <p:cNvPr id="10" name="Rectangle 9"/>
          <p:cNvSpPr/>
          <p:nvPr/>
        </p:nvSpPr>
        <p:spPr>
          <a:xfrm>
            <a:off x="4724400" y="3442491"/>
            <a:ext cx="4401629" cy="707886"/>
          </a:xfrm>
          <a:prstGeom prst="rect">
            <a:avLst/>
          </a:prstGeom>
        </p:spPr>
        <p:txBody>
          <a:bodyPr wrap="square">
            <a:spAutoFit/>
          </a:bodyPr>
          <a:lstStyle/>
          <a:p>
            <a:pPr algn="ctr"/>
            <a:r>
              <a:rPr lang="en-US" sz="1000" i="1" dirty="0">
                <a:solidFill>
                  <a:schemeClr val="tx1">
                    <a:lumMod val="65000"/>
                    <a:lumOff val="35000"/>
                  </a:schemeClr>
                </a:solidFill>
                <a:latin typeface="Avenir Book" panose="02000503020000020003" pitchFamily="2" charset="0"/>
              </a:rPr>
              <a:t>Cloud feedback errors (y-axis) scattered against current-climate cloud errors (x-axis) for 19 CMIP models.  </a:t>
            </a:r>
            <a:br>
              <a:rPr lang="en-US" sz="1000" i="1" dirty="0">
                <a:solidFill>
                  <a:schemeClr val="tx1">
                    <a:lumMod val="65000"/>
                    <a:lumOff val="35000"/>
                  </a:schemeClr>
                </a:solidFill>
                <a:latin typeface="Avenir Book" panose="02000503020000020003" pitchFamily="2" charset="0"/>
              </a:rPr>
            </a:br>
            <a:r>
              <a:rPr lang="en-US" sz="1000" i="1" dirty="0">
                <a:solidFill>
                  <a:schemeClr val="tx1">
                    <a:lumMod val="65000"/>
                    <a:lumOff val="35000"/>
                  </a:schemeClr>
                </a:solidFill>
                <a:latin typeface="Avenir Book" panose="02000503020000020003" pitchFamily="2" charset="0"/>
              </a:rPr>
              <a:t>Weak, insignificant correlation indicates that better simulating present-day clouds does not guarantee that a model simulates better cloud feedbacks.</a:t>
            </a:r>
          </a:p>
        </p:txBody>
      </p:sp>
      <p:sp>
        <p:nvSpPr>
          <p:cNvPr id="11" name="TextBox 10"/>
          <p:cNvSpPr txBox="1"/>
          <p:nvPr/>
        </p:nvSpPr>
        <p:spPr>
          <a:xfrm>
            <a:off x="95046" y="1338292"/>
            <a:ext cx="4094041" cy="4339650"/>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LLNL scientists have found that models with erroneously large climate sensitivity tend to have several cloud feedback components that are erroneously large. They also determined that simulating better clouds in the current climate does not guarantee that a model will simulate cloud feedbacks in closer agreement with expert judgement, though simulating poor current-climate clouds tends to preclude simulating realistic feedbacks (see figure).</a:t>
            </a:r>
            <a:br>
              <a:rPr lang="en-US" sz="1200" dirty="0">
                <a:latin typeface="Avenir Book" panose="02000503020000020003" pitchFamily="2" charset="0"/>
              </a:rPr>
            </a:br>
            <a:r>
              <a:rPr lang="en-US" sz="1200" dirty="0">
                <a:latin typeface="Avenir Book" panose="02000503020000020003" pitchFamily="2" charset="0"/>
              </a:rPr>
              <a:t> </a:t>
            </a: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For decades, climate models have disagreed markedly in how much warming will occur in response to increasing carbon dioxide. This wide disagreement is in rooted in uncertainty in how clouds will respond to waring – the cloud feedback. Therefore, identifying where models fall short in terms of their ability to simulate individual cloud feedbacks is a crucial step in improving the reliability of their future climate predictions. This study presents a framework for doing this.</a:t>
            </a:r>
          </a:p>
        </p:txBody>
      </p:sp>
      <p:pic>
        <p:nvPicPr>
          <p:cNvPr id="16" name="Picture 34" descr="lab_icon_rgb"/>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5737622"/>
            <a:ext cx="890868"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7">
            <a:extLst>
              <a:ext uri="{FF2B5EF4-FFF2-40B4-BE49-F238E27FC236}">
                <a16:creationId xmlns:a16="http://schemas.microsoft.com/office/drawing/2014/main" id="{3A77991E-06E5-7242-B7D2-009DA227C4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9793" y="5906169"/>
            <a:ext cx="1676236" cy="672828"/>
          </a:xfrm>
          <a:prstGeom prst="rect">
            <a:avLst/>
          </a:prstGeom>
        </p:spPr>
      </p:pic>
      <p:grpSp>
        <p:nvGrpSpPr>
          <p:cNvPr id="15" name="Group 14">
            <a:extLst>
              <a:ext uri="{FF2B5EF4-FFF2-40B4-BE49-F238E27FC236}">
                <a16:creationId xmlns:a16="http://schemas.microsoft.com/office/drawing/2014/main" id="{48F523A8-2F39-B74F-A353-37469388F40E}"/>
              </a:ext>
            </a:extLst>
          </p:cNvPr>
          <p:cNvGrpSpPr/>
          <p:nvPr/>
        </p:nvGrpSpPr>
        <p:grpSpPr>
          <a:xfrm>
            <a:off x="5303963" y="646328"/>
            <a:ext cx="3744991" cy="2735317"/>
            <a:chOff x="5381037" y="555519"/>
            <a:chExt cx="3744991" cy="2735317"/>
          </a:xfrm>
        </p:grpSpPr>
        <p:pic>
          <p:nvPicPr>
            <p:cNvPr id="13" name="Picture 12">
              <a:extLst>
                <a:ext uri="{FF2B5EF4-FFF2-40B4-BE49-F238E27FC236}">
                  <a16:creationId xmlns:a16="http://schemas.microsoft.com/office/drawing/2014/main" id="{834EBDC1-562E-EF47-A557-6AE9B87BC84A}"/>
                </a:ext>
              </a:extLst>
            </p:cNvPr>
            <p:cNvPicPr>
              <a:picLocks noChangeAspect="1"/>
            </p:cNvPicPr>
            <p:nvPr/>
          </p:nvPicPr>
          <p:blipFill rotWithShape="1">
            <a:blip r:embed="rId5">
              <a:extLst>
                <a:ext uri="{28A0092B-C50C-407E-A947-70E740481C1C}">
                  <a14:useLocalDpi xmlns:a14="http://schemas.microsoft.com/office/drawing/2010/main" val="0"/>
                </a:ext>
              </a:extLst>
            </a:blip>
            <a:srcRect l="53333"/>
            <a:stretch/>
          </p:blipFill>
          <p:spPr>
            <a:xfrm>
              <a:off x="5462946" y="555519"/>
              <a:ext cx="3581400" cy="2660254"/>
            </a:xfrm>
            <a:prstGeom prst="rect">
              <a:avLst/>
            </a:prstGeom>
          </p:spPr>
        </p:pic>
        <p:sp>
          <p:nvSpPr>
            <p:cNvPr id="24" name="Rectangle 23">
              <a:extLst>
                <a:ext uri="{FF2B5EF4-FFF2-40B4-BE49-F238E27FC236}">
                  <a16:creationId xmlns:a16="http://schemas.microsoft.com/office/drawing/2014/main" id="{20DD8FE0-AEE4-6C49-B392-416DF30351D4}"/>
                </a:ext>
              </a:extLst>
            </p:cNvPr>
            <p:cNvSpPr/>
            <p:nvPr/>
          </p:nvSpPr>
          <p:spPr>
            <a:xfrm rot="16200000">
              <a:off x="4177868" y="1812769"/>
              <a:ext cx="2660254" cy="253916"/>
            </a:xfrm>
            <a:prstGeom prst="rect">
              <a:avLst/>
            </a:prstGeom>
            <a:solidFill>
              <a:schemeClr val="bg1"/>
            </a:solidFill>
          </p:spPr>
          <p:txBody>
            <a:bodyPr wrap="square">
              <a:spAutoFit/>
            </a:bodyPr>
            <a:lstStyle/>
            <a:p>
              <a:r>
                <a:rPr lang="en-US" sz="1050" dirty="0">
                  <a:latin typeface="Century Gothic" panose="020B0502020202020204" pitchFamily="34" charset="0"/>
                </a:rPr>
                <a:t>better  </a:t>
              </a:r>
              <a:r>
                <a:rPr lang="en-US" sz="1050" dirty="0">
                  <a:latin typeface="Century Gothic" panose="020B0502020202020204" pitchFamily="34" charset="0"/>
                  <a:sym typeface="Wingdings" pitchFamily="2" charset="2"/>
                </a:rPr>
                <a:t> </a:t>
              </a:r>
              <a:r>
                <a:rPr lang="en-US" sz="1050" dirty="0">
                  <a:latin typeface="Century Gothic" panose="020B0502020202020204" pitchFamily="34" charset="0"/>
                </a:rPr>
                <a:t> cloud feedbacks </a:t>
              </a:r>
              <a:r>
                <a:rPr lang="en-US" sz="1050" dirty="0">
                  <a:latin typeface="Century Gothic" panose="020B0502020202020204" pitchFamily="34" charset="0"/>
                  <a:sym typeface="Wingdings" pitchFamily="2" charset="2"/>
                </a:rPr>
                <a:t>   worse</a:t>
              </a:r>
              <a:endParaRPr lang="en-US" sz="1050" dirty="0">
                <a:latin typeface="Century Gothic" panose="020B0502020202020204" pitchFamily="34" charset="0"/>
              </a:endParaRPr>
            </a:p>
          </p:txBody>
        </p:sp>
        <p:sp>
          <p:nvSpPr>
            <p:cNvPr id="25" name="Rectangle 24">
              <a:extLst>
                <a:ext uri="{FF2B5EF4-FFF2-40B4-BE49-F238E27FC236}">
                  <a16:creationId xmlns:a16="http://schemas.microsoft.com/office/drawing/2014/main" id="{C7FE21EF-7825-224F-88C9-411A2C46B7AD}"/>
                </a:ext>
              </a:extLst>
            </p:cNvPr>
            <p:cNvSpPr/>
            <p:nvPr/>
          </p:nvSpPr>
          <p:spPr>
            <a:xfrm>
              <a:off x="5943599" y="3036920"/>
              <a:ext cx="3182429" cy="253916"/>
            </a:xfrm>
            <a:prstGeom prst="rect">
              <a:avLst/>
            </a:prstGeom>
            <a:solidFill>
              <a:schemeClr val="bg1"/>
            </a:solidFill>
          </p:spPr>
          <p:txBody>
            <a:bodyPr wrap="square">
              <a:spAutoFit/>
            </a:bodyPr>
            <a:lstStyle/>
            <a:p>
              <a:r>
                <a:rPr lang="en-US" sz="1050" dirty="0">
                  <a:latin typeface="Century Gothic" panose="020B0502020202020204" pitchFamily="34" charset="0"/>
                </a:rPr>
                <a:t>better     </a:t>
              </a:r>
              <a:r>
                <a:rPr lang="en-US" sz="1050" dirty="0">
                  <a:latin typeface="Century Gothic" panose="020B0502020202020204" pitchFamily="34" charset="0"/>
                  <a:sym typeface="Wingdings" pitchFamily="2" charset="2"/>
                </a:rPr>
                <a:t>  </a:t>
              </a:r>
              <a:r>
                <a:rPr lang="en-US" sz="1050" dirty="0">
                  <a:latin typeface="Century Gothic" panose="020B0502020202020204" pitchFamily="34" charset="0"/>
                </a:rPr>
                <a:t>  present-day clouds   </a:t>
              </a:r>
              <a:r>
                <a:rPr lang="en-US" sz="1050" dirty="0">
                  <a:latin typeface="Century Gothic" panose="020B0502020202020204" pitchFamily="34" charset="0"/>
                  <a:sym typeface="Wingdings" pitchFamily="2" charset="2"/>
                </a:rPr>
                <a:t>     worse</a:t>
              </a:r>
              <a:endParaRPr lang="en-US" sz="1050" dirty="0">
                <a:latin typeface="Century Gothic" panose="020B0502020202020204" pitchFamily="34" charset="0"/>
              </a:endParaRPr>
            </a:p>
          </p:txBody>
        </p:sp>
      </p:grpSp>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42152</TotalTime>
  <Words>782</Words>
  <Application>Microsoft Macintosh PowerPoint</Application>
  <PresentationFormat>On-screen Show (4:3)</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Calibri</vt:lpstr>
      <vt:lpstr>Century Gothic</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 Mark</cp:lastModifiedBy>
  <cp:revision>169</cp:revision>
  <dcterms:created xsi:type="dcterms:W3CDTF">2011-09-07T23:26:42Z</dcterms:created>
  <dcterms:modified xsi:type="dcterms:W3CDTF">2022-01-29T00:39:02Z</dcterms:modified>
</cp:coreProperties>
</file>