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265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E25"/>
    <a:srgbClr val="1C75BC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96" autoAdjust="0"/>
    <p:restoredTop sz="94674" autoAdjust="0"/>
  </p:normalViewPr>
  <p:slideViewPr>
    <p:cSldViewPr snapToGrid="0" snapToObjects="1">
      <p:cViewPr varScale="1">
        <p:scale>
          <a:sx n="151" d="100"/>
          <a:sy n="151" d="100"/>
        </p:scale>
        <p:origin x="2370" y="162"/>
      </p:cViewPr>
      <p:guideLst>
        <p:guide orient="horz" pos="2160"/>
        <p:guide pos="38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534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5906278" cy="477100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baseline="0">
                <a:solidFill>
                  <a:schemeClr val="accent4"/>
                </a:solidFill>
              </a:defRPr>
            </a:lvl1pPr>
            <a:lvl2pPr>
              <a:defRPr sz="1400">
                <a:solidFill>
                  <a:schemeClr val="accent4"/>
                </a:solidFill>
              </a:defRPr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</a:t>
            </a:r>
          </a:p>
          <a:p>
            <a:pPr lvl="0"/>
            <a:r>
              <a:rPr lang="en-US" dirty="0"/>
              <a:t>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26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500034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5924939" y="1079049"/>
            <a:ext cx="630721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5924939" y="2641148"/>
            <a:ext cx="630721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29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5924939" y="4214360"/>
            <a:ext cx="63072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31" name="Picture 30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477195" y="6323281"/>
            <a:ext cx="1790936" cy="484632"/>
          </a:xfrm>
          <a:prstGeom prst="rect">
            <a:avLst/>
          </a:prstGeom>
        </p:spPr>
      </p:pic>
      <p:pic>
        <p:nvPicPr>
          <p:cNvPr id="32" name="Picture 31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131" y="6235626"/>
            <a:ext cx="822064" cy="640080"/>
          </a:xfrm>
          <a:prstGeom prst="rect">
            <a:avLst/>
          </a:prstGeom>
        </p:spPr>
      </p:pic>
      <p:sp>
        <p:nvSpPr>
          <p:cNvPr id="33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35" name="Picture Placeholder 51"/>
          <p:cNvSpPr>
            <a:spLocks noGrp="1"/>
          </p:cNvSpPr>
          <p:nvPr>
            <p:ph type="pic" sz="quarter" idx="38" hasCustomPrompt="1"/>
          </p:nvPr>
        </p:nvSpPr>
        <p:spPr>
          <a:xfrm>
            <a:off x="463128" y="6330634"/>
            <a:ext cx="3844713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sp>
        <p:nvSpPr>
          <p:cNvPr id="54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12192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cxnSp>
        <p:nvCxnSpPr>
          <p:cNvPr id="55" name="Straight Connector 54"/>
          <p:cNvCxnSpPr/>
          <p:nvPr userDrawn="1"/>
        </p:nvCxnSpPr>
        <p:spPr>
          <a:xfrm>
            <a:off x="0" y="734513"/>
            <a:ext cx="12192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 userDrawn="1"/>
        </p:nvCxnSpPr>
        <p:spPr>
          <a:xfrm>
            <a:off x="0" y="6242253"/>
            <a:ext cx="12192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64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5906278" cy="477100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baseline="0">
                <a:solidFill>
                  <a:schemeClr val="accent4"/>
                </a:solidFill>
              </a:defRPr>
            </a:lvl1pPr>
            <a:lvl2pPr>
              <a:defRPr sz="1400">
                <a:solidFill>
                  <a:schemeClr val="accent4"/>
                </a:solidFill>
              </a:defRPr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</a:t>
            </a:r>
          </a:p>
          <a:p>
            <a:pPr lvl="0"/>
            <a:r>
              <a:rPr lang="en-US" dirty="0"/>
              <a:t>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26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500034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5924939" y="1079049"/>
            <a:ext cx="630721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5924939" y="2641148"/>
            <a:ext cx="630721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29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5924939" y="4214360"/>
            <a:ext cx="63072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31" name="Picture 30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477195" y="6323281"/>
            <a:ext cx="1790936" cy="484632"/>
          </a:xfrm>
          <a:prstGeom prst="rect">
            <a:avLst/>
          </a:prstGeom>
        </p:spPr>
      </p:pic>
      <p:pic>
        <p:nvPicPr>
          <p:cNvPr id="32" name="Picture 31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131" y="6235626"/>
            <a:ext cx="822064" cy="640080"/>
          </a:xfrm>
          <a:prstGeom prst="rect">
            <a:avLst/>
          </a:prstGeom>
        </p:spPr>
      </p:pic>
      <p:sp>
        <p:nvSpPr>
          <p:cNvPr id="33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35" name="Picture Placeholder 51"/>
          <p:cNvSpPr>
            <a:spLocks noGrp="1"/>
          </p:cNvSpPr>
          <p:nvPr>
            <p:ph type="pic" sz="quarter" idx="38" hasCustomPrompt="1"/>
          </p:nvPr>
        </p:nvSpPr>
        <p:spPr>
          <a:xfrm>
            <a:off x="463128" y="6330634"/>
            <a:ext cx="3844713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sp>
        <p:nvSpPr>
          <p:cNvPr id="11" name="Wave 10"/>
          <p:cNvSpPr/>
          <p:nvPr userDrawn="1"/>
        </p:nvSpPr>
        <p:spPr>
          <a:xfrm>
            <a:off x="1" y="330201"/>
            <a:ext cx="12187767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Wave 11"/>
          <p:cNvSpPr/>
          <p:nvPr userDrawn="1"/>
        </p:nvSpPr>
        <p:spPr>
          <a:xfrm>
            <a:off x="4234" y="311151"/>
            <a:ext cx="12187767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Wave 12"/>
          <p:cNvSpPr/>
          <p:nvPr userDrawn="1"/>
        </p:nvSpPr>
        <p:spPr>
          <a:xfrm>
            <a:off x="1" y="263526"/>
            <a:ext cx="12187767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Wave 13"/>
          <p:cNvSpPr/>
          <p:nvPr userDrawn="1"/>
        </p:nvSpPr>
        <p:spPr>
          <a:xfrm>
            <a:off x="0" y="65088"/>
            <a:ext cx="12192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12192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6" name="Wave 15"/>
          <p:cNvSpPr/>
          <p:nvPr userDrawn="1"/>
        </p:nvSpPr>
        <p:spPr>
          <a:xfrm>
            <a:off x="-4233" y="557213"/>
            <a:ext cx="12196233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12192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0" y="734513"/>
            <a:ext cx="12192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0" y="6242253"/>
            <a:ext cx="12192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459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88648" y="-4627"/>
            <a:ext cx="11190515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5906278" cy="477100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</a:t>
            </a:r>
          </a:p>
          <a:p>
            <a:pPr lvl="0"/>
            <a:r>
              <a:rPr lang="en-US" dirty="0"/>
              <a:t>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14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500034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5924939" y="1079049"/>
            <a:ext cx="630721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5924939" y="2641148"/>
            <a:ext cx="630721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5924939" y="4214360"/>
            <a:ext cx="63072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18" name="Picture 9" descr="horizontal-logo-green-text.jpg"/>
          <p:cNvPicPr>
            <a:picLocks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3" y="6354777"/>
            <a:ext cx="243978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477195" y="6323281"/>
            <a:ext cx="1790936" cy="484632"/>
          </a:xfrm>
          <a:prstGeom prst="rect">
            <a:avLst/>
          </a:prstGeom>
        </p:spPr>
      </p:pic>
      <p:pic>
        <p:nvPicPr>
          <p:cNvPr id="20" name="Picture 1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131" y="6235626"/>
            <a:ext cx="822064" cy="640080"/>
          </a:xfrm>
          <a:prstGeom prst="rect">
            <a:avLst/>
          </a:prstGeom>
        </p:spPr>
      </p:pic>
      <p:sp>
        <p:nvSpPr>
          <p:cNvPr id="24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340373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88648" y="-4627"/>
            <a:ext cx="11190515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7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5906278" cy="477100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</a:t>
            </a:r>
          </a:p>
          <a:p>
            <a:pPr lvl="0"/>
            <a:r>
              <a:rPr lang="en-US" dirty="0"/>
              <a:t>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18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500034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9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5924939" y="1079049"/>
            <a:ext cx="630721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5924939" y="2641148"/>
            <a:ext cx="630721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21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5924939" y="4214360"/>
            <a:ext cx="63072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22" name="Picture 9" descr="horizontal-logo-green-text.jpg"/>
          <p:cNvPicPr>
            <a:picLocks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3" y="6354777"/>
            <a:ext cx="243978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2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477195" y="6323281"/>
            <a:ext cx="1790936" cy="484632"/>
          </a:xfrm>
          <a:prstGeom prst="rect">
            <a:avLst/>
          </a:prstGeom>
        </p:spPr>
      </p:pic>
      <p:pic>
        <p:nvPicPr>
          <p:cNvPr id="24" name="Picture 23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131" y="6235626"/>
            <a:ext cx="822064" cy="640080"/>
          </a:xfrm>
          <a:prstGeom prst="rect">
            <a:avLst/>
          </a:prstGeom>
        </p:spPr>
      </p:pic>
      <p:pic>
        <p:nvPicPr>
          <p:cNvPr id="25" name="Picture 2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500" y="6294130"/>
            <a:ext cx="545549" cy="536820"/>
          </a:xfrm>
          <a:prstGeom prst="rect">
            <a:avLst/>
          </a:prstGeom>
        </p:spPr>
      </p:pic>
      <p:pic>
        <p:nvPicPr>
          <p:cNvPr id="2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81179" y="6294130"/>
            <a:ext cx="574378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9051" y="5308601"/>
            <a:ext cx="4497916" cy="246063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  <p:sp>
        <p:nvSpPr>
          <p:cNvPr id="28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4887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0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481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and reducing the uncertainties of land surface energy flux partitioning within CMIP6 land models</a:t>
            </a:r>
          </a:p>
        </p:txBody>
      </p:sp>
      <p:pic>
        <p:nvPicPr>
          <p:cNvPr id="2" name="Content Placeholder 1">
            <a:extLst>
              <a:ext uri="{FF2B5EF4-FFF2-40B4-BE49-F238E27FC236}">
                <a16:creationId xmlns:a16="http://schemas.microsoft.com/office/drawing/2014/main" id="{D86D7D7D-714E-D377-7DD3-DDA10BAE406D}"/>
              </a:ext>
            </a:extLst>
          </p:cNvPr>
          <p:cNvPicPr>
            <a:picLocks noGrp="1" noChangeAspect="1"/>
          </p:cNvPicPr>
          <p:nvPr>
            <p:ph sz="quarter" idx="31"/>
          </p:nvPr>
        </p:nvPicPr>
        <p:blipFill>
          <a:blip r:embed="rId2"/>
          <a:stretch>
            <a:fillRect/>
          </a:stretch>
        </p:blipFill>
        <p:spPr>
          <a:xfrm>
            <a:off x="102505" y="1023201"/>
            <a:ext cx="5721364" cy="2671118"/>
          </a:xfrm>
          <a:prstGeom prst="rect">
            <a:avLst/>
          </a:prstGeom>
        </p:spPr>
      </p:pic>
      <p:sp>
        <p:nvSpPr>
          <p:cNvPr id="20" name="Text Placeholder 19"/>
          <p:cNvSpPr>
            <a:spLocks noGrp="1"/>
          </p:cNvSpPr>
          <p:nvPr>
            <p:ph type="body" sz="quarter" idx="26"/>
          </p:nvPr>
        </p:nvSpPr>
        <p:spPr>
          <a:xfrm>
            <a:off x="77388" y="5327251"/>
            <a:ext cx="5693677" cy="68829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K. Yuan, Q. Zhu, W.J. Riley, F. Li, H. Wu. "Understanding and reducing the uncertainties of land surface energy flux partitioning within CMIP6 land models." Agricultural and Forest Meteorology 319 (2022): </a:t>
            </a:r>
            <a:r>
              <a:rPr lang="en-US" sz="1400" dirty="0"/>
              <a:t>108920, DOI: 10.1016/j.agrformet.2022.108920</a:t>
            </a:r>
            <a:endParaRPr lang="en-US" sz="1400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0"/>
          </p:nvPr>
        </p:nvSpPr>
        <p:spPr>
          <a:xfrm>
            <a:off x="5771801" y="1071287"/>
            <a:ext cx="6307215" cy="1214209"/>
          </a:xfrm>
        </p:spPr>
        <p:txBody>
          <a:bodyPr/>
          <a:lstStyle/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dirty="0"/>
              <a:t>Land surfaces dissipate energy through latent and sensible heat fluxes that modulate atmospheric temperature and humidity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dirty="0"/>
              <a:t>CMIP6 models overestimated the land sensible heat flux fraction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34"/>
          </p:nvPr>
        </p:nvSpPr>
        <p:spPr>
          <a:xfrm>
            <a:off x="5710610" y="2608263"/>
            <a:ext cx="6307215" cy="1531483"/>
          </a:xfrm>
        </p:spPr>
        <p:txBody>
          <a:bodyPr/>
          <a:lstStyle/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dirty="0"/>
              <a:t>Surface forcing variables e.g., vapor pressure deficit, dominated the CMIP6 energy fluxes uncertainties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dirty="0"/>
              <a:t>Accounting for forcing biases improved CMIP6 model ensembles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dirty="0"/>
              <a:t>ML-based surrogate model further improved CMIP6 energy fluxes through parameterization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sz="1500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5"/>
          </p:nvPr>
        </p:nvSpPr>
        <p:spPr>
          <a:xfrm>
            <a:off x="5924939" y="4716918"/>
            <a:ext cx="6307215" cy="153148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CMIP6 model structure imperfections remained for evergreen broadleaf forest ecosystems.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This work developed an effective framework to reduce model uncertainties in simulating land surface energy flux partitioning and highlighted the need for model structural improvements</a:t>
            </a:r>
          </a:p>
        </p:txBody>
      </p:sp>
      <p:sp>
        <p:nvSpPr>
          <p:cNvPr id="9" name="Text Placeholder 21">
            <a:extLst>
              <a:ext uri="{FF2B5EF4-FFF2-40B4-BE49-F238E27FC236}">
                <a16:creationId xmlns:a16="http://schemas.microsoft.com/office/drawing/2014/main" id="{F095F797-F812-6E41-9090-390AD1A9A126}"/>
              </a:ext>
            </a:extLst>
          </p:cNvPr>
          <p:cNvSpPr txBox="1">
            <a:spLocks/>
          </p:cNvSpPr>
          <p:nvPr/>
        </p:nvSpPr>
        <p:spPr>
          <a:xfrm>
            <a:off x="5924939" y="2358760"/>
            <a:ext cx="3749040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Approach and Results </a:t>
            </a:r>
          </a:p>
        </p:txBody>
      </p:sp>
      <p:sp>
        <p:nvSpPr>
          <p:cNvPr id="10" name="Text Placeholder 21">
            <a:extLst>
              <a:ext uri="{FF2B5EF4-FFF2-40B4-BE49-F238E27FC236}">
                <a16:creationId xmlns:a16="http://schemas.microsoft.com/office/drawing/2014/main" id="{19DA9F49-853D-3146-A395-3AD79BA5354B}"/>
              </a:ext>
            </a:extLst>
          </p:cNvPr>
          <p:cNvSpPr txBox="1">
            <a:spLocks/>
          </p:cNvSpPr>
          <p:nvPr/>
        </p:nvSpPr>
        <p:spPr>
          <a:xfrm>
            <a:off x="5924939" y="4289267"/>
            <a:ext cx="3749040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</a:t>
            </a:r>
          </a:p>
        </p:txBody>
      </p:sp>
      <p:sp>
        <p:nvSpPr>
          <p:cNvPr id="11" name="Text Placeholder 21">
            <a:extLst>
              <a:ext uri="{FF2B5EF4-FFF2-40B4-BE49-F238E27FC236}">
                <a16:creationId xmlns:a16="http://schemas.microsoft.com/office/drawing/2014/main" id="{7D139619-7373-4C56-8868-37677A1357BD}"/>
              </a:ext>
            </a:extLst>
          </p:cNvPr>
          <p:cNvSpPr txBox="1">
            <a:spLocks/>
          </p:cNvSpPr>
          <p:nvPr/>
        </p:nvSpPr>
        <p:spPr>
          <a:xfrm>
            <a:off x="5924939" y="759576"/>
            <a:ext cx="3749040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Challenges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99A765-9613-F115-A139-442D62F42FCF}"/>
              </a:ext>
            </a:extLst>
          </p:cNvPr>
          <p:cNvSpPr txBox="1"/>
          <p:nvPr/>
        </p:nvSpPr>
        <p:spPr>
          <a:xfrm>
            <a:off x="159134" y="3650585"/>
            <a:ext cx="56081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1. Machine learning and causal inference approaches substantially improved CMIP6 models’ predictions of evaporative fraction (EF). Before (left) and after (right) the uncertainty reduction in the CMIP6 model predictions.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6290828"/>
            <a:ext cx="1244396" cy="55656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E65135B-E6C6-9C41-ADE9-D292A31CD7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305" y="6297334"/>
            <a:ext cx="922633" cy="5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585012"/>
      </p:ext>
    </p:extLst>
  </p:cSld>
  <p:clrMapOvr>
    <a:masterClrMapping/>
  </p:clrMapOvr>
</p:sld>
</file>

<file path=ppt/theme/theme1.xml><?xml version="1.0" encoding="utf-8"?>
<a:theme xmlns:a="http://schemas.openxmlformats.org/drawingml/2006/main" name="Other EESA Highlights (not DOE-SC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1947</TotalTime>
  <Words>204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Other EESA Highlights (not DOE-SC)</vt:lpstr>
      <vt:lpstr>DOE-SC EESA Highlights</vt:lpstr>
      <vt:lpstr>Understanding and reducing the uncertainties of land surface energy flux partitioning within CMIP6 land models</vt:lpstr>
    </vt:vector>
  </TitlesOfParts>
  <Company>LBNL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jagimbel</cp:lastModifiedBy>
  <cp:revision>102</cp:revision>
  <dcterms:created xsi:type="dcterms:W3CDTF">2016-02-10T19:06:12Z</dcterms:created>
  <dcterms:modified xsi:type="dcterms:W3CDTF">2022-04-20T19:47:39Z</dcterms:modified>
</cp:coreProperties>
</file>