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Century Gothic" panose="020B0502020202020204" pitchFamily="34" charset="0"/>
      <p:regular r:id="rId4"/>
      <p:bold r:id="rId5"/>
      <p:italic r:id="rId6"/>
      <p:boldItalic r:id="rId7"/>
    </p:embeddedFont>
    <p:embeddedFont>
      <p:font typeface="Calibri" panose="020F0502020204030204" pitchFamily="34" charset="0"/>
      <p:regular r:id="rId8"/>
      <p:bold r:id="rId9"/>
      <p:italic r:id="rId10"/>
      <p:boldItalic r:id="rId11"/>
    </p:embeddedFont>
    <p:embeddedFont>
      <p:font typeface="Helvetica Neue" panose="020B060402020202020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jbqpPnQDKN2KyN1c3druhPKy6R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2"/>
          <p:cNvSpPr txBox="1">
            <a:spLocks noGrp="1"/>
          </p:cNvSpPr>
          <p:nvPr>
            <p:ph type="body" idx="1"/>
          </p:nvPr>
        </p:nvSpPr>
        <p:spPr>
          <a:xfrm rot="5400000">
            <a:off x="4077354" y="-1413529"/>
            <a:ext cx="403729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2"/>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100" name="Google Shape;100;p13"/>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4"/>
          <p:cNvSpPr/>
          <p:nvPr/>
        </p:nvSpPr>
        <p:spPr>
          <a:xfrm>
            <a:off x="0" y="393699"/>
            <a:ext cx="12192000" cy="2387599"/>
          </a:xfrm>
          <a:prstGeom prst="rect">
            <a:avLst/>
          </a:prstGeom>
          <a:gradFill>
            <a:gsLst>
              <a:gs pos="0">
                <a:srgbClr val="F5F7FC"/>
              </a:gs>
              <a:gs pos="74000">
                <a:srgbClr val="A9BEE4"/>
              </a:gs>
              <a:gs pos="83000">
                <a:srgbClr val="A9BEE4"/>
              </a:gs>
              <a:gs pos="100000">
                <a:srgbClr val="C5D3ED"/>
              </a:gs>
            </a:gsLst>
            <a:lin ang="0" scaled="0"/>
          </a:gradFill>
          <a:ln>
            <a:noFill/>
          </a:ln>
        </p:spPr>
      </p:sp>
      <p:sp>
        <p:nvSpPr>
          <p:cNvPr id="30" name="Google Shape;30;p4"/>
          <p:cNvSpPr txBox="1">
            <a:spLocks noGrp="1"/>
          </p:cNvSpPr>
          <p:nvPr>
            <p:ph type="ctrTitle"/>
          </p:nvPr>
        </p:nvSpPr>
        <p:spPr>
          <a:xfrm>
            <a:off x="187419" y="393699"/>
            <a:ext cx="8630178" cy="238759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entury Gothic"/>
              <a:buNone/>
              <a:defRPr sz="6000" b="1">
                <a:solidFill>
                  <a:schemeClr val="lt1"/>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87419" y="3026833"/>
            <a:ext cx="8630178"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6A6A6A"/>
              </a:buClr>
              <a:buSzPts val="2400"/>
              <a:buNone/>
              <a:defRPr sz="2400">
                <a:solidFill>
                  <a:srgbClr val="6A6A6A"/>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32" name="Google Shape;32;p4"/>
          <p:cNvPicPr preferRelativeResize="0"/>
          <p:nvPr/>
        </p:nvPicPr>
        <p:blipFill rotWithShape="1">
          <a:blip r:embed="rId2">
            <a:alphaModFix/>
          </a:blip>
          <a:srcRect/>
          <a:stretch/>
        </p:blipFill>
        <p:spPr>
          <a:xfrm>
            <a:off x="7053994" y="4570300"/>
            <a:ext cx="5138006" cy="19267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10515600" cy="403729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6"/>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4" name="Google Shape;54;p7"/>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8"/>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0" name="Google Shape;70;p9"/>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0"/>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1"/>
          <p:cNvSpPr>
            <a:spLocks noGrp="1"/>
          </p:cNvSpPr>
          <p:nvPr>
            <p:ph type="pic" idx="2"/>
          </p:nvPr>
        </p:nvSpPr>
        <p:spPr>
          <a:xfrm>
            <a:off x="5183188" y="987425"/>
            <a:ext cx="6172200" cy="4873625"/>
          </a:xfrm>
          <a:prstGeom prst="rect">
            <a:avLst/>
          </a:prstGeom>
          <a:noFill/>
          <a:ln>
            <a:noFill/>
          </a:ln>
        </p:spPr>
      </p:sp>
      <p:sp>
        <p:nvSpPr>
          <p:cNvPr id="82" name="Google Shape;82;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3" name="Google Shape;83;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11"/>
          <p:cNvPicPr preferRelativeResize="0"/>
          <p:nvPr/>
        </p:nvPicPr>
        <p:blipFill rotWithShape="1">
          <a:blip r:embed="rId2">
            <a:alphaModFix/>
          </a:blip>
          <a:srcRect/>
          <a:stretch/>
        </p:blipFill>
        <p:spPr>
          <a:xfrm>
            <a:off x="10527083" y="6237962"/>
            <a:ext cx="1653434" cy="62003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entury Gothic"/>
              <a:buNone/>
              <a:defRPr sz="4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838200" y="1825625"/>
            <a:ext cx="10515600" cy="403729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grpSp>
        <p:nvGrpSpPr>
          <p:cNvPr id="12" name="Google Shape;12;p2"/>
          <p:cNvGrpSpPr/>
          <p:nvPr/>
        </p:nvGrpSpPr>
        <p:grpSpPr>
          <a:xfrm>
            <a:off x="3982" y="5957980"/>
            <a:ext cx="12188018" cy="900020"/>
            <a:chOff x="-546280" y="7333362"/>
            <a:chExt cx="13024207" cy="1059271"/>
          </a:xfrm>
        </p:grpSpPr>
        <p:pic>
          <p:nvPicPr>
            <p:cNvPr id="13" name="Google Shape;13;p2"/>
            <p:cNvPicPr preferRelativeResize="0"/>
            <p:nvPr/>
          </p:nvPicPr>
          <p:blipFill rotWithShape="1">
            <a:blip r:embed="rId13">
              <a:alphaModFix/>
            </a:blip>
            <a:srcRect/>
            <a:stretch/>
          </p:blipFill>
          <p:spPr>
            <a:xfrm>
              <a:off x="-546280" y="7451706"/>
              <a:ext cx="13024207" cy="380939"/>
            </a:xfrm>
            <a:prstGeom prst="rect">
              <a:avLst/>
            </a:prstGeom>
            <a:noFill/>
            <a:ln>
              <a:noFill/>
            </a:ln>
          </p:spPr>
        </p:pic>
        <p:pic>
          <p:nvPicPr>
            <p:cNvPr id="14" name="Google Shape;14;p2"/>
            <p:cNvPicPr preferRelativeResize="0"/>
            <p:nvPr/>
          </p:nvPicPr>
          <p:blipFill rotWithShape="1">
            <a:blip r:embed="rId14">
              <a:alphaModFix/>
            </a:blip>
            <a:srcRect b="45499"/>
            <a:stretch/>
          </p:blipFill>
          <p:spPr>
            <a:xfrm>
              <a:off x="-546280" y="7361504"/>
              <a:ext cx="13014050" cy="500805"/>
            </a:xfrm>
            <a:prstGeom prst="rect">
              <a:avLst/>
            </a:prstGeom>
            <a:noFill/>
            <a:ln>
              <a:noFill/>
            </a:ln>
          </p:spPr>
        </p:pic>
        <p:pic>
          <p:nvPicPr>
            <p:cNvPr id="15" name="Google Shape;15;p2"/>
            <p:cNvPicPr preferRelativeResize="0"/>
            <p:nvPr/>
          </p:nvPicPr>
          <p:blipFill rotWithShape="1">
            <a:blip r:embed="rId15">
              <a:alphaModFix/>
            </a:blip>
            <a:srcRect t="1" b="-1144"/>
            <a:stretch/>
          </p:blipFill>
          <p:spPr>
            <a:xfrm>
              <a:off x="-546279" y="7333362"/>
              <a:ext cx="13004799" cy="920812"/>
            </a:xfrm>
            <a:prstGeom prst="rect">
              <a:avLst/>
            </a:prstGeom>
            <a:noFill/>
            <a:ln>
              <a:noFill/>
            </a:ln>
          </p:spPr>
        </p:pic>
        <p:sp>
          <p:nvSpPr>
            <p:cNvPr id="16" name="Google Shape;16;p2"/>
            <p:cNvSpPr/>
            <p:nvPr/>
          </p:nvSpPr>
          <p:spPr>
            <a:xfrm>
              <a:off x="-546279" y="7845233"/>
              <a:ext cx="13004799" cy="547400"/>
            </a:xfrm>
            <a:prstGeom prst="rect">
              <a:avLst/>
            </a:prstGeom>
            <a:solidFill>
              <a:schemeClr val="dk1"/>
            </a:solidFill>
            <a:ln>
              <a:noFill/>
            </a:ln>
            <a:effectLst>
              <a:outerShdw blurRad="38100" dist="25400" dir="5400000" rotWithShape="0">
                <a:srgbClr val="000000">
                  <a:alpha val="34901"/>
                </a:srgbClr>
              </a:outerShdw>
            </a:effectLst>
          </p:spPr>
          <p:txBody>
            <a:bodyPr spcFirstLastPara="1" wrap="square" lIns="57350" tIns="57350" rIns="57350" bIns="57350" anchor="ctr" anchorCtr="0">
              <a:noAutofit/>
            </a:bodyPr>
            <a:lstStyle/>
            <a:p>
              <a:pPr marL="0" marR="0" lvl="0" indent="0" algn="l" rtl="0">
                <a:lnSpc>
                  <a:spcPct val="100000"/>
                </a:lnSpc>
                <a:spcBef>
                  <a:spcPts val="0"/>
                </a:spcBef>
                <a:spcAft>
                  <a:spcPts val="0"/>
                </a:spcAft>
                <a:buClr>
                  <a:schemeClr val="dk1"/>
                </a:buClr>
                <a:buSzPts val="2400"/>
                <a:buFont typeface="Century Gothic"/>
                <a:buNone/>
              </a:pPr>
              <a:endParaRPr sz="2400" b="0" i="0" u="none" strike="noStrike" cap="none">
                <a:solidFill>
                  <a:srgbClr val="000000"/>
                </a:solidFill>
                <a:latin typeface="Century Gothic"/>
                <a:ea typeface="Century Gothic"/>
                <a:cs typeface="Century Gothic"/>
                <a:sym typeface="Century Gothic"/>
              </a:endParaRPr>
            </a:p>
          </p:txBody>
        </p:sp>
        <p:pic>
          <p:nvPicPr>
            <p:cNvPr id="17" name="Google Shape;17;p2"/>
            <p:cNvPicPr preferRelativeResize="0"/>
            <p:nvPr/>
          </p:nvPicPr>
          <p:blipFill rotWithShape="1">
            <a:blip r:embed="rId16">
              <a:alphaModFix/>
            </a:blip>
            <a:srcRect/>
            <a:stretch/>
          </p:blipFill>
          <p:spPr>
            <a:xfrm>
              <a:off x="1231615" y="7863226"/>
              <a:ext cx="2266946" cy="427256"/>
            </a:xfrm>
            <a:prstGeom prst="rect">
              <a:avLst/>
            </a:prstGeom>
            <a:noFill/>
            <a:ln>
              <a:noFill/>
            </a:ln>
          </p:spPr>
        </p:pic>
        <p:pic>
          <p:nvPicPr>
            <p:cNvPr id="18" name="Google Shape;18;p2"/>
            <p:cNvPicPr preferRelativeResize="0"/>
            <p:nvPr/>
          </p:nvPicPr>
          <p:blipFill rotWithShape="1">
            <a:blip r:embed="rId17">
              <a:alphaModFix/>
            </a:blip>
            <a:srcRect l="42591" t="15878" b="10431"/>
            <a:stretch/>
          </p:blipFill>
          <p:spPr>
            <a:xfrm>
              <a:off x="-468544" y="7779383"/>
              <a:ext cx="1642680" cy="497713"/>
            </a:xfrm>
            <a:prstGeom prst="rect">
              <a:avLst/>
            </a:prstGeom>
            <a:noFill/>
            <a:ln>
              <a:noFill/>
            </a:ln>
          </p:spPr>
        </p:pic>
        <p:pic>
          <p:nvPicPr>
            <p:cNvPr id="19" name="Google Shape;19;p2"/>
            <p:cNvPicPr preferRelativeResize="0"/>
            <p:nvPr/>
          </p:nvPicPr>
          <p:blipFill rotWithShape="1">
            <a:blip r:embed="rId18">
              <a:alphaModFix/>
            </a:blip>
            <a:srcRect/>
            <a:stretch/>
          </p:blipFill>
          <p:spPr>
            <a:xfrm>
              <a:off x="3848154" y="7805871"/>
              <a:ext cx="501772" cy="502704"/>
            </a:xfrm>
            <a:prstGeom prst="rect">
              <a:avLst/>
            </a:prstGeom>
            <a:noFill/>
            <a:ln>
              <a:noFill/>
            </a:ln>
          </p:spPr>
        </p:pic>
      </p:grpSp>
      <p:sp>
        <p:nvSpPr>
          <p:cNvPr id="20" name="Google Shape;20;p2"/>
          <p:cNvSpPr txBox="1">
            <a:spLocks noGrp="1"/>
          </p:cNvSpPr>
          <p:nvPr>
            <p:ph type="dt" idx="10"/>
          </p:nvPr>
        </p:nvSpPr>
        <p:spPr>
          <a:xfrm>
            <a:off x="4912988" y="6371208"/>
            <a:ext cx="888036"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2"/>
          <p:cNvSpPr txBox="1">
            <a:spLocks noGrp="1"/>
          </p:cNvSpPr>
          <p:nvPr>
            <p:ph type="ftr" idx="11"/>
          </p:nvPr>
        </p:nvSpPr>
        <p:spPr>
          <a:xfrm>
            <a:off x="5908601" y="6371208"/>
            <a:ext cx="363518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 name="Google Shape;22;p2"/>
          <p:cNvSpPr txBox="1">
            <a:spLocks noGrp="1"/>
          </p:cNvSpPr>
          <p:nvPr>
            <p:ph type="sldNum" idx="12"/>
          </p:nvPr>
        </p:nvSpPr>
        <p:spPr>
          <a:xfrm>
            <a:off x="9651366" y="6357133"/>
            <a:ext cx="87401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entury Gothic"/>
                <a:ea typeface="Century Gothic"/>
                <a:cs typeface="Century Gothic"/>
                <a:sym typeface="Century Gothic"/>
              </a:defRPr>
            </a:lvl1pPr>
            <a:lvl2pPr marL="0" marR="0" lvl="1" indent="0" algn="r" rtl="0">
              <a:spcBef>
                <a:spcPts val="0"/>
              </a:spcBef>
              <a:buNone/>
              <a:defRPr sz="1200" b="0" i="0" u="none" strike="noStrike" cap="none">
                <a:solidFill>
                  <a:srgbClr val="888888"/>
                </a:solidFill>
                <a:latin typeface="Century Gothic"/>
                <a:ea typeface="Century Gothic"/>
                <a:cs typeface="Century Gothic"/>
                <a:sym typeface="Century Gothic"/>
              </a:defRPr>
            </a:lvl2pPr>
            <a:lvl3pPr marL="0" marR="0" lvl="2" indent="0" algn="r" rtl="0">
              <a:spcBef>
                <a:spcPts val="0"/>
              </a:spcBef>
              <a:buNone/>
              <a:defRPr sz="1200" b="0" i="0" u="none" strike="noStrike" cap="none">
                <a:solidFill>
                  <a:srgbClr val="888888"/>
                </a:solidFill>
                <a:latin typeface="Century Gothic"/>
                <a:ea typeface="Century Gothic"/>
                <a:cs typeface="Century Gothic"/>
                <a:sym typeface="Century Gothic"/>
              </a:defRPr>
            </a:lvl3pPr>
            <a:lvl4pPr marL="0" marR="0" lvl="3" indent="0" algn="r" rtl="0">
              <a:spcBef>
                <a:spcPts val="0"/>
              </a:spcBef>
              <a:buNone/>
              <a:defRPr sz="1200" b="0" i="0" u="none" strike="noStrike" cap="none">
                <a:solidFill>
                  <a:srgbClr val="888888"/>
                </a:solidFill>
                <a:latin typeface="Century Gothic"/>
                <a:ea typeface="Century Gothic"/>
                <a:cs typeface="Century Gothic"/>
                <a:sym typeface="Century Gothic"/>
              </a:defRPr>
            </a:lvl4pPr>
            <a:lvl5pPr marL="0" marR="0" lvl="4" indent="0" algn="r" rtl="0">
              <a:spcBef>
                <a:spcPts val="0"/>
              </a:spcBef>
              <a:buNone/>
              <a:defRPr sz="1200" b="0" i="0" u="none" strike="noStrike" cap="none">
                <a:solidFill>
                  <a:srgbClr val="888888"/>
                </a:solidFill>
                <a:latin typeface="Century Gothic"/>
                <a:ea typeface="Century Gothic"/>
                <a:cs typeface="Century Gothic"/>
                <a:sym typeface="Century Gothic"/>
              </a:defRPr>
            </a:lvl5pPr>
            <a:lvl6pPr marL="0" marR="0" lvl="5" indent="0" algn="r" rtl="0">
              <a:spcBef>
                <a:spcPts val="0"/>
              </a:spcBef>
              <a:buNone/>
              <a:defRPr sz="1200" b="0" i="0" u="none" strike="noStrike" cap="none">
                <a:solidFill>
                  <a:srgbClr val="888888"/>
                </a:solidFill>
                <a:latin typeface="Century Gothic"/>
                <a:ea typeface="Century Gothic"/>
                <a:cs typeface="Century Gothic"/>
                <a:sym typeface="Century Gothic"/>
              </a:defRPr>
            </a:lvl6pPr>
            <a:lvl7pPr marL="0" marR="0" lvl="6" indent="0" algn="r" rtl="0">
              <a:spcBef>
                <a:spcPts val="0"/>
              </a:spcBef>
              <a:buNone/>
              <a:defRPr sz="1200" b="0" i="0" u="none" strike="noStrike" cap="none">
                <a:solidFill>
                  <a:srgbClr val="888888"/>
                </a:solidFill>
                <a:latin typeface="Century Gothic"/>
                <a:ea typeface="Century Gothic"/>
                <a:cs typeface="Century Gothic"/>
                <a:sym typeface="Century Gothic"/>
              </a:defRPr>
            </a:lvl7pPr>
            <a:lvl8pPr marL="0" marR="0" lvl="7" indent="0" algn="r" rtl="0">
              <a:spcBef>
                <a:spcPts val="0"/>
              </a:spcBef>
              <a:buNone/>
              <a:defRPr sz="1200" b="0" i="0" u="none" strike="noStrike" cap="none">
                <a:solidFill>
                  <a:srgbClr val="888888"/>
                </a:solidFill>
                <a:latin typeface="Century Gothic"/>
                <a:ea typeface="Century Gothic"/>
                <a:cs typeface="Century Gothic"/>
                <a:sym typeface="Century Gothic"/>
              </a:defRPr>
            </a:lvl8pPr>
            <a:lvl9pPr marL="0" marR="0" lvl="8" indent="0" algn="r" rtl="0">
              <a:spcBef>
                <a:spcPts val="0"/>
              </a:spcBef>
              <a:buNone/>
              <a:defRPr sz="1200" b="0" i="0" u="none" strike="noStrike" cap="none">
                <a:solidFill>
                  <a:srgbClr val="88888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p:nvPr/>
        </p:nvSpPr>
        <p:spPr>
          <a:xfrm>
            <a:off x="267525" y="141144"/>
            <a:ext cx="113433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Gothic"/>
                <a:ea typeface="Century Gothic"/>
                <a:cs typeface="Century Gothic"/>
                <a:sym typeface="Century Gothic"/>
              </a:rPr>
              <a:t>T</a:t>
            </a:r>
            <a:r>
              <a:rPr lang="en-US" sz="2400" b="1">
                <a:solidFill>
                  <a:schemeClr val="dk1"/>
                </a:solidFill>
                <a:latin typeface="Century Gothic"/>
                <a:ea typeface="Century Gothic"/>
                <a:cs typeface="Century Gothic"/>
                <a:sym typeface="Century Gothic"/>
              </a:rPr>
              <a:t>he Seasonal-to-Multiyear Large Ensemble (SMYLE) prediction system using the Community Earth System Model version 2</a:t>
            </a:r>
            <a:endParaRPr sz="2400" b="0" i="0" u="none" strike="noStrike" cap="none">
              <a:solidFill>
                <a:schemeClr val="dk1"/>
              </a:solidFill>
              <a:latin typeface="Century Gothic"/>
              <a:ea typeface="Century Gothic"/>
              <a:cs typeface="Century Gothic"/>
              <a:sym typeface="Century Gothic"/>
            </a:endParaRPr>
          </a:p>
        </p:txBody>
      </p:sp>
      <p:sp>
        <p:nvSpPr>
          <p:cNvPr id="107" name="Google Shape;107;p1"/>
          <p:cNvSpPr txBox="1"/>
          <p:nvPr/>
        </p:nvSpPr>
        <p:spPr>
          <a:xfrm>
            <a:off x="251593" y="996897"/>
            <a:ext cx="11785800" cy="7389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chemeClr val="dk1"/>
                </a:solidFill>
              </a:rPr>
              <a:t>S</a:t>
            </a:r>
            <a:r>
              <a:rPr lang="en-US" b="1" i="0" u="none" strike="noStrike" cap="none">
                <a:solidFill>
                  <a:schemeClr val="dk1"/>
                </a:solidFill>
              </a:rPr>
              <a:t>. </a:t>
            </a:r>
            <a:r>
              <a:rPr lang="en-US" b="1">
                <a:solidFill>
                  <a:schemeClr val="dk1"/>
                </a:solidFill>
              </a:rPr>
              <a:t>G</a:t>
            </a:r>
            <a:r>
              <a:rPr lang="en-US" b="1" i="0" u="none" strike="noStrike" cap="none">
                <a:solidFill>
                  <a:schemeClr val="dk1"/>
                </a:solidFill>
              </a:rPr>
              <a:t>. </a:t>
            </a:r>
            <a:r>
              <a:rPr lang="en-US" b="1">
                <a:solidFill>
                  <a:schemeClr val="dk1"/>
                </a:solidFill>
              </a:rPr>
              <a:t>Yeager</a:t>
            </a:r>
            <a:r>
              <a:rPr lang="en-US" b="0" i="0" u="none" strike="noStrike" cap="none">
                <a:solidFill>
                  <a:schemeClr val="dk1"/>
                </a:solidFill>
                <a:latin typeface="Arial"/>
                <a:ea typeface="Arial"/>
                <a:cs typeface="Arial"/>
                <a:sym typeface="Arial"/>
              </a:rPr>
              <a:t>, </a:t>
            </a:r>
            <a:r>
              <a:rPr lang="en-US" b="1" i="0" u="none" strike="noStrike" cap="none">
                <a:solidFill>
                  <a:schemeClr val="dk1"/>
                </a:solidFill>
              </a:rPr>
              <a:t>N. Rosenbloo</a:t>
            </a:r>
            <a:r>
              <a:rPr lang="en-US" b="1">
                <a:solidFill>
                  <a:schemeClr val="dk1"/>
                </a:solidFill>
              </a:rPr>
              <a:t>m</a:t>
            </a:r>
            <a:r>
              <a:rPr lang="en-US">
                <a:solidFill>
                  <a:schemeClr val="dk1"/>
                </a:solidFill>
              </a:rPr>
              <a:t>, </a:t>
            </a:r>
            <a:r>
              <a:rPr lang="en-US" b="1">
                <a:solidFill>
                  <a:schemeClr val="dk1"/>
                </a:solidFill>
              </a:rPr>
              <a:t>A. A. Glanville</a:t>
            </a:r>
            <a:r>
              <a:rPr lang="en-US">
                <a:solidFill>
                  <a:schemeClr val="dk1"/>
                </a:solidFill>
              </a:rPr>
              <a:t>, X. Wu, </a:t>
            </a:r>
            <a:r>
              <a:rPr lang="en-US" b="0" i="0" u="none" strike="noStrike" cap="none">
                <a:solidFill>
                  <a:schemeClr val="dk1"/>
                </a:solidFill>
                <a:latin typeface="Arial"/>
                <a:ea typeface="Arial"/>
                <a:cs typeface="Arial"/>
                <a:sym typeface="Arial"/>
              </a:rPr>
              <a:t>I. Simpson, </a:t>
            </a:r>
            <a:r>
              <a:rPr lang="en-US" b="1" i="0" u="none" strike="noStrike" cap="none">
                <a:solidFill>
                  <a:schemeClr val="dk1"/>
                </a:solidFill>
              </a:rPr>
              <a:t>H. Li</a:t>
            </a:r>
            <a:r>
              <a:rPr lang="en-US" i="0" u="none" strike="noStrike" cap="none">
                <a:solidFill>
                  <a:schemeClr val="dk1"/>
                </a:solidFill>
              </a:rPr>
              <a:t>, </a:t>
            </a:r>
            <a:r>
              <a:rPr lang="en-US" b="1" i="0" u="none" strike="noStrike" cap="none">
                <a:solidFill>
                  <a:schemeClr val="dk1"/>
                </a:solidFill>
              </a:rPr>
              <a:t>M. J. Moli</a:t>
            </a:r>
            <a:r>
              <a:rPr lang="en-US" b="1">
                <a:solidFill>
                  <a:schemeClr val="dk1"/>
                </a:solidFill>
              </a:rPr>
              <a:t>na</a:t>
            </a:r>
            <a:r>
              <a:rPr lang="en-US">
                <a:solidFill>
                  <a:schemeClr val="dk1"/>
                </a:solidFill>
              </a:rPr>
              <a:t>, K. Krumhardt, S. Mogen, K. Lindsay, D. Lombardozzi, W. Wieder, W. M. Kim, </a:t>
            </a:r>
            <a:r>
              <a:rPr lang="en-US" b="1" i="0" u="none" strike="noStrike" cap="none">
                <a:solidFill>
                  <a:schemeClr val="dk1"/>
                </a:solidFill>
              </a:rPr>
              <a:t>J.H. Richter</a:t>
            </a:r>
            <a:r>
              <a:rPr lang="en-US">
                <a:solidFill>
                  <a:schemeClr val="dk1"/>
                </a:solidFill>
              </a:rPr>
              <a:t>, M. Long, G. Danabasoglu, D. Bailey, M. Holland, N. Lovenduski, </a:t>
            </a:r>
            <a:r>
              <a:rPr lang="en-US" b="1">
                <a:solidFill>
                  <a:schemeClr val="dk1"/>
                </a:solidFill>
              </a:rPr>
              <a:t>W. G. Strand</a:t>
            </a:r>
            <a:r>
              <a:rPr lang="en-US">
                <a:solidFill>
                  <a:schemeClr val="dk1"/>
                </a:solidFill>
              </a:rPr>
              <a:t>, and </a:t>
            </a:r>
            <a:r>
              <a:rPr lang="en-US" b="1">
                <a:solidFill>
                  <a:schemeClr val="dk1"/>
                </a:solidFill>
              </a:rPr>
              <a:t>T. King</a:t>
            </a:r>
            <a:r>
              <a:rPr lang="en-US">
                <a:solidFill>
                  <a:schemeClr val="dk1"/>
                </a:solidFill>
              </a:rPr>
              <a:t> </a:t>
            </a:r>
            <a:r>
              <a:rPr lang="en-US" i="0" u="none" strike="noStrike" cap="none">
                <a:solidFill>
                  <a:schemeClr val="dk1"/>
                </a:solidFill>
              </a:rPr>
              <a:t>(202</a:t>
            </a:r>
            <a:r>
              <a:rPr lang="en-US">
                <a:solidFill>
                  <a:schemeClr val="dk1"/>
                </a:solidFill>
              </a:rPr>
              <a:t>2</a:t>
            </a:r>
            <a:r>
              <a:rPr lang="en-US" i="0" u="none" strike="noStrike" cap="none">
                <a:solidFill>
                  <a:schemeClr val="dk1"/>
                </a:solidFill>
              </a:rPr>
              <a:t>): </a:t>
            </a:r>
            <a:br>
              <a:rPr lang="en-US" i="0" u="none" strike="noStrike" cap="none">
                <a:solidFill>
                  <a:schemeClr val="dk1"/>
                </a:solidFill>
              </a:rPr>
            </a:br>
            <a:r>
              <a:rPr lang="en-US" i="1">
                <a:solidFill>
                  <a:schemeClr val="dk1"/>
                </a:solidFill>
              </a:rPr>
              <a:t>GMD</a:t>
            </a:r>
            <a:r>
              <a:rPr lang="en-US" i="1" u="none" strike="noStrike" cap="none">
                <a:solidFill>
                  <a:schemeClr val="dk1"/>
                </a:solidFill>
              </a:rPr>
              <a:t>: </a:t>
            </a:r>
            <a:r>
              <a:rPr lang="en-US">
                <a:solidFill>
                  <a:schemeClr val="dk1"/>
                </a:solidFill>
              </a:rPr>
              <a:t>https://doi.org/10.5194/gmd-15-6451-2022</a:t>
            </a:r>
            <a:endParaRPr i="1">
              <a:solidFill>
                <a:schemeClr val="dk1"/>
              </a:solidFill>
            </a:endParaRPr>
          </a:p>
        </p:txBody>
      </p:sp>
      <p:sp>
        <p:nvSpPr>
          <p:cNvPr id="108" name="Google Shape;108;p1"/>
          <p:cNvSpPr txBox="1"/>
          <p:nvPr/>
        </p:nvSpPr>
        <p:spPr>
          <a:xfrm>
            <a:off x="98433" y="1876010"/>
            <a:ext cx="6062100" cy="98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u="none" strike="noStrike" cap="none">
                <a:solidFill>
                  <a:schemeClr val="dk1"/>
                </a:solidFill>
                <a:latin typeface="Arial"/>
                <a:ea typeface="Arial"/>
                <a:cs typeface="Arial"/>
                <a:sym typeface="Arial"/>
              </a:rPr>
              <a:t>OBJECTIVE</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To </a:t>
            </a:r>
            <a:r>
              <a:rPr lang="en-US">
                <a:solidFill>
                  <a:schemeClr val="dk1"/>
                </a:solidFill>
              </a:rPr>
              <a:t>explore the potential for seasonal-to-multiyear prediction of Earth system quantities of interest spanning the atmosphere, ocean, land, and sea ice. To document a new community resource for prediction research.</a:t>
            </a:r>
            <a:endParaRPr/>
          </a:p>
        </p:txBody>
      </p:sp>
      <p:sp>
        <p:nvSpPr>
          <p:cNvPr id="109" name="Google Shape;109;p1"/>
          <p:cNvSpPr txBox="1"/>
          <p:nvPr/>
        </p:nvSpPr>
        <p:spPr>
          <a:xfrm>
            <a:off x="98433" y="2943641"/>
            <a:ext cx="60462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a:solidFill>
                  <a:schemeClr val="dk1"/>
                </a:solidFill>
                <a:latin typeface="Arial"/>
                <a:ea typeface="Arial"/>
                <a:cs typeface="Arial"/>
                <a:sym typeface="Arial"/>
              </a:rPr>
              <a:t>APPROACH</a:t>
            </a:r>
            <a:endParaRPr/>
          </a:p>
          <a:p>
            <a:pPr marL="0" marR="0" lvl="0" indent="0" algn="l" rtl="0">
              <a:spcBef>
                <a:spcPts val="0"/>
              </a:spcBef>
              <a:spcAft>
                <a:spcPts val="0"/>
              </a:spcAft>
              <a:buNone/>
            </a:pPr>
            <a:r>
              <a:rPr lang="en-US">
                <a:solidFill>
                  <a:schemeClr val="dk1"/>
                </a:solidFill>
              </a:rPr>
              <a:t>20-member ensemble hindcasts using CESM2 initialized quarterly between 1970-2019 and integrated for 24 months.</a:t>
            </a:r>
            <a:endParaRPr sz="1600" b="1" i="1">
              <a:solidFill>
                <a:schemeClr val="dk1"/>
              </a:solidFill>
              <a:latin typeface="Arial"/>
              <a:ea typeface="Arial"/>
              <a:cs typeface="Arial"/>
              <a:sym typeface="Arial"/>
            </a:endParaRPr>
          </a:p>
        </p:txBody>
      </p:sp>
      <p:sp>
        <p:nvSpPr>
          <p:cNvPr id="110" name="Google Shape;110;p1"/>
          <p:cNvSpPr txBox="1"/>
          <p:nvPr/>
        </p:nvSpPr>
        <p:spPr>
          <a:xfrm>
            <a:off x="98433" y="3785756"/>
            <a:ext cx="633906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1">
                <a:solidFill>
                  <a:schemeClr val="dk1"/>
                </a:solidFill>
                <a:latin typeface="Arial"/>
                <a:ea typeface="Arial"/>
                <a:cs typeface="Arial"/>
                <a:sym typeface="Arial"/>
              </a:rPr>
              <a:t>IMPACT</a:t>
            </a:r>
            <a:endParaRPr/>
          </a:p>
          <a:p>
            <a:pPr marL="0" marR="0" lvl="0" indent="0" algn="l" rtl="0">
              <a:spcBef>
                <a:spcPts val="0"/>
              </a:spcBef>
              <a:spcAft>
                <a:spcPts val="0"/>
              </a:spcAft>
              <a:buNone/>
            </a:pPr>
            <a:r>
              <a:rPr lang="en-US" sz="1400">
                <a:solidFill>
                  <a:schemeClr val="dk1"/>
                </a:solidFill>
                <a:latin typeface="Arial"/>
                <a:ea typeface="Arial"/>
                <a:cs typeface="Arial"/>
                <a:sym typeface="Arial"/>
              </a:rPr>
              <a:t/>
            </a:r>
            <a:br>
              <a:rPr lang="en-US" sz="1400">
                <a:solidFill>
                  <a:schemeClr val="dk1"/>
                </a:solidFill>
                <a:latin typeface="Arial"/>
                <a:ea typeface="Arial"/>
                <a:cs typeface="Arial"/>
                <a:sym typeface="Arial"/>
              </a:rPr>
            </a:br>
            <a:endParaRPr sz="1400">
              <a:solidFill>
                <a:schemeClr val="dk1"/>
              </a:solidFill>
              <a:latin typeface="Arial"/>
              <a:ea typeface="Arial"/>
              <a:cs typeface="Arial"/>
              <a:sym typeface="Arial"/>
            </a:endParaRPr>
          </a:p>
        </p:txBody>
      </p:sp>
      <p:sp>
        <p:nvSpPr>
          <p:cNvPr id="111" name="Google Shape;111;p1"/>
          <p:cNvSpPr txBox="1"/>
          <p:nvPr/>
        </p:nvSpPr>
        <p:spPr>
          <a:xfrm>
            <a:off x="7593360" y="1793199"/>
            <a:ext cx="4415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Helvetica Neue"/>
                <a:ea typeface="Helvetica Neue"/>
                <a:cs typeface="Helvetica Neue"/>
                <a:sym typeface="Helvetica Neue"/>
              </a:rPr>
              <a:t>Predictions of DJF Niño-3.4 </a:t>
            </a:r>
            <a:endParaRPr/>
          </a:p>
        </p:txBody>
      </p:sp>
      <p:sp>
        <p:nvSpPr>
          <p:cNvPr id="112" name="Google Shape;112;p1"/>
          <p:cNvSpPr txBox="1"/>
          <p:nvPr/>
        </p:nvSpPr>
        <p:spPr>
          <a:xfrm>
            <a:off x="106399" y="4110654"/>
            <a:ext cx="6046200" cy="206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a:solidFill>
                  <a:schemeClr val="dk1"/>
                </a:solidFill>
              </a:rPr>
              <a:t>The CESM2 SMYLE prediction system exhibits very competitive seasonal skill (e.g., for ENSO) while permitting a fuller exploration of extended (multiyear) prediction performance for Earth system fields (including ocean biogeochemistry) than is possible in other systems. SMYLE data and experimental infrastructure is freely available, and so this overview paper is expected to have significant broader impact within the geoscience community as a template and toolkit supporting future climate prediction research.</a:t>
            </a:r>
            <a:endParaRPr/>
          </a:p>
          <a:p>
            <a:pPr marL="0" marR="0" lvl="0" indent="0" algn="l" rtl="0">
              <a:spcBef>
                <a:spcPts val="0"/>
              </a:spcBef>
              <a:spcAft>
                <a:spcPts val="0"/>
              </a:spcAft>
              <a:buNone/>
            </a:pPr>
            <a:endParaRPr sz="1600" b="1" i="1">
              <a:solidFill>
                <a:schemeClr val="dk1"/>
              </a:solidFill>
              <a:latin typeface="Arial"/>
              <a:ea typeface="Arial"/>
              <a:cs typeface="Arial"/>
              <a:sym typeface="Arial"/>
            </a:endParaRPr>
          </a:p>
        </p:txBody>
      </p:sp>
      <p:pic>
        <p:nvPicPr>
          <p:cNvPr id="113" name="Google Shape;113;p1"/>
          <p:cNvPicPr preferRelativeResize="0"/>
          <p:nvPr/>
        </p:nvPicPr>
        <p:blipFill>
          <a:blip r:embed="rId3">
            <a:alphaModFix/>
          </a:blip>
          <a:stretch>
            <a:fillRect/>
          </a:stretch>
        </p:blipFill>
        <p:spPr>
          <a:xfrm>
            <a:off x="6954988" y="2162499"/>
            <a:ext cx="4869713" cy="4377823"/>
          </a:xfrm>
          <a:prstGeom prst="rect">
            <a:avLst/>
          </a:prstGeom>
          <a:noFill/>
          <a:ln>
            <a:noFill/>
          </a:ln>
        </p:spPr>
      </p:pic>
      <p:sp>
        <p:nvSpPr>
          <p:cNvPr id="114" name="Google Shape;114;p1"/>
          <p:cNvSpPr txBox="1"/>
          <p:nvPr/>
        </p:nvSpPr>
        <p:spPr>
          <a:xfrm>
            <a:off x="10555500" y="5433425"/>
            <a:ext cx="12501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a:latin typeface="Century Gothic"/>
                <a:ea typeface="Century Gothic"/>
                <a:cs typeface="Century Gothic"/>
                <a:sym typeface="Century Gothic"/>
              </a:rPr>
              <a:t>Observed</a:t>
            </a:r>
            <a:endParaRPr sz="900" b="1">
              <a:latin typeface="Century Gothic"/>
              <a:ea typeface="Century Gothic"/>
              <a:cs typeface="Century Gothic"/>
              <a:sym typeface="Century Gothic"/>
            </a:endParaRPr>
          </a:p>
          <a:p>
            <a:pPr marL="0" lvl="0" indent="0" algn="l" rtl="0">
              <a:spcBef>
                <a:spcPts val="0"/>
              </a:spcBef>
              <a:spcAft>
                <a:spcPts val="0"/>
              </a:spcAft>
              <a:buNone/>
            </a:pPr>
            <a:endParaRPr sz="900" b="1">
              <a:latin typeface="Century Gothic"/>
              <a:ea typeface="Century Gothic"/>
              <a:cs typeface="Century Gothic"/>
              <a:sym typeface="Century Gothic"/>
            </a:endParaRPr>
          </a:p>
          <a:p>
            <a:pPr marL="0" lvl="0" indent="0" algn="l" rtl="0">
              <a:spcBef>
                <a:spcPts val="0"/>
              </a:spcBef>
              <a:spcAft>
                <a:spcPts val="0"/>
              </a:spcAft>
              <a:buNone/>
            </a:pPr>
            <a:endParaRPr sz="900" b="1">
              <a:latin typeface="Century Gothic"/>
              <a:ea typeface="Century Gothic"/>
              <a:cs typeface="Century Gothic"/>
              <a:sym typeface="Century Gothic"/>
            </a:endParaRPr>
          </a:p>
          <a:p>
            <a:pPr marL="0" lvl="0" indent="0" algn="l" rtl="0">
              <a:spcBef>
                <a:spcPts val="0"/>
              </a:spcBef>
              <a:spcAft>
                <a:spcPts val="0"/>
              </a:spcAft>
              <a:buNone/>
            </a:pPr>
            <a:r>
              <a:rPr lang="en-US" sz="900" b="1">
                <a:latin typeface="Century Gothic"/>
                <a:ea typeface="Century Gothic"/>
                <a:cs typeface="Century Gothic"/>
                <a:sym typeface="Century Gothic"/>
              </a:rPr>
              <a:t>Predicted</a:t>
            </a:r>
            <a:endParaRPr sz="900" b="1">
              <a:latin typeface="Century Gothic"/>
              <a:ea typeface="Century Gothic"/>
              <a:cs typeface="Century Gothic"/>
              <a:sym typeface="Century Gothic"/>
            </a:endParaRPr>
          </a:p>
        </p:txBody>
      </p:sp>
      <p:cxnSp>
        <p:nvCxnSpPr>
          <p:cNvPr id="115" name="Google Shape;115;p1"/>
          <p:cNvCxnSpPr/>
          <p:nvPr/>
        </p:nvCxnSpPr>
        <p:spPr>
          <a:xfrm>
            <a:off x="10158425" y="5612000"/>
            <a:ext cx="384000" cy="0"/>
          </a:xfrm>
          <a:prstGeom prst="straightConnector1">
            <a:avLst/>
          </a:prstGeom>
          <a:noFill/>
          <a:ln w="19050" cap="flat" cmpd="sng">
            <a:solidFill>
              <a:schemeClr val="dk1"/>
            </a:solidFill>
            <a:prstDash val="solid"/>
            <a:round/>
            <a:headEnd type="none" w="med" len="med"/>
            <a:tailEnd type="none" w="med" len="med"/>
          </a:ln>
        </p:spPr>
      </p:cxnSp>
      <p:cxnSp>
        <p:nvCxnSpPr>
          <p:cNvPr id="116" name="Google Shape;116;p1"/>
          <p:cNvCxnSpPr/>
          <p:nvPr/>
        </p:nvCxnSpPr>
        <p:spPr>
          <a:xfrm>
            <a:off x="10158425" y="5840600"/>
            <a:ext cx="384000" cy="0"/>
          </a:xfrm>
          <a:prstGeom prst="straightConnector1">
            <a:avLst/>
          </a:prstGeom>
          <a:noFill/>
          <a:ln w="19050" cap="flat" cmpd="sng">
            <a:solidFill>
              <a:srgbClr val="6AA84F"/>
            </a:solidFill>
            <a:prstDash val="solid"/>
            <a:round/>
            <a:headEnd type="none" w="med" len="med"/>
            <a:tailEnd type="none" w="med" len="med"/>
          </a:ln>
        </p:spPr>
      </p:cxnSp>
      <p:cxnSp>
        <p:nvCxnSpPr>
          <p:cNvPr id="117" name="Google Shape;117;p1"/>
          <p:cNvCxnSpPr/>
          <p:nvPr/>
        </p:nvCxnSpPr>
        <p:spPr>
          <a:xfrm>
            <a:off x="10158425" y="5916800"/>
            <a:ext cx="384000" cy="0"/>
          </a:xfrm>
          <a:prstGeom prst="straightConnector1">
            <a:avLst/>
          </a:prstGeom>
          <a:noFill/>
          <a:ln w="19050" cap="flat" cmpd="sng">
            <a:solidFill>
              <a:srgbClr val="FFD966"/>
            </a:solidFill>
            <a:prstDash val="solid"/>
            <a:round/>
            <a:headEnd type="none" w="med" len="med"/>
            <a:tailEnd type="none" w="med" len="med"/>
          </a:ln>
        </p:spPr>
      </p:cxnSp>
      <p:cxnSp>
        <p:nvCxnSpPr>
          <p:cNvPr id="118" name="Google Shape;118;p1"/>
          <p:cNvCxnSpPr/>
          <p:nvPr/>
        </p:nvCxnSpPr>
        <p:spPr>
          <a:xfrm>
            <a:off x="10158425" y="5993000"/>
            <a:ext cx="384000" cy="0"/>
          </a:xfrm>
          <a:prstGeom prst="straightConnector1">
            <a:avLst/>
          </a:prstGeom>
          <a:noFill/>
          <a:ln w="19050" cap="flat" cmpd="sng">
            <a:solidFill>
              <a:srgbClr val="3C78D8"/>
            </a:solidFill>
            <a:prstDash val="solid"/>
            <a:round/>
            <a:headEnd type="none" w="med" len="med"/>
            <a:tailEnd type="none" w="med" len="med"/>
          </a:ln>
        </p:spPr>
      </p:cxnSp>
      <p:cxnSp>
        <p:nvCxnSpPr>
          <p:cNvPr id="119" name="Google Shape;119;p1"/>
          <p:cNvCxnSpPr/>
          <p:nvPr/>
        </p:nvCxnSpPr>
        <p:spPr>
          <a:xfrm>
            <a:off x="10158425" y="6069200"/>
            <a:ext cx="384000" cy="0"/>
          </a:xfrm>
          <a:prstGeom prst="straightConnector1">
            <a:avLst/>
          </a:prstGeom>
          <a:noFill/>
          <a:ln w="19050" cap="flat" cmpd="sng">
            <a:solidFill>
              <a:srgbClr val="FF0000"/>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1</cp:revision>
  <dcterms:created xsi:type="dcterms:W3CDTF">2017-08-29T22:43:04Z</dcterms:created>
  <dcterms:modified xsi:type="dcterms:W3CDTF">2022-09-07T15:25:49Z</dcterms:modified>
</cp:coreProperties>
</file>